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443" r:id="rId5"/>
    <p:sldId id="533" r:id="rId6"/>
    <p:sldId id="421" r:id="rId7"/>
    <p:sldId id="428" r:id="rId8"/>
    <p:sldId id="450" r:id="rId9"/>
    <p:sldId id="532" r:id="rId10"/>
    <p:sldId id="534" r:id="rId11"/>
    <p:sldId id="529" r:id="rId12"/>
    <p:sldId id="512" r:id="rId13"/>
    <p:sldId id="514" r:id="rId14"/>
    <p:sldId id="535" r:id="rId15"/>
    <p:sldId id="530" r:id="rId16"/>
    <p:sldId id="537" r:id="rId17"/>
    <p:sldId id="462" r:id="rId18"/>
    <p:sldId id="463" r:id="rId19"/>
    <p:sldId id="467" r:id="rId20"/>
    <p:sldId id="468" r:id="rId21"/>
    <p:sldId id="473" r:id="rId22"/>
    <p:sldId id="511" r:id="rId23"/>
    <p:sldId id="516" r:id="rId24"/>
    <p:sldId id="471" r:id="rId25"/>
    <p:sldId id="536" r:id="rId26"/>
    <p:sldId id="3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753"/>
  </p:normalViewPr>
  <p:slideViewPr>
    <p:cSldViewPr snapToGrid="0">
      <p:cViewPr varScale="1">
        <p:scale>
          <a:sx n="87" d="100"/>
          <a:sy n="87" d="100"/>
        </p:scale>
        <p:origin x="87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8955-FD92-1E45-9CAA-D519A764679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9851C-E0B2-8A46-91F1-D0EDD426A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46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E178C-3F0B-4B86-9792-F2AA2216A1C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05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5" y="8685215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9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Working with children, families and mainstream providers</a:t>
            </a:r>
            <a:endParaRPr lang="en-GB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Thousands of transitions over 40 years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GB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Working across the UK with LAs, providers, partners &amp; parents</a:t>
            </a:r>
            <a:endParaRPr lang="en-GB" dirty="0">
              <a:cs typeface="Calibri" panose="020F0502020204030204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Representing children with SEND nationally and lobbying for change</a:t>
            </a:r>
            <a:endParaRPr lang="en-GB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endParaRPr lang="en-GB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>
                <a:cs typeface="Calibri"/>
              </a:rPr>
              <a:t>Statement on inclusion/ shared provision/ EEP</a:t>
            </a:r>
            <a:endParaRPr lang="en-GB" dirty="0"/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Importance of family partnerships</a:t>
            </a:r>
            <a:endParaRPr lang="en-US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Importance of practitioner wellbeing</a:t>
            </a:r>
            <a:endParaRPr lang="en-US" dirty="0"/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GB" dirty="0"/>
              <a:t>35% to 65/70%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0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5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5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8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5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9851C-E0B2-8A46-91F1-D0EDD426AF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brown@dingley.org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dingley.org.uk/" TargetMode="External"/><Relationship Id="rId4" Type="http://schemas.openxmlformats.org/officeDocument/2006/relationships/hyperlink" Target="mailto:catherine.mcleod@dingley.org.u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gear-strategy-planning-economy-101571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cpedia.org/highway-signs/p/partnership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bluediamondgallery.com/handwriting/p/priority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leap.com/building-a-better-national-innovation-system-through-effective-knowledge-sharing-a-case-of-croati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uperrin.com/2021/03/31/4e-barometre-de-lexperience-collaborateur-un-sujet-majeur-en-quete-dimpac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alarm-alarm-clock-analog-analogue-280254/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wallpaperflare.com/brown-tabby-cat-laying-in-white-and-black-polka-dot-pet-bed-wallpaper-wepe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ncilfordisabledchildren.org.uk/about-us-0/networks/early-years-send/eysend-partnershi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dingley.org.uk/" TargetMode="External"/><Relationship Id="rId4" Type="http://schemas.openxmlformats.org/officeDocument/2006/relationships/hyperlink" Target="https://courses.lumenlearning.com/wmopen-psychology/chapter/outcome-hearin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A495B8-5B0A-D0BE-F6E7-3141C68245CE}"/>
              </a:ext>
            </a:extLst>
          </p:cNvPr>
          <p:cNvSpPr txBox="1">
            <a:spLocks/>
          </p:cNvSpPr>
          <p:nvPr/>
        </p:nvSpPr>
        <p:spPr>
          <a:xfrm>
            <a:off x="841882" y="2752168"/>
            <a:ext cx="10508236" cy="18446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400" i="0" dirty="0">
                <a:effectLst/>
                <a:latin typeface="+mn-lt"/>
              </a:rPr>
              <a:t>New Term, New Challenges, New Solutions!</a:t>
            </a:r>
          </a:p>
          <a:p>
            <a:pPr algn="ctr"/>
            <a:endParaRPr lang="en-GB" sz="14400" dirty="0">
              <a:latin typeface="+mn-lt"/>
            </a:endParaRPr>
          </a:p>
          <a:p>
            <a:pPr algn="ctr"/>
            <a:r>
              <a:rPr lang="en-GB" sz="12800" i="0" dirty="0">
                <a:effectLst/>
                <a:latin typeface="+mn-lt"/>
              </a:rPr>
              <a:t>Managing Transitions for Children with SEND</a:t>
            </a:r>
          </a:p>
          <a:p>
            <a:pPr algn="ctr"/>
            <a:endParaRPr lang="en-GB" sz="14400" i="0" dirty="0">
              <a:solidFill>
                <a:srgbClr val="025B9D"/>
              </a:solidFill>
              <a:effectLst/>
              <a:latin typeface="+mn-lt"/>
            </a:endParaRPr>
          </a:p>
          <a:p>
            <a:pPr algn="ctr"/>
            <a:endParaRPr lang="en-US" sz="9600" dirty="0">
              <a:solidFill>
                <a:srgbClr val="025B9D"/>
              </a:solidFill>
              <a:latin typeface="+mn-lt"/>
            </a:endParaRPr>
          </a:p>
          <a:p>
            <a:pPr algn="ctr"/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br>
              <a:rPr lang="en-US" sz="7200" dirty="0">
                <a:solidFill>
                  <a:srgbClr val="025B9D"/>
                </a:solidFill>
                <a:latin typeface="+mn-lt"/>
              </a:rPr>
            </a:br>
            <a:br>
              <a:rPr lang="en-US" sz="7200" dirty="0">
                <a:solidFill>
                  <a:srgbClr val="025B9D"/>
                </a:solidFill>
                <a:latin typeface="+mn-lt"/>
              </a:rPr>
            </a:br>
            <a:r>
              <a:rPr lang="en-US" sz="7200" dirty="0">
                <a:solidFill>
                  <a:srgbClr val="025B9D"/>
                </a:solidFill>
                <a:latin typeface="+mn-lt"/>
              </a:rPr>
              <a:t>Ann Van Dyke MBE  </a:t>
            </a:r>
            <a:r>
              <a:rPr lang="en-US" sz="7200" dirty="0">
                <a:solidFill>
                  <a:srgbClr val="025B9D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ann.vandyke@dingley.org.uk</a:t>
            </a:r>
            <a:br>
              <a:rPr lang="en-US" sz="7200" dirty="0">
                <a:solidFill>
                  <a:srgbClr val="025B9D"/>
                </a:solidFill>
                <a:latin typeface="+mn-lt"/>
              </a:rPr>
            </a:br>
            <a:r>
              <a:rPr lang="en-US" sz="7200" dirty="0">
                <a:solidFill>
                  <a:srgbClr val="025B9D"/>
                </a:solidFill>
                <a:latin typeface="+mn-lt"/>
              </a:rPr>
              <a:t>James Brown </a:t>
            </a:r>
            <a:r>
              <a:rPr lang="en-US" sz="7200" dirty="0" err="1">
                <a:solidFill>
                  <a:srgbClr val="025B9D"/>
                </a:solidFill>
                <a:latin typeface="+mn-lt"/>
              </a:rPr>
              <a:t>james.brown</a:t>
            </a:r>
            <a:r>
              <a:rPr lang="en-US" sz="7200" dirty="0" err="1">
                <a:solidFill>
                  <a:srgbClr val="025B9D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@dingley.org.uk</a:t>
            </a:r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r>
              <a:rPr lang="en-US" sz="7200" dirty="0">
                <a:solidFill>
                  <a:srgbClr val="025B9D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https://dingley.org.uk</a:t>
            </a:r>
            <a:endParaRPr lang="en-US" sz="7200" dirty="0">
              <a:solidFill>
                <a:srgbClr val="025B9D"/>
              </a:solidFill>
              <a:latin typeface="+mn-lt"/>
            </a:endParaRPr>
          </a:p>
          <a:p>
            <a:pPr algn="ctr"/>
            <a:endParaRPr lang="en-US" sz="7200" dirty="0">
              <a:solidFill>
                <a:srgbClr val="025B9D"/>
              </a:solidFill>
              <a:latin typeface="+mn-lt"/>
              <a:cs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511D772-5D13-EE45-23DA-FB87F3954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26" b="31705"/>
          <a:stretch/>
        </p:blipFill>
        <p:spPr>
          <a:xfrm>
            <a:off x="2932386" y="214437"/>
            <a:ext cx="5937454" cy="1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86268-9F38-07E3-B3CD-6F7704AA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and what can YOU share?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ACED4E00-6500-CF1B-84FA-40A407EB0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5" r="20133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33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8908-FA11-4168-53B5-BC9A2AFE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 dirty="0"/>
              <a:t>Case Study</a:t>
            </a:r>
          </a:p>
          <a:p>
            <a:pPr marL="0" indent="0">
              <a:buNone/>
            </a:pPr>
            <a:r>
              <a:rPr lang="en-GB" sz="2600" dirty="0"/>
              <a:t>Keeping it real in Calderdale 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 systematic and relationship based change program to improve transitions for children with SEND and Calderdale </a:t>
            </a:r>
          </a:p>
          <a:p>
            <a:endParaRPr lang="en-US" sz="20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5F66B70-5B28-F586-DB3F-882319BEA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8254" b="1"/>
          <a:stretch>
            <a:fillRect/>
          </a:stretch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7009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CA798F-6B07-FC30-E097-931A11BF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72B4F5-1894-751A-72F1-93E60DE95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EFE20-5E8D-0AF5-E902-2C966101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and what can YOU share?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4D16E1-D216-2206-A541-79051651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30E44-5A3D-4A37-EB6C-DDE1EAF2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3038A5-23F0-31A5-1958-7AA800A8C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76D1096C-E2CA-C5A6-EEA9-428D11C8F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5" r="20133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31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CE6F-03E5-5EAF-AC59-6C3982D4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Our learning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1B2B-851F-C2C0-A8F4-C2A5EBDE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6064"/>
            <a:ext cx="10515600" cy="4351338"/>
          </a:xfrm>
        </p:spPr>
        <p:txBody>
          <a:bodyPr/>
          <a:lstStyle/>
          <a:p>
            <a:r>
              <a:rPr lang="en-US" dirty="0"/>
              <a:t>A strategic approach</a:t>
            </a:r>
          </a:p>
          <a:p>
            <a:r>
              <a:rPr lang="en-US" dirty="0"/>
              <a:t>Actively supporting joint working</a:t>
            </a:r>
          </a:p>
          <a:p>
            <a:r>
              <a:rPr lang="en-US" dirty="0"/>
              <a:t>Keeping families central</a:t>
            </a:r>
          </a:p>
          <a:p>
            <a:r>
              <a:rPr lang="en-US" dirty="0"/>
              <a:t>Informing and engaging wider partners</a:t>
            </a:r>
          </a:p>
          <a:p>
            <a:r>
              <a:rPr lang="en-US" dirty="0"/>
              <a:t>Measuring progress and outcomes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08B8A9C-0903-B06F-604A-66D50DBE3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8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80" y="505760"/>
            <a:ext cx="7648264" cy="1492132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A strategic approach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039FE5-9786-9EF2-9742-2F0D6878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2B85A-87A8-BF4C-8E85-1AD19F7C7EA6}"/>
              </a:ext>
            </a:extLst>
          </p:cNvPr>
          <p:cNvSpPr txBox="1"/>
          <p:nvPr/>
        </p:nvSpPr>
        <p:spPr>
          <a:xfrm>
            <a:off x="857278" y="2118241"/>
            <a:ext cx="6313889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An area wide transitions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Linkage to an overarching early years strategy, and your inclusion strategy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Ownership at a senior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Establish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Raise and maintain a high profile in all your strategies and plans </a:t>
            </a:r>
            <a:r>
              <a:rPr lang="en-US" sz="2600" dirty="0" err="1"/>
              <a:t>eg</a:t>
            </a:r>
            <a:r>
              <a:rPr lang="en-US" sz="2600" dirty="0"/>
              <a:t> Family Hubs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25B9D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picture containing gear, metalware, wheel&#10;&#10;Description automatically generated">
            <a:extLst>
              <a:ext uri="{FF2B5EF4-FFF2-40B4-BE49-F238E27FC236}">
                <a16:creationId xmlns:a16="http://schemas.microsoft.com/office/drawing/2014/main" id="{11D92A9B-ED86-C490-6DEB-6F23C92BE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20000" y="2286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3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80" y="505759"/>
            <a:ext cx="7648264" cy="1839875"/>
          </a:xfrm>
        </p:spPr>
        <p:txBody>
          <a:bodyPr anchor="t">
            <a:noAutofit/>
          </a:bodyPr>
          <a:lstStyle/>
          <a:p>
            <a:r>
              <a:rPr lang="en-US" b="1" dirty="0">
                <a:latin typeface="+mn-lt"/>
              </a:rPr>
              <a:t>2. Actively support joint working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039FE5-9786-9EF2-9742-2F0D6878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2B85A-87A8-BF4C-8E85-1AD19F7C7EA6}"/>
              </a:ext>
            </a:extLst>
          </p:cNvPr>
          <p:cNvSpPr txBox="1"/>
          <p:nvPr/>
        </p:nvSpPr>
        <p:spPr>
          <a:xfrm>
            <a:off x="832565" y="2464230"/>
            <a:ext cx="5587794" cy="32624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Network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Speed dating style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Facilitated conversations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Share good practice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Think about processes e.g. our One Page Profile</a:t>
            </a:r>
          </a:p>
          <a:p>
            <a:endParaRPr lang="en-US" dirty="0"/>
          </a:p>
        </p:txBody>
      </p:sp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BD143F38-F326-1B4C-D881-5AE7C3B34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82714" y="2745024"/>
            <a:ext cx="4777946" cy="31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80" y="505760"/>
            <a:ext cx="7648264" cy="1760362"/>
          </a:xfrm>
        </p:spPr>
        <p:txBody>
          <a:bodyPr anchor="t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Making sure families are central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039FE5-9786-9EF2-9742-2F0D6878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2B85A-87A8-BF4C-8E85-1AD19F7C7EA6}"/>
              </a:ext>
            </a:extLst>
          </p:cNvPr>
          <p:cNvSpPr txBox="1"/>
          <p:nvPr/>
        </p:nvSpPr>
        <p:spPr>
          <a:xfrm>
            <a:off x="877899" y="2075878"/>
            <a:ext cx="6709150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Listening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Communicating (effectively)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Informing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Representation and feedback at every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Think child!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5B9D"/>
              </a:solidFill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33F235A-80AB-B195-6D35-F20C69BE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05577" y="4208163"/>
            <a:ext cx="3974756" cy="26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80" y="505759"/>
            <a:ext cx="7648264" cy="1781107"/>
          </a:xfrm>
        </p:spPr>
        <p:txBody>
          <a:bodyPr anchor="t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Informing and supporting all partners in the process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039FE5-9786-9EF2-9742-2F0D6878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2B85A-87A8-BF4C-8E85-1AD19F7C7EA6}"/>
              </a:ext>
            </a:extLst>
          </p:cNvPr>
          <p:cNvSpPr txBox="1"/>
          <p:nvPr/>
        </p:nvSpPr>
        <p:spPr>
          <a:xfrm>
            <a:off x="1162105" y="2874365"/>
            <a:ext cx="5649875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From processes to packs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Regular forums and 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Use your strategic links to share messaging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5B9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25B9D"/>
              </a:solidFill>
            </a:endParaRPr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7EF0FA9-EBBF-54EA-C4C3-CC8258456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88412" y="2631988"/>
            <a:ext cx="5253670" cy="40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62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83" y="457200"/>
            <a:ext cx="7648264" cy="1902568"/>
          </a:xfrm>
        </p:spPr>
        <p:txBody>
          <a:bodyPr anchor="t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Create a baseline and measure impact!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B039FE5-9786-9EF2-9742-2F0D68781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  <p:pic>
        <p:nvPicPr>
          <p:cNvPr id="4" name="Picture 3" descr="A picture containing candle&#10;&#10;Description automatically generated">
            <a:extLst>
              <a:ext uri="{FF2B5EF4-FFF2-40B4-BE49-F238E27FC236}">
                <a16:creationId xmlns:a16="http://schemas.microsoft.com/office/drawing/2014/main" id="{DE780E2A-B06A-4BDA-C452-59F50930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24954" y="2669858"/>
            <a:ext cx="5462954" cy="37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5E0766FC-4DE3-66B2-35BE-4AD91C8F2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4" r="3886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0723C-68AD-5580-53D4-A00685D5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What can we all do to measure impact?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02F2-815A-D0D0-1099-D2948E9B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000" dirty="0"/>
              <a:t>Parents and carers can equip themselves and share feedback</a:t>
            </a:r>
          </a:p>
          <a:p>
            <a:r>
              <a:rPr lang="en-US" sz="2000" dirty="0"/>
              <a:t>Providers and schools can follow up with families (and share the information to jointly plan improvements)</a:t>
            </a:r>
          </a:p>
          <a:p>
            <a:r>
              <a:rPr lang="en-US" sz="2000" dirty="0"/>
              <a:t>LAs can survey families in the autumn term and broker conversations </a:t>
            </a:r>
          </a:p>
          <a:p>
            <a:r>
              <a:rPr lang="en-US" sz="2000" dirty="0"/>
              <a:t>LAs can support EVERYONE to use our Entry Exit Pathway (or something like it!)</a:t>
            </a:r>
          </a:p>
          <a:p>
            <a:r>
              <a:rPr lang="en-US" sz="2000" dirty="0"/>
              <a:t>LAs can track complaints, deferred/pt entry, and track back take up data</a:t>
            </a:r>
          </a:p>
          <a:p>
            <a:r>
              <a:rPr lang="en-US" sz="2000" dirty="0"/>
              <a:t>LAs can join the dots with your overall data sets</a:t>
            </a:r>
          </a:p>
          <a:p>
            <a:pPr lvl="1"/>
            <a:r>
              <a:rPr lang="en-US" sz="2000" dirty="0"/>
              <a:t>Measuring sufficiency</a:t>
            </a:r>
          </a:p>
          <a:p>
            <a:pPr lvl="1"/>
            <a:r>
              <a:rPr lang="en-US" sz="2000" dirty="0"/>
              <a:t>Measuring impact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730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3488D-0FFF-0A60-7EF7-490E0279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49C30-EA02-F515-BFC2-537A714D6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4614759" cy="4534921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Welcome and introductions</a:t>
            </a:r>
          </a:p>
          <a:p>
            <a:r>
              <a:rPr lang="en-GB" sz="1800" dirty="0"/>
              <a:t>Who we are, why transitions and what we know</a:t>
            </a:r>
          </a:p>
          <a:p>
            <a:r>
              <a:rPr lang="en-GB" sz="1800" dirty="0"/>
              <a:t>A parent perspective – Kirsty Penny, Calderdale parent</a:t>
            </a:r>
          </a:p>
          <a:p>
            <a:r>
              <a:rPr lang="en-GB" sz="1800" dirty="0"/>
              <a:t>Big changes take small steps – Birmingham’s approach to strategically and continually improving transitions</a:t>
            </a:r>
          </a:p>
          <a:p>
            <a:r>
              <a:rPr lang="en-GB" sz="1800" dirty="0"/>
              <a:t>Keeping it real in Calderdale – a systematic and relationship-based change program to improve transitions for children with SEND and Calderdale </a:t>
            </a:r>
          </a:p>
          <a:p>
            <a:r>
              <a:rPr lang="en-GB" sz="1800" dirty="0"/>
              <a:t>Things we can all do next – shared learning in the chat</a:t>
            </a:r>
          </a:p>
          <a:p>
            <a:r>
              <a:rPr lang="en-GB" sz="1800" dirty="0"/>
              <a:t>Feedback and summary</a:t>
            </a:r>
          </a:p>
          <a:p>
            <a:r>
              <a:rPr lang="en-GB" sz="1800" dirty="0"/>
              <a:t>Close</a:t>
            </a:r>
          </a:p>
          <a:p>
            <a:endParaRPr lang="en-US" sz="16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F02B833-D56D-4E7F-1C75-0A4112272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8254" b="1"/>
          <a:stretch>
            <a:fillRect/>
          </a:stretch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0212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ashboard of a car">
            <a:extLst>
              <a:ext uri="{FF2B5EF4-FFF2-40B4-BE49-F238E27FC236}">
                <a16:creationId xmlns:a16="http://schemas.microsoft.com/office/drawing/2014/main" id="{A782764F-EE99-19D1-1F7F-F86AEE20E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3070" y="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FA9635-02AD-0C04-A5DE-44D54151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</a:t>
            </a:r>
            <a:b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will you do to drive change?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9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169E-D658-5D63-8996-2C04F84BD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+mn-lt"/>
              </a:rPr>
              <a:t>Next steps – get involved!</a:t>
            </a:r>
            <a:endParaRPr lang="en-US" b="1" dirty="0">
              <a:latin typeface="+mn-lt"/>
              <a:cs typeface="Calibri Light"/>
            </a:endParaRPr>
          </a:p>
        </p:txBody>
      </p:sp>
      <p:pic>
        <p:nvPicPr>
          <p:cNvPr id="4" name="Picture 3" descr="A collage of a person and a child&#10;&#10;Description automatically generated">
            <a:extLst>
              <a:ext uri="{FF2B5EF4-FFF2-40B4-BE49-F238E27FC236}">
                <a16:creationId xmlns:a16="http://schemas.microsoft.com/office/drawing/2014/main" id="{8921E141-3F63-0A18-2407-2D064DDF7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83" b="671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02A6DF8-41C3-E22A-331C-7A683321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4165026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 us for more events like this!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 your local SEND Specialist providers with us to join the national forum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your ideas and concerns with us so we can pass on messages when we speak to MPs and influencers.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 up to hear our news and know first about webinars, events &amp; opportunities</a:t>
            </a:r>
          </a:p>
          <a:p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65AB51A-8731-5DB3-CE96-3CABC5B72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0" y="-42227"/>
            <a:ext cx="3771900" cy="10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BCC1E-35DA-EE0D-EECA-CF995683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Finally…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1D6B8-E6E7-62AC-8941-56C8471D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Please leave us your feedback in the chat</a:t>
            </a:r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22BD5CCC-37F1-98AB-9867-F298D7266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5" r="11164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9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90AB0-A8CA-57B1-A1C0-FF9C6BDF5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3"/>
            <a:ext cx="10515600" cy="2237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hard work </a:t>
            </a:r>
          </a:p>
          <a:p>
            <a:pPr marL="0" indent="0" algn="ctr">
              <a:buNone/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commitment to inclusion!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37EED22-4AB2-B5BD-5ACF-6EA70BF69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26" b="31705"/>
          <a:stretch/>
        </p:blipFill>
        <p:spPr>
          <a:xfrm>
            <a:off x="8659647" y="320166"/>
            <a:ext cx="3320686" cy="9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1179576" y="442914"/>
            <a:ext cx="7134415" cy="1331296"/>
          </a:xfrm>
          <a:prstGeom prst="rect">
            <a:avLst/>
          </a:prstGeom>
        </p:spPr>
        <p:txBody>
          <a:bodyPr spcFirstLastPara="1" lIns="91608" tIns="45791" rIns="91608" bIns="45791" anchor="b" anchorCtr="0">
            <a:normAutofit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SzPts val="5400"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How shall we work today? </a:t>
            </a: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cat sleeping in a cat bed&#10;&#10;Description automatically generated with medium confidence">
            <a:extLst>
              <a:ext uri="{FF2B5EF4-FFF2-40B4-BE49-F238E27FC236}">
                <a16:creationId xmlns:a16="http://schemas.microsoft.com/office/drawing/2014/main" id="{01C83678-9664-C31C-A90A-EF1707031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2" b="14354"/>
          <a:stretch>
            <a:fillRect/>
          </a:stretch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idx="1"/>
          </p:nvPr>
        </p:nvSpPr>
        <p:spPr>
          <a:xfrm>
            <a:off x="1179576" y="1966431"/>
            <a:ext cx="5485331" cy="3997807"/>
          </a:xfrm>
          <a:prstGeom prst="rect">
            <a:avLst/>
          </a:prstGeom>
        </p:spPr>
        <p:txBody>
          <a:bodyPr spcFirstLastPara="1" lIns="91608" tIns="45791" rIns="91608" bIns="45791" anchorCtr="0">
            <a:normAutofit/>
          </a:bodyPr>
          <a:lstStyle/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Cameras, mics, joining in and chat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Can you stop the clock and give yourself this time?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Are you comfy?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Please join in, (we get back what we give)</a:t>
            </a:r>
          </a:p>
          <a:p>
            <a:pPr>
              <a:spcBef>
                <a:spcPts val="1002"/>
              </a:spcBef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GB" sz="2000" dirty="0"/>
              <a:t>Who are we all? Please tell us in the chat!</a:t>
            </a:r>
          </a:p>
        </p:txBody>
      </p:sp>
      <p:pic>
        <p:nvPicPr>
          <p:cNvPr id="7" name="Picture 6" descr="A red alarm clock&#10;&#10;Description automatically generated">
            <a:extLst>
              <a:ext uri="{FF2B5EF4-FFF2-40B4-BE49-F238E27FC236}">
                <a16:creationId xmlns:a16="http://schemas.microsoft.com/office/drawing/2014/main" id="{1083FF1A-E281-E373-7AE7-3732647A97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703" r="16450" b="2"/>
          <a:stretch>
            <a:fillRect/>
          </a:stretch>
        </p:blipFill>
        <p:spPr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DE467-51FA-BB7D-B90F-F6BD4649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Where this work comes from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logos for children&#10;&#10;Description automatically generated">
            <a:extLst>
              <a:ext uri="{FF2B5EF4-FFF2-40B4-BE49-F238E27FC236}">
                <a16:creationId xmlns:a16="http://schemas.microsoft.com/office/drawing/2014/main" id="{EA724CBF-8F99-94C2-5DE0-7A2035B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43" y="2319406"/>
            <a:ext cx="5221625" cy="22191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B5250-A847-5836-CBAD-43316FAB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Early Years SEND Partnership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DfE funded for 6 years now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LA strategic support, training, lunch breaks and webinars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8698667A-C025-2E44-E1EC-29077A306DDC}"/>
              </a:ext>
            </a:extLst>
          </p:cNvPr>
          <p:cNvSpPr txBox="1">
            <a:spLocks/>
          </p:cNvSpPr>
          <p:nvPr/>
        </p:nvSpPr>
        <p:spPr>
          <a:xfrm>
            <a:off x="6590855" y="5410680"/>
            <a:ext cx="5068833" cy="144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solidFill>
                <a:schemeClr val="tx2"/>
              </a:solidFill>
            </a:endParaRPr>
          </a:p>
          <a:p>
            <a:endParaRPr lang="en-US" sz="500" dirty="0">
              <a:solidFill>
                <a:schemeClr val="tx2"/>
              </a:solidFill>
            </a:endParaRPr>
          </a:p>
          <a:p>
            <a:endParaRPr lang="en-US" sz="500">
              <a:solidFill>
                <a:schemeClr val="tx2"/>
              </a:solidFill>
              <a:ea typeface="Calibri"/>
              <a:cs typeface="Calibri"/>
            </a:endParaRPr>
          </a:p>
          <a:p>
            <a:endParaRPr lang="en-US" sz="5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5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https://councilfordisabledchildren.org.uk/about-us-0/networks/early-years-send/eysend-partnership</a:t>
            </a:r>
            <a:endParaRPr lang="en-US" sz="500">
              <a:solidFill>
                <a:schemeClr val="tx2"/>
              </a:solidFill>
              <a:ea typeface="Calibri" panose="020F0502020204030204"/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500">
              <a:solidFill>
                <a:schemeClr val="tx2"/>
              </a:solidFill>
              <a:cs typeface="Calibri" panose="020F0502020204030204"/>
            </a:endParaRPr>
          </a:p>
          <a:p>
            <a:endParaRPr lang="en-US" sz="500" dirty="0">
              <a:solidFill>
                <a:schemeClr val="tx2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937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EE274-4CAF-040F-6AE4-A8D0404D2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07513-3E88-0170-9506-C48AFBB9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273323"/>
            <a:ext cx="4697628" cy="1899912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Who we are, and why we </a:t>
            </a:r>
            <a:r>
              <a:rPr lang="en-US" b="1" u="sng" dirty="0">
                <a:latin typeface="+mn-lt"/>
              </a:rPr>
              <a:t>rock</a:t>
            </a:r>
            <a:r>
              <a:rPr lang="en-US" b="1" dirty="0">
                <a:latin typeface="+mn-lt"/>
              </a:rPr>
              <a:t> at transitions</a:t>
            </a:r>
            <a:endParaRPr lang="en-US" b="1" dirty="0">
              <a:latin typeface="+mn-lt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BA61-9304-03C4-2618-FF569030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22" y="2623930"/>
            <a:ext cx="4697628" cy="3763068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/>
            <a:r>
              <a:rPr lang="en-GB" sz="1800" dirty="0"/>
              <a:t>Specialist early years provision for children with SEND &amp; their families</a:t>
            </a:r>
            <a:endParaRPr lang="en-GB" sz="1800" dirty="0">
              <a:cs typeface="Calibri"/>
            </a:endParaRPr>
          </a:p>
          <a:p>
            <a:pPr fontAlgn="base"/>
            <a:r>
              <a:rPr lang="en-GB" sz="1800" dirty="0">
                <a:cs typeface="Calibri"/>
              </a:rPr>
              <a:t>Driving an inclusion movement across the country through training and local authority support (</a:t>
            </a:r>
            <a:r>
              <a:rPr lang="en-US" sz="1800" dirty="0"/>
              <a:t>96%+ of practitioners tell us they can take more children with SEND after our training)</a:t>
            </a:r>
          </a:p>
          <a:p>
            <a:pPr fontAlgn="base"/>
            <a:r>
              <a:rPr lang="en-US" sz="1800" dirty="0"/>
              <a:t>Influencing change nationally</a:t>
            </a:r>
            <a:endParaRPr lang="en-GB" sz="1800" dirty="0">
              <a:cs typeface="Calibri"/>
            </a:endParaRPr>
          </a:p>
          <a:p>
            <a:r>
              <a:rPr lang="en-US" sz="1800" dirty="0"/>
              <a:t>Our transitions journey from 2015</a:t>
            </a:r>
            <a:endParaRPr lang="en-US" sz="1800" dirty="0">
              <a:cs typeface="Calibri"/>
              <a:hlinkClick r:id="rId5"/>
            </a:endParaRPr>
          </a:p>
          <a:p>
            <a:pPr marL="0" indent="0">
              <a:buNone/>
            </a:pPr>
            <a:endParaRPr lang="en-US" sz="1800" dirty="0">
              <a:cs typeface="Calibri"/>
              <a:hlinkClick r:id="rId5"/>
            </a:endParaRPr>
          </a:p>
          <a:p>
            <a:pPr marL="0" indent="0" algn="ctr">
              <a:buNone/>
            </a:pPr>
            <a:r>
              <a:rPr lang="en-US" sz="1800" dirty="0">
                <a:cs typeface="Calibri"/>
                <a:hlinkClick r:id="rId5"/>
              </a:rPr>
              <a:t>https://dingley.org.uk</a:t>
            </a:r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en-US" sz="1600" dirty="0">
              <a:cs typeface="Calibri"/>
            </a:endParaRPr>
          </a:p>
          <a:p>
            <a:pPr lvl="1"/>
            <a:endParaRPr lang="en-GB" sz="1600" dirty="0">
              <a:cs typeface="Calibri"/>
            </a:endParaRPr>
          </a:p>
          <a:p>
            <a:pPr lvl="1"/>
            <a:endParaRPr lang="en-GB" sz="1600" dirty="0">
              <a:cs typeface="Calibri"/>
            </a:endParaRPr>
          </a:p>
          <a:p>
            <a:pPr mar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12728-6887-281B-B660-EB7B4A319BF2}"/>
              </a:ext>
            </a:extLst>
          </p:cNvPr>
          <p:cNvSpPr txBox="1"/>
          <p:nvPr/>
        </p:nvSpPr>
        <p:spPr>
          <a:xfrm>
            <a:off x="9751907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courses.lumenlearning.com/wmopen-psychology/chapter/outcome-hear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3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37672-A8D1-3E0C-334D-33BC4EEED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822E-C9CB-8472-90BB-E554C8ED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learning since 2015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2B282-0C68-7C78-AA48-BAD136B5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children </a:t>
            </a:r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</a:t>
            </a:r>
          </a:p>
          <a:p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to parents but more importantly listen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before you start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Deliberately facilitate relationships and joint working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management support counts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we get it right for children with SEND, we get it right for all children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 to support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 ideas can be fun!</a:t>
            </a:r>
          </a:p>
          <a:p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 changing attitudes and confidence as well as outcomes</a:t>
            </a:r>
          </a:p>
          <a:p>
            <a:pPr marL="0" indent="0">
              <a:buNone/>
            </a:pPr>
            <a:endParaRPr lang="en-GB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791E2D2-2089-C0CF-9220-1B80B744F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6355208" y="-17934"/>
            <a:ext cx="5937454" cy="1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2AB8D-DBF3-1B5C-35BA-63099B748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D3B51-68F3-60C0-5DE5-36B486C6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parent’s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AD620-272C-A01D-B063-E5F055967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example of when things go wrong – Harriet from Somerset</a:t>
            </a:r>
          </a:p>
          <a:p>
            <a:pPr marL="0" indent="0">
              <a:buNone/>
            </a:pPr>
            <a:endParaRPr lang="en-GB" sz="26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works? - Kirsty Penny from Calderdale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DFA3C2A-DF3B-59F9-7C06-2889644EE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" r="8254" b="1"/>
          <a:stretch>
            <a:fillRect/>
          </a:stretch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932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0AA1CB-D86F-649D-088A-77AFAE06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dder and cloud">
            <a:extLst>
              <a:ext uri="{FF2B5EF4-FFF2-40B4-BE49-F238E27FC236}">
                <a16:creationId xmlns:a16="http://schemas.microsoft.com/office/drawing/2014/main" id="{4E1B5313-6A79-7FAE-C59D-F7750CAE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077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4BA0F1-D719-7EF9-092F-ABF6B55A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067" y="408667"/>
            <a:ext cx="3822189" cy="202553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What do you think about what you’ve heard?</a:t>
            </a:r>
            <a:br>
              <a:rPr lang="en-US" sz="2800" b="1" dirty="0">
                <a:latin typeface="+mn-lt"/>
              </a:rPr>
            </a:b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Please share in the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B6A30-2411-6405-7F86-71C7A001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9216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eps against a white wall">
            <a:extLst>
              <a:ext uri="{FF2B5EF4-FFF2-40B4-BE49-F238E27FC236}">
                <a16:creationId xmlns:a16="http://schemas.microsoft.com/office/drawing/2014/main" id="{4E5F46B5-4952-66D3-44CB-AC72CCCC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02" b="6939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sp useBgFill="1">
        <p:nvSpPr>
          <p:cNvPr id="46" name="Freeform: Shape 36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415C5-B9F2-FAC0-D598-D74418C1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32" y="1444681"/>
            <a:ext cx="3992700" cy="38771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n-lt"/>
              </a:rPr>
              <a:t>Case Study</a:t>
            </a:r>
            <a:br>
              <a:rPr lang="en-US" sz="3400" kern="1200" dirty="0">
                <a:solidFill>
                  <a:schemeClr val="tx1"/>
                </a:solidFill>
                <a:latin typeface="+mn-lt"/>
              </a:rPr>
            </a:br>
            <a:r>
              <a:rPr lang="en-US" sz="3400" kern="1200" dirty="0">
                <a:solidFill>
                  <a:schemeClr val="tx1"/>
                </a:solidFill>
                <a:latin typeface="+mn-lt"/>
              </a:rPr>
              <a:t>Big changes take small steps!</a:t>
            </a:r>
            <a:br>
              <a:rPr lang="en-US" sz="3400" kern="1200" dirty="0">
                <a:solidFill>
                  <a:schemeClr val="tx1"/>
                </a:solidFill>
                <a:latin typeface="+mn-lt"/>
              </a:rPr>
            </a:br>
            <a:br>
              <a:rPr lang="en-US" sz="3400" dirty="0">
                <a:latin typeface="+mn-lt"/>
              </a:rPr>
            </a:br>
            <a:r>
              <a:rPr lang="en-US" sz="3400" kern="1200" dirty="0">
                <a:solidFill>
                  <a:schemeClr val="tx1"/>
                </a:solidFill>
                <a:latin typeface="+mn-lt"/>
              </a:rPr>
              <a:t>Birmingham’s approach to strategically and continually improving transitions</a:t>
            </a:r>
            <a:br>
              <a:rPr lang="en-US" sz="3400" kern="1200" dirty="0">
                <a:solidFill>
                  <a:schemeClr val="tx1"/>
                </a:solidFill>
                <a:latin typeface="+mn-lt"/>
              </a:rPr>
            </a:br>
            <a:endParaRPr lang="en-US" sz="3400" kern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3A7DAE6-B795-FBFB-D32A-313F8B5C6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5395612" y="4286437"/>
            <a:ext cx="5275762" cy="14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9" ma:contentTypeDescription="Create a new document." ma:contentTypeScope="" ma:versionID="ba50baebb31cf5c93ae25a72671a7579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8df3155f2a467d26b51fcee7d928760c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  <MediaLengthInSeconds xmlns="2f3bc997-f854-457e-a89a-f53daf41e975" xsi:nil="true"/>
    <SharedWithUsers xmlns="5ff03d53-907b-4153-b31a-f9c01187da2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265ABC4-F7C4-4650-874A-9A8F032EB2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bc997-f854-457e-a89a-f53daf41e975"/>
    <ds:schemaRef ds:uri="5ff03d53-907b-4153-b31a-f9c01187da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820EFA-BEB5-442F-A3C6-472FE7880A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532EBD-07EC-4ECF-9452-38C5FCD5E9B7}">
  <ds:schemaRefs>
    <ds:schemaRef ds:uri="2f3bc997-f854-457e-a89a-f53daf41e975"/>
    <ds:schemaRef ds:uri="5ff03d53-907b-4153-b31a-f9c01187da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856</Words>
  <Application>Microsoft Office PowerPoint</Application>
  <PresentationFormat>Widescreen</PresentationFormat>
  <Paragraphs>142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Agenda</vt:lpstr>
      <vt:lpstr>How shall we work today? </vt:lpstr>
      <vt:lpstr>Where this work comes from</vt:lpstr>
      <vt:lpstr>Who we are, and why we rock at transitions</vt:lpstr>
      <vt:lpstr>Our learning since 2015 </vt:lpstr>
      <vt:lpstr>A parent’s perspective</vt:lpstr>
      <vt:lpstr>What do you think about what you’ve heard?  Please share in the chat</vt:lpstr>
      <vt:lpstr>Case Study Big changes take small steps!  Birmingham’s approach to strategically and continually improving transitions </vt:lpstr>
      <vt:lpstr>Questions and what can YOU share?</vt:lpstr>
      <vt:lpstr>PowerPoint Presentation</vt:lpstr>
      <vt:lpstr>Questions and what can YOU share?</vt:lpstr>
      <vt:lpstr>Our learning from you</vt:lpstr>
      <vt:lpstr>1. A strategic approach</vt:lpstr>
      <vt:lpstr>2. Actively support joint working</vt:lpstr>
      <vt:lpstr>3. Making sure families are central</vt:lpstr>
      <vt:lpstr>4. Informing and supporting all partners in the process</vt:lpstr>
      <vt:lpstr>5. Create a baseline and measure impact!</vt:lpstr>
      <vt:lpstr>What can we all do to measure impact?</vt:lpstr>
      <vt:lpstr>Question What will you do to drive change?</vt:lpstr>
      <vt:lpstr>Next steps – get involved!</vt:lpstr>
      <vt:lpstr>Finally…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Driven Early Years Inclusion and Managing Good Transitions to Track and Improve Outcomes for Children with SEND</dc:title>
  <dc:creator>Ann Van Dyke</dc:creator>
  <cp:lastModifiedBy>Ann Van Dyke</cp:lastModifiedBy>
  <cp:revision>90</cp:revision>
  <dcterms:created xsi:type="dcterms:W3CDTF">2022-06-27T14:30:28Z</dcterms:created>
  <dcterms:modified xsi:type="dcterms:W3CDTF">2025-11-10T09:11:34Z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