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sldIdLst>
    <p:sldId id="311" r:id="rId5"/>
    <p:sldId id="374" r:id="rId6"/>
    <p:sldId id="422" r:id="rId7"/>
    <p:sldId id="423" r:id="rId8"/>
    <p:sldId id="424" r:id="rId9"/>
    <p:sldId id="386" r:id="rId10"/>
    <p:sldId id="512" r:id="rId11"/>
    <p:sldId id="330" r:id="rId12"/>
    <p:sldId id="427" r:id="rId13"/>
    <p:sldId id="390" r:id="rId14"/>
    <p:sldId id="492" r:id="rId15"/>
    <p:sldId id="493" r:id="rId16"/>
    <p:sldId id="460" r:id="rId17"/>
    <p:sldId id="340" r:id="rId18"/>
    <p:sldId id="504" r:id="rId19"/>
    <p:sldId id="349" r:id="rId20"/>
    <p:sldId id="343" r:id="rId21"/>
    <p:sldId id="496" r:id="rId22"/>
    <p:sldId id="352" r:id="rId23"/>
    <p:sldId id="350" r:id="rId24"/>
    <p:sldId id="351" r:id="rId25"/>
    <p:sldId id="505" r:id="rId26"/>
    <p:sldId id="502" r:id="rId27"/>
    <p:sldId id="366" r:id="rId28"/>
    <p:sldId id="458" r:id="rId29"/>
    <p:sldId id="363" r:id="rId30"/>
    <p:sldId id="364" r:id="rId31"/>
    <p:sldId id="498" r:id="rId32"/>
    <p:sldId id="495" r:id="rId33"/>
    <p:sldId id="494" r:id="rId34"/>
    <p:sldId id="503" r:id="rId35"/>
    <p:sldId id="488" r:id="rId36"/>
    <p:sldId id="511" r:id="rId37"/>
    <p:sldId id="469" r:id="rId38"/>
    <p:sldId id="500" r:id="rId39"/>
    <p:sldId id="464" r:id="rId40"/>
    <p:sldId id="369" r:id="rId41"/>
    <p:sldId id="418" r:id="rId42"/>
    <p:sldId id="36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8E17FE-5C55-D839-BC15-ADFEB8F65BFE}" v="15" dt="2025-09-18T11:09:39.8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51"/>
    <p:restoredTop sz="94694"/>
  </p:normalViewPr>
  <p:slideViewPr>
    <p:cSldViewPr snapToGrid="0">
      <p:cViewPr varScale="1">
        <p:scale>
          <a:sx n="107" d="100"/>
          <a:sy n="107" d="100"/>
        </p:scale>
        <p:origin x="208" y="472"/>
      </p:cViewPr>
      <p:guideLst/>
    </p:cSldViewPr>
  </p:slideViewPr>
  <p:notesTextViewPr>
    <p:cViewPr>
      <p:scale>
        <a:sx n="1" d="1"/>
        <a:sy n="1" d="1"/>
      </p:scale>
      <p:origin x="0" y="0"/>
    </p:cViewPr>
  </p:notesTextViewPr>
  <p:sorterViewPr>
    <p:cViewPr>
      <p:scale>
        <a:sx n="97" d="100"/>
        <a:sy n="9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B556D1-2B46-4C4D-B829-4183BD7F83D0}"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D5F87E43-A0C8-4530-81BB-B769A80513E0}">
      <dgm:prSet/>
      <dgm:spPr/>
      <dgm:t>
        <a:bodyPr/>
        <a:lstStyle/>
        <a:p>
          <a:r>
            <a:rPr lang="en-US"/>
            <a:t>For settings </a:t>
          </a:r>
        </a:p>
      </dgm:t>
    </dgm:pt>
    <dgm:pt modelId="{89E07914-28B5-4817-B398-3772E00553D8}" type="parTrans" cxnId="{227057A5-23A2-43DC-B896-959413E9E789}">
      <dgm:prSet/>
      <dgm:spPr/>
      <dgm:t>
        <a:bodyPr/>
        <a:lstStyle/>
        <a:p>
          <a:endParaRPr lang="en-US"/>
        </a:p>
      </dgm:t>
    </dgm:pt>
    <dgm:pt modelId="{E5C261F2-435F-4576-8FD4-2DEF04A94BCE}" type="sibTrans" cxnId="{227057A5-23A2-43DC-B896-959413E9E789}">
      <dgm:prSet/>
      <dgm:spPr/>
      <dgm:t>
        <a:bodyPr/>
        <a:lstStyle/>
        <a:p>
          <a:endParaRPr lang="en-US"/>
        </a:p>
      </dgm:t>
    </dgm:pt>
    <dgm:pt modelId="{C376DCBD-559D-4595-93D3-44121A1312C7}">
      <dgm:prSet/>
      <dgm:spPr/>
      <dgm:t>
        <a:bodyPr/>
        <a:lstStyle/>
        <a:p>
          <a:r>
            <a:rPr lang="en-US"/>
            <a:t>For schools</a:t>
          </a:r>
        </a:p>
      </dgm:t>
    </dgm:pt>
    <dgm:pt modelId="{809FB05B-2C29-402F-B3E6-92CA74A65069}" type="parTrans" cxnId="{F795B115-1536-4043-9825-2FD4AC6DD92D}">
      <dgm:prSet/>
      <dgm:spPr/>
      <dgm:t>
        <a:bodyPr/>
        <a:lstStyle/>
        <a:p>
          <a:endParaRPr lang="en-US"/>
        </a:p>
      </dgm:t>
    </dgm:pt>
    <dgm:pt modelId="{971A9E69-2405-4C0E-95DB-34B6EC267648}" type="sibTrans" cxnId="{F795B115-1536-4043-9825-2FD4AC6DD92D}">
      <dgm:prSet/>
      <dgm:spPr/>
      <dgm:t>
        <a:bodyPr/>
        <a:lstStyle/>
        <a:p>
          <a:endParaRPr lang="en-US"/>
        </a:p>
      </dgm:t>
    </dgm:pt>
    <dgm:pt modelId="{4EC1E8A0-E25B-448C-AB53-F7F480410BEB}">
      <dgm:prSet/>
      <dgm:spPr/>
      <dgm:t>
        <a:bodyPr/>
        <a:lstStyle/>
        <a:p>
          <a:r>
            <a:rPr lang="en-US"/>
            <a:t>For the family</a:t>
          </a:r>
        </a:p>
      </dgm:t>
    </dgm:pt>
    <dgm:pt modelId="{6B752431-260A-4173-81CA-7EA99FD84B19}" type="parTrans" cxnId="{D985B956-F2D1-4964-829A-98A60D1ED91C}">
      <dgm:prSet/>
      <dgm:spPr/>
      <dgm:t>
        <a:bodyPr/>
        <a:lstStyle/>
        <a:p>
          <a:endParaRPr lang="en-US"/>
        </a:p>
      </dgm:t>
    </dgm:pt>
    <dgm:pt modelId="{E421AB6D-944B-40A6-8D81-8476D1B9D9B2}" type="sibTrans" cxnId="{D985B956-F2D1-4964-829A-98A60D1ED91C}">
      <dgm:prSet/>
      <dgm:spPr/>
      <dgm:t>
        <a:bodyPr/>
        <a:lstStyle/>
        <a:p>
          <a:endParaRPr lang="en-US"/>
        </a:p>
      </dgm:t>
    </dgm:pt>
    <dgm:pt modelId="{D8B5BB16-0EB8-A34C-9B1E-6E4DAC4371DB}">
      <dgm:prSet/>
      <dgm:spPr/>
      <dgm:t>
        <a:bodyPr/>
        <a:lstStyle/>
        <a:p>
          <a:r>
            <a:rPr lang="en-GB" dirty="0"/>
            <a:t>For society</a:t>
          </a:r>
        </a:p>
      </dgm:t>
    </dgm:pt>
    <dgm:pt modelId="{94FA75BE-DCA7-4E4B-B574-987946986324}" type="parTrans" cxnId="{3325B0DB-2025-684A-A833-1F2B72E8B92B}">
      <dgm:prSet/>
      <dgm:spPr/>
    </dgm:pt>
    <dgm:pt modelId="{3A2C3B4B-37D5-9B44-8A72-8CBB1F7F6EB3}" type="sibTrans" cxnId="{3325B0DB-2025-684A-A833-1F2B72E8B92B}">
      <dgm:prSet/>
      <dgm:spPr/>
    </dgm:pt>
    <dgm:pt modelId="{468BE4F9-7E1E-F148-8C97-AF7115AC9AB3}">
      <dgm:prSet/>
      <dgm:spPr/>
      <dgm:t>
        <a:bodyPr/>
        <a:lstStyle/>
        <a:p>
          <a:r>
            <a:rPr lang="en-GB" dirty="0"/>
            <a:t>For the future</a:t>
          </a:r>
        </a:p>
      </dgm:t>
    </dgm:pt>
    <dgm:pt modelId="{6CA71C2C-0919-E74F-B3F2-42B0FE62E0DF}" type="parTrans" cxnId="{99C4056C-0256-884F-8FBE-CB9FF5C67EC4}">
      <dgm:prSet/>
      <dgm:spPr/>
    </dgm:pt>
    <dgm:pt modelId="{562B991A-5BBA-814D-8498-E06E1AA38EC0}" type="sibTrans" cxnId="{99C4056C-0256-884F-8FBE-CB9FF5C67EC4}">
      <dgm:prSet/>
      <dgm:spPr/>
    </dgm:pt>
    <dgm:pt modelId="{29C32A61-4E71-E643-9BE8-C338CDFDB24E}" type="pres">
      <dgm:prSet presAssocID="{59B556D1-2B46-4C4D-B829-4183BD7F83D0}" presName="linear" presStyleCnt="0">
        <dgm:presLayoutVars>
          <dgm:dir/>
          <dgm:animLvl val="lvl"/>
          <dgm:resizeHandles val="exact"/>
        </dgm:presLayoutVars>
      </dgm:prSet>
      <dgm:spPr/>
    </dgm:pt>
    <dgm:pt modelId="{438300C7-2238-7648-9241-328F1B0A0E07}" type="pres">
      <dgm:prSet presAssocID="{D5F87E43-A0C8-4530-81BB-B769A80513E0}" presName="parentLin" presStyleCnt="0"/>
      <dgm:spPr/>
    </dgm:pt>
    <dgm:pt modelId="{79256572-F382-894D-B0F3-DF1777BE0837}" type="pres">
      <dgm:prSet presAssocID="{D5F87E43-A0C8-4530-81BB-B769A80513E0}" presName="parentLeftMargin" presStyleLbl="node1" presStyleIdx="0" presStyleCnt="5"/>
      <dgm:spPr/>
    </dgm:pt>
    <dgm:pt modelId="{FD3E4B85-F8F2-2845-9EA3-96E3D2D93301}" type="pres">
      <dgm:prSet presAssocID="{D5F87E43-A0C8-4530-81BB-B769A80513E0}" presName="parentText" presStyleLbl="node1" presStyleIdx="0" presStyleCnt="5">
        <dgm:presLayoutVars>
          <dgm:chMax val="0"/>
          <dgm:bulletEnabled val="1"/>
        </dgm:presLayoutVars>
      </dgm:prSet>
      <dgm:spPr/>
    </dgm:pt>
    <dgm:pt modelId="{1B56BEEA-9783-0B40-BDC9-CC9D31C577C4}" type="pres">
      <dgm:prSet presAssocID="{D5F87E43-A0C8-4530-81BB-B769A80513E0}" presName="negativeSpace" presStyleCnt="0"/>
      <dgm:spPr/>
    </dgm:pt>
    <dgm:pt modelId="{47796AF6-84B6-1843-8874-E5D688D7E3C9}" type="pres">
      <dgm:prSet presAssocID="{D5F87E43-A0C8-4530-81BB-B769A80513E0}" presName="childText" presStyleLbl="conFgAcc1" presStyleIdx="0" presStyleCnt="5">
        <dgm:presLayoutVars>
          <dgm:bulletEnabled val="1"/>
        </dgm:presLayoutVars>
      </dgm:prSet>
      <dgm:spPr/>
    </dgm:pt>
    <dgm:pt modelId="{3746A1F9-43DA-7D4B-BBB2-35C187CB33E0}" type="pres">
      <dgm:prSet presAssocID="{E5C261F2-435F-4576-8FD4-2DEF04A94BCE}" presName="spaceBetweenRectangles" presStyleCnt="0"/>
      <dgm:spPr/>
    </dgm:pt>
    <dgm:pt modelId="{8931506F-8F7D-A24F-B52F-D64516DD0229}" type="pres">
      <dgm:prSet presAssocID="{C376DCBD-559D-4595-93D3-44121A1312C7}" presName="parentLin" presStyleCnt="0"/>
      <dgm:spPr/>
    </dgm:pt>
    <dgm:pt modelId="{9225452F-521B-3741-8E67-70370BF984FE}" type="pres">
      <dgm:prSet presAssocID="{C376DCBD-559D-4595-93D3-44121A1312C7}" presName="parentLeftMargin" presStyleLbl="node1" presStyleIdx="0" presStyleCnt="5"/>
      <dgm:spPr/>
    </dgm:pt>
    <dgm:pt modelId="{F1D61F06-F37B-3147-9259-2E6B2A506827}" type="pres">
      <dgm:prSet presAssocID="{C376DCBD-559D-4595-93D3-44121A1312C7}" presName="parentText" presStyleLbl="node1" presStyleIdx="1" presStyleCnt="5">
        <dgm:presLayoutVars>
          <dgm:chMax val="0"/>
          <dgm:bulletEnabled val="1"/>
        </dgm:presLayoutVars>
      </dgm:prSet>
      <dgm:spPr/>
    </dgm:pt>
    <dgm:pt modelId="{AD780BBE-1B44-AA4D-9032-2C19684B13A2}" type="pres">
      <dgm:prSet presAssocID="{C376DCBD-559D-4595-93D3-44121A1312C7}" presName="negativeSpace" presStyleCnt="0"/>
      <dgm:spPr/>
    </dgm:pt>
    <dgm:pt modelId="{323F7220-6AA0-EA46-A683-B23480033CE7}" type="pres">
      <dgm:prSet presAssocID="{C376DCBD-559D-4595-93D3-44121A1312C7}" presName="childText" presStyleLbl="conFgAcc1" presStyleIdx="1" presStyleCnt="5">
        <dgm:presLayoutVars>
          <dgm:bulletEnabled val="1"/>
        </dgm:presLayoutVars>
      </dgm:prSet>
      <dgm:spPr/>
    </dgm:pt>
    <dgm:pt modelId="{B29A36EE-3B45-CF40-A761-5B366FFB79E7}" type="pres">
      <dgm:prSet presAssocID="{971A9E69-2405-4C0E-95DB-34B6EC267648}" presName="spaceBetweenRectangles" presStyleCnt="0"/>
      <dgm:spPr/>
    </dgm:pt>
    <dgm:pt modelId="{E3EE3D2C-6A3F-8641-A70B-0A14A92414BD}" type="pres">
      <dgm:prSet presAssocID="{4EC1E8A0-E25B-448C-AB53-F7F480410BEB}" presName="parentLin" presStyleCnt="0"/>
      <dgm:spPr/>
    </dgm:pt>
    <dgm:pt modelId="{D6183696-87C2-EC43-85E3-C2ED1B11F783}" type="pres">
      <dgm:prSet presAssocID="{4EC1E8A0-E25B-448C-AB53-F7F480410BEB}" presName="parentLeftMargin" presStyleLbl="node1" presStyleIdx="1" presStyleCnt="5"/>
      <dgm:spPr/>
    </dgm:pt>
    <dgm:pt modelId="{46F35478-C9F1-8E46-A12C-C16BE563FB1A}" type="pres">
      <dgm:prSet presAssocID="{4EC1E8A0-E25B-448C-AB53-F7F480410BEB}" presName="parentText" presStyleLbl="node1" presStyleIdx="2" presStyleCnt="5">
        <dgm:presLayoutVars>
          <dgm:chMax val="0"/>
          <dgm:bulletEnabled val="1"/>
        </dgm:presLayoutVars>
      </dgm:prSet>
      <dgm:spPr/>
    </dgm:pt>
    <dgm:pt modelId="{A3651C16-D9FC-6348-98BC-B6DD69A9D106}" type="pres">
      <dgm:prSet presAssocID="{4EC1E8A0-E25B-448C-AB53-F7F480410BEB}" presName="negativeSpace" presStyleCnt="0"/>
      <dgm:spPr/>
    </dgm:pt>
    <dgm:pt modelId="{7D070302-E6DA-A04C-8CBC-C201ED9FAA79}" type="pres">
      <dgm:prSet presAssocID="{4EC1E8A0-E25B-448C-AB53-F7F480410BEB}" presName="childText" presStyleLbl="conFgAcc1" presStyleIdx="2" presStyleCnt="5">
        <dgm:presLayoutVars>
          <dgm:bulletEnabled val="1"/>
        </dgm:presLayoutVars>
      </dgm:prSet>
      <dgm:spPr/>
    </dgm:pt>
    <dgm:pt modelId="{724BC24D-DEAF-5742-ACF7-3BCE7460BB8E}" type="pres">
      <dgm:prSet presAssocID="{E421AB6D-944B-40A6-8D81-8476D1B9D9B2}" presName="spaceBetweenRectangles" presStyleCnt="0"/>
      <dgm:spPr/>
    </dgm:pt>
    <dgm:pt modelId="{235BC7CB-A862-1A48-A8F2-BE5F6947163A}" type="pres">
      <dgm:prSet presAssocID="{D8B5BB16-0EB8-A34C-9B1E-6E4DAC4371DB}" presName="parentLin" presStyleCnt="0"/>
      <dgm:spPr/>
    </dgm:pt>
    <dgm:pt modelId="{A6BE559B-5B38-9D44-9513-24E239DAD5F2}" type="pres">
      <dgm:prSet presAssocID="{D8B5BB16-0EB8-A34C-9B1E-6E4DAC4371DB}" presName="parentLeftMargin" presStyleLbl="node1" presStyleIdx="2" presStyleCnt="5"/>
      <dgm:spPr/>
    </dgm:pt>
    <dgm:pt modelId="{11750215-B032-4F49-98BC-245E61C09E53}" type="pres">
      <dgm:prSet presAssocID="{D8B5BB16-0EB8-A34C-9B1E-6E4DAC4371DB}" presName="parentText" presStyleLbl="node1" presStyleIdx="3" presStyleCnt="5">
        <dgm:presLayoutVars>
          <dgm:chMax val="0"/>
          <dgm:bulletEnabled val="1"/>
        </dgm:presLayoutVars>
      </dgm:prSet>
      <dgm:spPr/>
    </dgm:pt>
    <dgm:pt modelId="{517D9AEF-6AF0-4F46-A7A8-A4E191AB7029}" type="pres">
      <dgm:prSet presAssocID="{D8B5BB16-0EB8-A34C-9B1E-6E4DAC4371DB}" presName="negativeSpace" presStyleCnt="0"/>
      <dgm:spPr/>
    </dgm:pt>
    <dgm:pt modelId="{4CC7508E-0EAC-274E-874B-8FE66B54F6C9}" type="pres">
      <dgm:prSet presAssocID="{D8B5BB16-0EB8-A34C-9B1E-6E4DAC4371DB}" presName="childText" presStyleLbl="conFgAcc1" presStyleIdx="3" presStyleCnt="5">
        <dgm:presLayoutVars>
          <dgm:bulletEnabled val="1"/>
        </dgm:presLayoutVars>
      </dgm:prSet>
      <dgm:spPr/>
    </dgm:pt>
    <dgm:pt modelId="{A51F66B5-270E-E244-8326-4A548B5A42C9}" type="pres">
      <dgm:prSet presAssocID="{3A2C3B4B-37D5-9B44-8A72-8CBB1F7F6EB3}" presName="spaceBetweenRectangles" presStyleCnt="0"/>
      <dgm:spPr/>
    </dgm:pt>
    <dgm:pt modelId="{FE004B0A-1D46-3640-9D5C-6035E2DBAB43}" type="pres">
      <dgm:prSet presAssocID="{468BE4F9-7E1E-F148-8C97-AF7115AC9AB3}" presName="parentLin" presStyleCnt="0"/>
      <dgm:spPr/>
    </dgm:pt>
    <dgm:pt modelId="{F5DA9856-E1CA-344F-BF21-218ECEF3B8E0}" type="pres">
      <dgm:prSet presAssocID="{468BE4F9-7E1E-F148-8C97-AF7115AC9AB3}" presName="parentLeftMargin" presStyleLbl="node1" presStyleIdx="3" presStyleCnt="5"/>
      <dgm:spPr/>
    </dgm:pt>
    <dgm:pt modelId="{7FD4BCF0-2C71-3947-8E11-684ED832CA6E}" type="pres">
      <dgm:prSet presAssocID="{468BE4F9-7E1E-F148-8C97-AF7115AC9AB3}" presName="parentText" presStyleLbl="node1" presStyleIdx="4" presStyleCnt="5">
        <dgm:presLayoutVars>
          <dgm:chMax val="0"/>
          <dgm:bulletEnabled val="1"/>
        </dgm:presLayoutVars>
      </dgm:prSet>
      <dgm:spPr/>
    </dgm:pt>
    <dgm:pt modelId="{5544A27D-7CB3-8045-B85A-8B84D3801A39}" type="pres">
      <dgm:prSet presAssocID="{468BE4F9-7E1E-F148-8C97-AF7115AC9AB3}" presName="negativeSpace" presStyleCnt="0"/>
      <dgm:spPr/>
    </dgm:pt>
    <dgm:pt modelId="{F86CA3EF-A379-0346-98EC-6D212798716A}" type="pres">
      <dgm:prSet presAssocID="{468BE4F9-7E1E-F148-8C97-AF7115AC9AB3}" presName="childText" presStyleLbl="conFgAcc1" presStyleIdx="4" presStyleCnt="5">
        <dgm:presLayoutVars>
          <dgm:bulletEnabled val="1"/>
        </dgm:presLayoutVars>
      </dgm:prSet>
      <dgm:spPr/>
    </dgm:pt>
  </dgm:ptLst>
  <dgm:cxnLst>
    <dgm:cxn modelId="{F795B115-1536-4043-9825-2FD4AC6DD92D}" srcId="{59B556D1-2B46-4C4D-B829-4183BD7F83D0}" destId="{C376DCBD-559D-4595-93D3-44121A1312C7}" srcOrd="1" destOrd="0" parTransId="{809FB05B-2C29-402F-B3E6-92CA74A65069}" sibTransId="{971A9E69-2405-4C0E-95DB-34B6EC267648}"/>
    <dgm:cxn modelId="{70A5B539-EC29-994C-8C7F-B5F0DD3BE187}" type="presOf" srcId="{D5F87E43-A0C8-4530-81BB-B769A80513E0}" destId="{79256572-F382-894D-B0F3-DF1777BE0837}" srcOrd="0" destOrd="0" presId="urn:microsoft.com/office/officeart/2005/8/layout/list1"/>
    <dgm:cxn modelId="{F634754A-6291-6B42-993A-6B20B364A165}" type="presOf" srcId="{C376DCBD-559D-4595-93D3-44121A1312C7}" destId="{F1D61F06-F37B-3147-9259-2E6B2A506827}" srcOrd="1" destOrd="0" presId="urn:microsoft.com/office/officeart/2005/8/layout/list1"/>
    <dgm:cxn modelId="{99C4056C-0256-884F-8FBE-CB9FF5C67EC4}" srcId="{59B556D1-2B46-4C4D-B829-4183BD7F83D0}" destId="{468BE4F9-7E1E-F148-8C97-AF7115AC9AB3}" srcOrd="4" destOrd="0" parTransId="{6CA71C2C-0919-E74F-B3F2-42B0FE62E0DF}" sibTransId="{562B991A-5BBA-814D-8498-E06E1AA38EC0}"/>
    <dgm:cxn modelId="{B512166C-EE9D-BF46-8E7D-133E47DD0CED}" type="presOf" srcId="{59B556D1-2B46-4C4D-B829-4183BD7F83D0}" destId="{29C32A61-4E71-E643-9BE8-C338CDFDB24E}" srcOrd="0" destOrd="0" presId="urn:microsoft.com/office/officeart/2005/8/layout/list1"/>
    <dgm:cxn modelId="{AB4C9F4C-B4EA-884C-826A-E5AC66463EE3}" type="presOf" srcId="{4EC1E8A0-E25B-448C-AB53-F7F480410BEB}" destId="{D6183696-87C2-EC43-85E3-C2ED1B11F783}" srcOrd="0" destOrd="0" presId="urn:microsoft.com/office/officeart/2005/8/layout/list1"/>
    <dgm:cxn modelId="{E10D4155-9BBE-AA4C-8C44-CF97CDD70A1C}" type="presOf" srcId="{468BE4F9-7E1E-F148-8C97-AF7115AC9AB3}" destId="{7FD4BCF0-2C71-3947-8E11-684ED832CA6E}" srcOrd="1" destOrd="0" presId="urn:microsoft.com/office/officeart/2005/8/layout/list1"/>
    <dgm:cxn modelId="{B5DC4855-745C-E440-9048-98CFFE79BF56}" type="presOf" srcId="{C376DCBD-559D-4595-93D3-44121A1312C7}" destId="{9225452F-521B-3741-8E67-70370BF984FE}" srcOrd="0" destOrd="0" presId="urn:microsoft.com/office/officeart/2005/8/layout/list1"/>
    <dgm:cxn modelId="{D985B956-F2D1-4964-829A-98A60D1ED91C}" srcId="{59B556D1-2B46-4C4D-B829-4183BD7F83D0}" destId="{4EC1E8A0-E25B-448C-AB53-F7F480410BEB}" srcOrd="2" destOrd="0" parTransId="{6B752431-260A-4173-81CA-7EA99FD84B19}" sibTransId="{E421AB6D-944B-40A6-8D81-8476D1B9D9B2}"/>
    <dgm:cxn modelId="{1B05D583-04D6-8548-933D-6373A56568E0}" type="presOf" srcId="{468BE4F9-7E1E-F148-8C97-AF7115AC9AB3}" destId="{F5DA9856-E1CA-344F-BF21-218ECEF3B8E0}" srcOrd="0" destOrd="0" presId="urn:microsoft.com/office/officeart/2005/8/layout/list1"/>
    <dgm:cxn modelId="{A508E986-25BC-B34A-BAA1-F3BE811F05CA}" type="presOf" srcId="{D8B5BB16-0EB8-A34C-9B1E-6E4DAC4371DB}" destId="{A6BE559B-5B38-9D44-9513-24E239DAD5F2}" srcOrd="0" destOrd="0" presId="urn:microsoft.com/office/officeart/2005/8/layout/list1"/>
    <dgm:cxn modelId="{5FD39AA4-CDCE-354E-9B90-2D13C0FCB5E0}" type="presOf" srcId="{D8B5BB16-0EB8-A34C-9B1E-6E4DAC4371DB}" destId="{11750215-B032-4F49-98BC-245E61C09E53}" srcOrd="1" destOrd="0" presId="urn:microsoft.com/office/officeart/2005/8/layout/list1"/>
    <dgm:cxn modelId="{227057A5-23A2-43DC-B896-959413E9E789}" srcId="{59B556D1-2B46-4C4D-B829-4183BD7F83D0}" destId="{D5F87E43-A0C8-4530-81BB-B769A80513E0}" srcOrd="0" destOrd="0" parTransId="{89E07914-28B5-4817-B398-3772E00553D8}" sibTransId="{E5C261F2-435F-4576-8FD4-2DEF04A94BCE}"/>
    <dgm:cxn modelId="{72DB70C4-FB68-0F4A-9765-F619714D2979}" type="presOf" srcId="{4EC1E8A0-E25B-448C-AB53-F7F480410BEB}" destId="{46F35478-C9F1-8E46-A12C-C16BE563FB1A}" srcOrd="1" destOrd="0" presId="urn:microsoft.com/office/officeart/2005/8/layout/list1"/>
    <dgm:cxn modelId="{3325B0DB-2025-684A-A833-1F2B72E8B92B}" srcId="{59B556D1-2B46-4C4D-B829-4183BD7F83D0}" destId="{D8B5BB16-0EB8-A34C-9B1E-6E4DAC4371DB}" srcOrd="3" destOrd="0" parTransId="{94FA75BE-DCA7-4E4B-B574-987946986324}" sibTransId="{3A2C3B4B-37D5-9B44-8A72-8CBB1F7F6EB3}"/>
    <dgm:cxn modelId="{8F24D3E5-83AF-6D4B-B066-35ED92926D33}" type="presOf" srcId="{D5F87E43-A0C8-4530-81BB-B769A80513E0}" destId="{FD3E4B85-F8F2-2845-9EA3-96E3D2D93301}" srcOrd="1" destOrd="0" presId="urn:microsoft.com/office/officeart/2005/8/layout/list1"/>
    <dgm:cxn modelId="{7450839C-F868-7340-B68C-60748F979C19}" type="presParOf" srcId="{29C32A61-4E71-E643-9BE8-C338CDFDB24E}" destId="{438300C7-2238-7648-9241-328F1B0A0E07}" srcOrd="0" destOrd="0" presId="urn:microsoft.com/office/officeart/2005/8/layout/list1"/>
    <dgm:cxn modelId="{75055798-19E9-8C4F-BC9D-D51F1BACC38B}" type="presParOf" srcId="{438300C7-2238-7648-9241-328F1B0A0E07}" destId="{79256572-F382-894D-B0F3-DF1777BE0837}" srcOrd="0" destOrd="0" presId="urn:microsoft.com/office/officeart/2005/8/layout/list1"/>
    <dgm:cxn modelId="{A2BDC64E-66A3-B246-9CFE-0EF2B5EADE89}" type="presParOf" srcId="{438300C7-2238-7648-9241-328F1B0A0E07}" destId="{FD3E4B85-F8F2-2845-9EA3-96E3D2D93301}" srcOrd="1" destOrd="0" presId="urn:microsoft.com/office/officeart/2005/8/layout/list1"/>
    <dgm:cxn modelId="{B71C1ECC-20AE-F44F-ADC6-5B2F9DCC74EB}" type="presParOf" srcId="{29C32A61-4E71-E643-9BE8-C338CDFDB24E}" destId="{1B56BEEA-9783-0B40-BDC9-CC9D31C577C4}" srcOrd="1" destOrd="0" presId="urn:microsoft.com/office/officeart/2005/8/layout/list1"/>
    <dgm:cxn modelId="{8BF830B6-EA4C-8A49-A1CF-9DD765834AEE}" type="presParOf" srcId="{29C32A61-4E71-E643-9BE8-C338CDFDB24E}" destId="{47796AF6-84B6-1843-8874-E5D688D7E3C9}" srcOrd="2" destOrd="0" presId="urn:microsoft.com/office/officeart/2005/8/layout/list1"/>
    <dgm:cxn modelId="{398BFA1D-B3BF-F749-94DF-2F82B469248E}" type="presParOf" srcId="{29C32A61-4E71-E643-9BE8-C338CDFDB24E}" destId="{3746A1F9-43DA-7D4B-BBB2-35C187CB33E0}" srcOrd="3" destOrd="0" presId="urn:microsoft.com/office/officeart/2005/8/layout/list1"/>
    <dgm:cxn modelId="{FAC164BC-445D-5248-B919-08D55408F0E6}" type="presParOf" srcId="{29C32A61-4E71-E643-9BE8-C338CDFDB24E}" destId="{8931506F-8F7D-A24F-B52F-D64516DD0229}" srcOrd="4" destOrd="0" presId="urn:microsoft.com/office/officeart/2005/8/layout/list1"/>
    <dgm:cxn modelId="{A939B977-6144-E24C-8350-7488611F392A}" type="presParOf" srcId="{8931506F-8F7D-A24F-B52F-D64516DD0229}" destId="{9225452F-521B-3741-8E67-70370BF984FE}" srcOrd="0" destOrd="0" presId="urn:microsoft.com/office/officeart/2005/8/layout/list1"/>
    <dgm:cxn modelId="{6120FD12-32CA-334E-AACB-20FE80C08D57}" type="presParOf" srcId="{8931506F-8F7D-A24F-B52F-D64516DD0229}" destId="{F1D61F06-F37B-3147-9259-2E6B2A506827}" srcOrd="1" destOrd="0" presId="urn:microsoft.com/office/officeart/2005/8/layout/list1"/>
    <dgm:cxn modelId="{D9223702-382A-A049-BAC9-D133A48B1E26}" type="presParOf" srcId="{29C32A61-4E71-E643-9BE8-C338CDFDB24E}" destId="{AD780BBE-1B44-AA4D-9032-2C19684B13A2}" srcOrd="5" destOrd="0" presId="urn:microsoft.com/office/officeart/2005/8/layout/list1"/>
    <dgm:cxn modelId="{D789CEFF-029D-DF49-8BF8-87AE68899B0C}" type="presParOf" srcId="{29C32A61-4E71-E643-9BE8-C338CDFDB24E}" destId="{323F7220-6AA0-EA46-A683-B23480033CE7}" srcOrd="6" destOrd="0" presId="urn:microsoft.com/office/officeart/2005/8/layout/list1"/>
    <dgm:cxn modelId="{76ADFC65-2857-C84E-A4D2-F4A2F07E0270}" type="presParOf" srcId="{29C32A61-4E71-E643-9BE8-C338CDFDB24E}" destId="{B29A36EE-3B45-CF40-A761-5B366FFB79E7}" srcOrd="7" destOrd="0" presId="urn:microsoft.com/office/officeart/2005/8/layout/list1"/>
    <dgm:cxn modelId="{8DCC843F-0B43-2747-8BE7-5F1348BC6326}" type="presParOf" srcId="{29C32A61-4E71-E643-9BE8-C338CDFDB24E}" destId="{E3EE3D2C-6A3F-8641-A70B-0A14A92414BD}" srcOrd="8" destOrd="0" presId="urn:microsoft.com/office/officeart/2005/8/layout/list1"/>
    <dgm:cxn modelId="{2514FA52-0B80-C648-81C5-4EF0001C9408}" type="presParOf" srcId="{E3EE3D2C-6A3F-8641-A70B-0A14A92414BD}" destId="{D6183696-87C2-EC43-85E3-C2ED1B11F783}" srcOrd="0" destOrd="0" presId="urn:microsoft.com/office/officeart/2005/8/layout/list1"/>
    <dgm:cxn modelId="{27681BB1-0B86-B04A-83EB-D7429DDBFC14}" type="presParOf" srcId="{E3EE3D2C-6A3F-8641-A70B-0A14A92414BD}" destId="{46F35478-C9F1-8E46-A12C-C16BE563FB1A}" srcOrd="1" destOrd="0" presId="urn:microsoft.com/office/officeart/2005/8/layout/list1"/>
    <dgm:cxn modelId="{AF331003-6AAB-BB45-8BB0-D4C6D6AB03D6}" type="presParOf" srcId="{29C32A61-4E71-E643-9BE8-C338CDFDB24E}" destId="{A3651C16-D9FC-6348-98BC-B6DD69A9D106}" srcOrd="9" destOrd="0" presId="urn:microsoft.com/office/officeart/2005/8/layout/list1"/>
    <dgm:cxn modelId="{67AE067C-89DB-494E-8ED7-3B59C9F9EBA5}" type="presParOf" srcId="{29C32A61-4E71-E643-9BE8-C338CDFDB24E}" destId="{7D070302-E6DA-A04C-8CBC-C201ED9FAA79}" srcOrd="10" destOrd="0" presId="urn:microsoft.com/office/officeart/2005/8/layout/list1"/>
    <dgm:cxn modelId="{7184BA13-C675-9445-9550-36041699C35A}" type="presParOf" srcId="{29C32A61-4E71-E643-9BE8-C338CDFDB24E}" destId="{724BC24D-DEAF-5742-ACF7-3BCE7460BB8E}" srcOrd="11" destOrd="0" presId="urn:microsoft.com/office/officeart/2005/8/layout/list1"/>
    <dgm:cxn modelId="{00863F7C-48A9-2649-97A5-F7A0C0F2A36E}" type="presParOf" srcId="{29C32A61-4E71-E643-9BE8-C338CDFDB24E}" destId="{235BC7CB-A862-1A48-A8F2-BE5F6947163A}" srcOrd="12" destOrd="0" presId="urn:microsoft.com/office/officeart/2005/8/layout/list1"/>
    <dgm:cxn modelId="{B85EA175-59B8-3842-8539-6F1518B6DEB4}" type="presParOf" srcId="{235BC7CB-A862-1A48-A8F2-BE5F6947163A}" destId="{A6BE559B-5B38-9D44-9513-24E239DAD5F2}" srcOrd="0" destOrd="0" presId="urn:microsoft.com/office/officeart/2005/8/layout/list1"/>
    <dgm:cxn modelId="{334BFF21-D655-B543-8F0B-CC0206735D9C}" type="presParOf" srcId="{235BC7CB-A862-1A48-A8F2-BE5F6947163A}" destId="{11750215-B032-4F49-98BC-245E61C09E53}" srcOrd="1" destOrd="0" presId="urn:microsoft.com/office/officeart/2005/8/layout/list1"/>
    <dgm:cxn modelId="{ED7749AA-F824-3A46-8731-665E9880572F}" type="presParOf" srcId="{29C32A61-4E71-E643-9BE8-C338CDFDB24E}" destId="{517D9AEF-6AF0-4F46-A7A8-A4E191AB7029}" srcOrd="13" destOrd="0" presId="urn:microsoft.com/office/officeart/2005/8/layout/list1"/>
    <dgm:cxn modelId="{98FD2620-389E-AB46-BAAB-8CC358215A2A}" type="presParOf" srcId="{29C32A61-4E71-E643-9BE8-C338CDFDB24E}" destId="{4CC7508E-0EAC-274E-874B-8FE66B54F6C9}" srcOrd="14" destOrd="0" presId="urn:microsoft.com/office/officeart/2005/8/layout/list1"/>
    <dgm:cxn modelId="{BA9CCF73-EF0C-CC40-A24D-5FB980A95461}" type="presParOf" srcId="{29C32A61-4E71-E643-9BE8-C338CDFDB24E}" destId="{A51F66B5-270E-E244-8326-4A548B5A42C9}" srcOrd="15" destOrd="0" presId="urn:microsoft.com/office/officeart/2005/8/layout/list1"/>
    <dgm:cxn modelId="{B9D6ED94-EDA7-204E-9BCF-08AF1BC7FB42}" type="presParOf" srcId="{29C32A61-4E71-E643-9BE8-C338CDFDB24E}" destId="{FE004B0A-1D46-3640-9D5C-6035E2DBAB43}" srcOrd="16" destOrd="0" presId="urn:microsoft.com/office/officeart/2005/8/layout/list1"/>
    <dgm:cxn modelId="{D0F3AFBB-3A32-A841-9211-7686A69DD789}" type="presParOf" srcId="{FE004B0A-1D46-3640-9D5C-6035E2DBAB43}" destId="{F5DA9856-E1CA-344F-BF21-218ECEF3B8E0}" srcOrd="0" destOrd="0" presId="urn:microsoft.com/office/officeart/2005/8/layout/list1"/>
    <dgm:cxn modelId="{59CF5942-0172-EB46-ABCB-14FB26A841F2}" type="presParOf" srcId="{FE004B0A-1D46-3640-9D5C-6035E2DBAB43}" destId="{7FD4BCF0-2C71-3947-8E11-684ED832CA6E}" srcOrd="1" destOrd="0" presId="urn:microsoft.com/office/officeart/2005/8/layout/list1"/>
    <dgm:cxn modelId="{9A0DB5D2-AA4B-F94D-917D-715051415CBD}" type="presParOf" srcId="{29C32A61-4E71-E643-9BE8-C338CDFDB24E}" destId="{5544A27D-7CB3-8045-B85A-8B84D3801A39}" srcOrd="17" destOrd="0" presId="urn:microsoft.com/office/officeart/2005/8/layout/list1"/>
    <dgm:cxn modelId="{BBFD5183-7660-9140-B848-FA58B77892E3}" type="presParOf" srcId="{29C32A61-4E71-E643-9BE8-C338CDFDB24E}" destId="{F86CA3EF-A379-0346-98EC-6D212798716A}"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528B22-40B1-43C5-A440-58459B9F68F6}" type="doc">
      <dgm:prSet loTypeId="urn:microsoft.com/office/officeart/2005/8/layout/cycle2" loCatId="cycle" qsTypeId="urn:microsoft.com/office/officeart/2005/8/quickstyle/simple1" qsCatId="simple" csTypeId="urn:microsoft.com/office/officeart/2005/8/colors/accent1_2" csCatId="accent1"/>
      <dgm:spPr/>
      <dgm:t>
        <a:bodyPr/>
        <a:lstStyle/>
        <a:p>
          <a:endParaRPr lang="en-US"/>
        </a:p>
      </dgm:t>
    </dgm:pt>
    <dgm:pt modelId="{F95B193C-8C76-4C80-84B3-F1F7CD03E8C2}">
      <dgm:prSet/>
      <dgm:spPr/>
      <dgm:t>
        <a:bodyPr/>
        <a:lstStyle/>
        <a:p>
          <a:r>
            <a:rPr lang="en-US"/>
            <a:t>A strategic approach was often missing</a:t>
          </a:r>
        </a:p>
      </dgm:t>
    </dgm:pt>
    <dgm:pt modelId="{7D8BF469-69B2-4DD6-A0F6-E3422C9DEFE5}" type="parTrans" cxnId="{9236FBE5-C533-43DD-8CF0-84277CB0A04F}">
      <dgm:prSet/>
      <dgm:spPr/>
      <dgm:t>
        <a:bodyPr/>
        <a:lstStyle/>
        <a:p>
          <a:endParaRPr lang="en-US"/>
        </a:p>
      </dgm:t>
    </dgm:pt>
    <dgm:pt modelId="{7BD630B7-0BDE-4CA7-95BC-E810D9ECA587}" type="sibTrans" cxnId="{9236FBE5-C533-43DD-8CF0-84277CB0A04F}">
      <dgm:prSet/>
      <dgm:spPr/>
      <dgm:t>
        <a:bodyPr/>
        <a:lstStyle/>
        <a:p>
          <a:endParaRPr lang="en-US"/>
        </a:p>
      </dgm:t>
    </dgm:pt>
    <dgm:pt modelId="{51EFD75D-FDD8-4529-9B17-623706AA4F84}">
      <dgm:prSet/>
      <dgm:spPr/>
      <dgm:t>
        <a:bodyPr/>
        <a:lstStyle/>
        <a:p>
          <a:r>
            <a:rPr lang="en-US"/>
            <a:t>Joint working between settings and schools can be a challenge</a:t>
          </a:r>
        </a:p>
      </dgm:t>
    </dgm:pt>
    <dgm:pt modelId="{3123E8B6-3A77-4C0D-99BE-694E90F0ECDB}" type="parTrans" cxnId="{E5F8F65E-00B6-49E8-B266-37E2A50662EF}">
      <dgm:prSet/>
      <dgm:spPr/>
      <dgm:t>
        <a:bodyPr/>
        <a:lstStyle/>
        <a:p>
          <a:endParaRPr lang="en-US"/>
        </a:p>
      </dgm:t>
    </dgm:pt>
    <dgm:pt modelId="{4DC50E73-259A-429B-AD9A-B2EF44DFB10D}" type="sibTrans" cxnId="{E5F8F65E-00B6-49E8-B266-37E2A50662EF}">
      <dgm:prSet/>
      <dgm:spPr/>
      <dgm:t>
        <a:bodyPr/>
        <a:lstStyle/>
        <a:p>
          <a:endParaRPr lang="en-US"/>
        </a:p>
      </dgm:t>
    </dgm:pt>
    <dgm:pt modelId="{4BB68686-D4C3-4D6A-A1C6-A6969C6F7C68}">
      <dgm:prSet/>
      <dgm:spPr/>
      <dgm:t>
        <a:bodyPr/>
        <a:lstStyle/>
        <a:p>
          <a:r>
            <a:rPr lang="en-US"/>
            <a:t>Parents (and children) should be central</a:t>
          </a:r>
        </a:p>
      </dgm:t>
    </dgm:pt>
    <dgm:pt modelId="{FFCEF58F-51AF-4172-B32C-CF19F4E761C6}" type="parTrans" cxnId="{A9BF5E49-66BF-4285-8281-D30AAA201227}">
      <dgm:prSet/>
      <dgm:spPr/>
      <dgm:t>
        <a:bodyPr/>
        <a:lstStyle/>
        <a:p>
          <a:endParaRPr lang="en-US"/>
        </a:p>
      </dgm:t>
    </dgm:pt>
    <dgm:pt modelId="{DE0EE22C-E20A-4A49-B57E-CC36784E303B}" type="sibTrans" cxnId="{A9BF5E49-66BF-4285-8281-D30AAA201227}">
      <dgm:prSet/>
      <dgm:spPr/>
      <dgm:t>
        <a:bodyPr/>
        <a:lstStyle/>
        <a:p>
          <a:endParaRPr lang="en-US"/>
        </a:p>
      </dgm:t>
    </dgm:pt>
    <dgm:pt modelId="{6D56C592-919B-4245-AC20-DF5EC264A42B}">
      <dgm:prSet/>
      <dgm:spPr/>
      <dgm:t>
        <a:bodyPr/>
        <a:lstStyle/>
        <a:p>
          <a:r>
            <a:rPr lang="en-US"/>
            <a:t>Schools and wider partners should be informed</a:t>
          </a:r>
        </a:p>
      </dgm:t>
    </dgm:pt>
    <dgm:pt modelId="{66C57E6B-3908-45F0-83E2-C96EB81F13D4}" type="parTrans" cxnId="{F3BA33E6-FF42-4B3F-97EE-50095F225C50}">
      <dgm:prSet/>
      <dgm:spPr/>
      <dgm:t>
        <a:bodyPr/>
        <a:lstStyle/>
        <a:p>
          <a:endParaRPr lang="en-US"/>
        </a:p>
      </dgm:t>
    </dgm:pt>
    <dgm:pt modelId="{09170B25-1BBA-46DD-A77E-8BC0C7ECB59A}" type="sibTrans" cxnId="{F3BA33E6-FF42-4B3F-97EE-50095F225C50}">
      <dgm:prSet/>
      <dgm:spPr/>
      <dgm:t>
        <a:bodyPr/>
        <a:lstStyle/>
        <a:p>
          <a:endParaRPr lang="en-US"/>
        </a:p>
      </dgm:t>
    </dgm:pt>
    <dgm:pt modelId="{018BD8C6-E112-4DF8-BD1F-E90D52041511}">
      <dgm:prSet/>
      <dgm:spPr/>
      <dgm:t>
        <a:bodyPr/>
        <a:lstStyle/>
        <a:p>
          <a:r>
            <a:rPr lang="en-US" u="sng"/>
            <a:t>Measuring</a:t>
          </a:r>
          <a:r>
            <a:rPr lang="en-US"/>
            <a:t> change is key</a:t>
          </a:r>
        </a:p>
      </dgm:t>
    </dgm:pt>
    <dgm:pt modelId="{265196C7-88B7-4AF5-BFF7-23425E76E3E0}" type="parTrans" cxnId="{A7D9A4A0-1856-4640-B4BE-372321E733F6}">
      <dgm:prSet/>
      <dgm:spPr/>
      <dgm:t>
        <a:bodyPr/>
        <a:lstStyle/>
        <a:p>
          <a:endParaRPr lang="en-US"/>
        </a:p>
      </dgm:t>
    </dgm:pt>
    <dgm:pt modelId="{0BB79B23-57B1-44CB-9A86-B7FDFB8F28C2}" type="sibTrans" cxnId="{A7D9A4A0-1856-4640-B4BE-372321E733F6}">
      <dgm:prSet/>
      <dgm:spPr/>
      <dgm:t>
        <a:bodyPr/>
        <a:lstStyle/>
        <a:p>
          <a:endParaRPr lang="en-US"/>
        </a:p>
      </dgm:t>
    </dgm:pt>
    <dgm:pt modelId="{0C091A9C-468D-9746-B407-82A5F10F8D71}" type="pres">
      <dgm:prSet presAssocID="{5F528B22-40B1-43C5-A440-58459B9F68F6}" presName="cycle" presStyleCnt="0">
        <dgm:presLayoutVars>
          <dgm:dir/>
          <dgm:resizeHandles val="exact"/>
        </dgm:presLayoutVars>
      </dgm:prSet>
      <dgm:spPr/>
    </dgm:pt>
    <dgm:pt modelId="{D48D77C7-8174-FF42-BF8F-1F0DB110E02D}" type="pres">
      <dgm:prSet presAssocID="{F95B193C-8C76-4C80-84B3-F1F7CD03E8C2}" presName="node" presStyleLbl="node1" presStyleIdx="0" presStyleCnt="5">
        <dgm:presLayoutVars>
          <dgm:bulletEnabled val="1"/>
        </dgm:presLayoutVars>
      </dgm:prSet>
      <dgm:spPr/>
    </dgm:pt>
    <dgm:pt modelId="{A99F0587-B192-444E-97E4-963B4400BAF6}" type="pres">
      <dgm:prSet presAssocID="{7BD630B7-0BDE-4CA7-95BC-E810D9ECA587}" presName="sibTrans" presStyleLbl="sibTrans2D1" presStyleIdx="0" presStyleCnt="5"/>
      <dgm:spPr/>
    </dgm:pt>
    <dgm:pt modelId="{891A0A9F-66F9-D640-880F-834FF8FF6AFF}" type="pres">
      <dgm:prSet presAssocID="{7BD630B7-0BDE-4CA7-95BC-E810D9ECA587}" presName="connectorText" presStyleLbl="sibTrans2D1" presStyleIdx="0" presStyleCnt="5"/>
      <dgm:spPr/>
    </dgm:pt>
    <dgm:pt modelId="{EFE567CF-A1D8-0140-9047-5214BF1B6222}" type="pres">
      <dgm:prSet presAssocID="{51EFD75D-FDD8-4529-9B17-623706AA4F84}" presName="node" presStyleLbl="node1" presStyleIdx="1" presStyleCnt="5">
        <dgm:presLayoutVars>
          <dgm:bulletEnabled val="1"/>
        </dgm:presLayoutVars>
      </dgm:prSet>
      <dgm:spPr/>
    </dgm:pt>
    <dgm:pt modelId="{55029CDF-7556-D544-B829-5991E6254BC0}" type="pres">
      <dgm:prSet presAssocID="{4DC50E73-259A-429B-AD9A-B2EF44DFB10D}" presName="sibTrans" presStyleLbl="sibTrans2D1" presStyleIdx="1" presStyleCnt="5"/>
      <dgm:spPr/>
    </dgm:pt>
    <dgm:pt modelId="{7EF994C7-E528-5940-8A8C-AAC3BE50CEE5}" type="pres">
      <dgm:prSet presAssocID="{4DC50E73-259A-429B-AD9A-B2EF44DFB10D}" presName="connectorText" presStyleLbl="sibTrans2D1" presStyleIdx="1" presStyleCnt="5"/>
      <dgm:spPr/>
    </dgm:pt>
    <dgm:pt modelId="{414E0802-8070-B046-825A-9D88F66758DE}" type="pres">
      <dgm:prSet presAssocID="{4BB68686-D4C3-4D6A-A1C6-A6969C6F7C68}" presName="node" presStyleLbl="node1" presStyleIdx="2" presStyleCnt="5">
        <dgm:presLayoutVars>
          <dgm:bulletEnabled val="1"/>
        </dgm:presLayoutVars>
      </dgm:prSet>
      <dgm:spPr/>
    </dgm:pt>
    <dgm:pt modelId="{3E92C3BD-3CA4-8241-A6B2-BBFB86EBCA7C}" type="pres">
      <dgm:prSet presAssocID="{DE0EE22C-E20A-4A49-B57E-CC36784E303B}" presName="sibTrans" presStyleLbl="sibTrans2D1" presStyleIdx="2" presStyleCnt="5"/>
      <dgm:spPr/>
    </dgm:pt>
    <dgm:pt modelId="{342058CC-D0A3-904D-880F-720D2689BD7D}" type="pres">
      <dgm:prSet presAssocID="{DE0EE22C-E20A-4A49-B57E-CC36784E303B}" presName="connectorText" presStyleLbl="sibTrans2D1" presStyleIdx="2" presStyleCnt="5"/>
      <dgm:spPr/>
    </dgm:pt>
    <dgm:pt modelId="{5D9AEFD7-2A9E-AF44-AAB5-8EA4A22B8790}" type="pres">
      <dgm:prSet presAssocID="{6D56C592-919B-4245-AC20-DF5EC264A42B}" presName="node" presStyleLbl="node1" presStyleIdx="3" presStyleCnt="5">
        <dgm:presLayoutVars>
          <dgm:bulletEnabled val="1"/>
        </dgm:presLayoutVars>
      </dgm:prSet>
      <dgm:spPr/>
    </dgm:pt>
    <dgm:pt modelId="{7FCAE8D9-F722-CF4B-B217-B4D8E8793C29}" type="pres">
      <dgm:prSet presAssocID="{09170B25-1BBA-46DD-A77E-8BC0C7ECB59A}" presName="sibTrans" presStyleLbl="sibTrans2D1" presStyleIdx="3" presStyleCnt="5"/>
      <dgm:spPr/>
    </dgm:pt>
    <dgm:pt modelId="{06367F74-961E-0342-BE00-80A77A34C0FE}" type="pres">
      <dgm:prSet presAssocID="{09170B25-1BBA-46DD-A77E-8BC0C7ECB59A}" presName="connectorText" presStyleLbl="sibTrans2D1" presStyleIdx="3" presStyleCnt="5"/>
      <dgm:spPr/>
    </dgm:pt>
    <dgm:pt modelId="{F89440C1-F9E9-6A47-A2CB-EB8506FB1002}" type="pres">
      <dgm:prSet presAssocID="{018BD8C6-E112-4DF8-BD1F-E90D52041511}" presName="node" presStyleLbl="node1" presStyleIdx="4" presStyleCnt="5">
        <dgm:presLayoutVars>
          <dgm:bulletEnabled val="1"/>
        </dgm:presLayoutVars>
      </dgm:prSet>
      <dgm:spPr/>
    </dgm:pt>
    <dgm:pt modelId="{FE233825-E956-C045-B51E-12B77C981354}" type="pres">
      <dgm:prSet presAssocID="{0BB79B23-57B1-44CB-9A86-B7FDFB8F28C2}" presName="sibTrans" presStyleLbl="sibTrans2D1" presStyleIdx="4" presStyleCnt="5"/>
      <dgm:spPr/>
    </dgm:pt>
    <dgm:pt modelId="{5180CC57-ABF7-D446-8E4E-921BC95E773C}" type="pres">
      <dgm:prSet presAssocID="{0BB79B23-57B1-44CB-9A86-B7FDFB8F28C2}" presName="connectorText" presStyleLbl="sibTrans2D1" presStyleIdx="4" presStyleCnt="5"/>
      <dgm:spPr/>
    </dgm:pt>
  </dgm:ptLst>
  <dgm:cxnLst>
    <dgm:cxn modelId="{FA0A3000-2FF0-544B-9A06-6BEED9F51C85}" type="presOf" srcId="{7BD630B7-0BDE-4CA7-95BC-E810D9ECA587}" destId="{A99F0587-B192-444E-97E4-963B4400BAF6}" srcOrd="0" destOrd="0" presId="urn:microsoft.com/office/officeart/2005/8/layout/cycle2"/>
    <dgm:cxn modelId="{679EC201-3BB4-3442-AE57-8BB3A2467C8D}" type="presOf" srcId="{09170B25-1BBA-46DD-A77E-8BC0C7ECB59A}" destId="{7FCAE8D9-F722-CF4B-B217-B4D8E8793C29}" srcOrd="0" destOrd="0" presId="urn:microsoft.com/office/officeart/2005/8/layout/cycle2"/>
    <dgm:cxn modelId="{8A9EE81B-286B-A547-93B9-B472BADA75AD}" type="presOf" srcId="{6D56C592-919B-4245-AC20-DF5EC264A42B}" destId="{5D9AEFD7-2A9E-AF44-AAB5-8EA4A22B8790}" srcOrd="0" destOrd="0" presId="urn:microsoft.com/office/officeart/2005/8/layout/cycle2"/>
    <dgm:cxn modelId="{E9AF2422-D33C-064C-B7B7-83C74DC56A1E}" type="presOf" srcId="{0BB79B23-57B1-44CB-9A86-B7FDFB8F28C2}" destId="{5180CC57-ABF7-D446-8E4E-921BC95E773C}" srcOrd="1" destOrd="0" presId="urn:microsoft.com/office/officeart/2005/8/layout/cycle2"/>
    <dgm:cxn modelId="{A92E0C25-7179-C846-8A8E-50DE59EF6746}" type="presOf" srcId="{09170B25-1BBA-46DD-A77E-8BC0C7ECB59A}" destId="{06367F74-961E-0342-BE00-80A77A34C0FE}" srcOrd="1" destOrd="0" presId="urn:microsoft.com/office/officeart/2005/8/layout/cycle2"/>
    <dgm:cxn modelId="{2CCF3234-7CB6-2A47-A8E6-7C09144BDE91}" type="presOf" srcId="{0BB79B23-57B1-44CB-9A86-B7FDFB8F28C2}" destId="{FE233825-E956-C045-B51E-12B77C981354}" srcOrd="0" destOrd="0" presId="urn:microsoft.com/office/officeart/2005/8/layout/cycle2"/>
    <dgm:cxn modelId="{E5F8F65E-00B6-49E8-B266-37E2A50662EF}" srcId="{5F528B22-40B1-43C5-A440-58459B9F68F6}" destId="{51EFD75D-FDD8-4529-9B17-623706AA4F84}" srcOrd="1" destOrd="0" parTransId="{3123E8B6-3A77-4C0D-99BE-694E90F0ECDB}" sibTransId="{4DC50E73-259A-429B-AD9A-B2EF44DFB10D}"/>
    <dgm:cxn modelId="{9B25FE61-ABB0-7C4A-86D4-7327C9734409}" type="presOf" srcId="{DE0EE22C-E20A-4A49-B57E-CC36784E303B}" destId="{342058CC-D0A3-904D-880F-720D2689BD7D}" srcOrd="1" destOrd="0" presId="urn:microsoft.com/office/officeart/2005/8/layout/cycle2"/>
    <dgm:cxn modelId="{A9BF5E49-66BF-4285-8281-D30AAA201227}" srcId="{5F528B22-40B1-43C5-A440-58459B9F68F6}" destId="{4BB68686-D4C3-4D6A-A1C6-A6969C6F7C68}" srcOrd="2" destOrd="0" parTransId="{FFCEF58F-51AF-4172-B32C-CF19F4E761C6}" sibTransId="{DE0EE22C-E20A-4A49-B57E-CC36784E303B}"/>
    <dgm:cxn modelId="{44CE384B-C5CA-7447-97DD-C9D2710378C4}" type="presOf" srcId="{51EFD75D-FDD8-4529-9B17-623706AA4F84}" destId="{EFE567CF-A1D8-0140-9047-5214BF1B6222}" srcOrd="0" destOrd="0" presId="urn:microsoft.com/office/officeart/2005/8/layout/cycle2"/>
    <dgm:cxn modelId="{A69E7182-8F6A-D248-B6C5-58C66A6077AD}" type="presOf" srcId="{4DC50E73-259A-429B-AD9A-B2EF44DFB10D}" destId="{55029CDF-7556-D544-B829-5991E6254BC0}" srcOrd="0" destOrd="0" presId="urn:microsoft.com/office/officeart/2005/8/layout/cycle2"/>
    <dgm:cxn modelId="{C4E7688A-E624-C243-8F9A-39507343211E}" type="presOf" srcId="{7BD630B7-0BDE-4CA7-95BC-E810D9ECA587}" destId="{891A0A9F-66F9-D640-880F-834FF8FF6AFF}" srcOrd="1" destOrd="0" presId="urn:microsoft.com/office/officeart/2005/8/layout/cycle2"/>
    <dgm:cxn modelId="{6034DF8E-0581-AF42-901A-1B2FAB79B9A9}" type="presOf" srcId="{4DC50E73-259A-429B-AD9A-B2EF44DFB10D}" destId="{7EF994C7-E528-5940-8A8C-AAC3BE50CEE5}" srcOrd="1" destOrd="0" presId="urn:microsoft.com/office/officeart/2005/8/layout/cycle2"/>
    <dgm:cxn modelId="{A7D9A4A0-1856-4640-B4BE-372321E733F6}" srcId="{5F528B22-40B1-43C5-A440-58459B9F68F6}" destId="{018BD8C6-E112-4DF8-BD1F-E90D52041511}" srcOrd="4" destOrd="0" parTransId="{265196C7-88B7-4AF5-BFF7-23425E76E3E0}" sibTransId="{0BB79B23-57B1-44CB-9A86-B7FDFB8F28C2}"/>
    <dgm:cxn modelId="{3146C6BE-E93D-F942-96D9-4FC7886EBE5E}" type="presOf" srcId="{018BD8C6-E112-4DF8-BD1F-E90D52041511}" destId="{F89440C1-F9E9-6A47-A2CB-EB8506FB1002}" srcOrd="0" destOrd="0" presId="urn:microsoft.com/office/officeart/2005/8/layout/cycle2"/>
    <dgm:cxn modelId="{D05A10D1-CAC5-E341-949D-F23E0FD7E443}" type="presOf" srcId="{5F528B22-40B1-43C5-A440-58459B9F68F6}" destId="{0C091A9C-468D-9746-B407-82A5F10F8D71}" srcOrd="0" destOrd="0" presId="urn:microsoft.com/office/officeart/2005/8/layout/cycle2"/>
    <dgm:cxn modelId="{2905F3E4-ED0B-3141-A596-7AF623F4A009}" type="presOf" srcId="{4BB68686-D4C3-4D6A-A1C6-A6969C6F7C68}" destId="{414E0802-8070-B046-825A-9D88F66758DE}" srcOrd="0" destOrd="0" presId="urn:microsoft.com/office/officeart/2005/8/layout/cycle2"/>
    <dgm:cxn modelId="{9236FBE5-C533-43DD-8CF0-84277CB0A04F}" srcId="{5F528B22-40B1-43C5-A440-58459B9F68F6}" destId="{F95B193C-8C76-4C80-84B3-F1F7CD03E8C2}" srcOrd="0" destOrd="0" parTransId="{7D8BF469-69B2-4DD6-A0F6-E3422C9DEFE5}" sibTransId="{7BD630B7-0BDE-4CA7-95BC-E810D9ECA587}"/>
    <dgm:cxn modelId="{F3BA33E6-FF42-4B3F-97EE-50095F225C50}" srcId="{5F528B22-40B1-43C5-A440-58459B9F68F6}" destId="{6D56C592-919B-4245-AC20-DF5EC264A42B}" srcOrd="3" destOrd="0" parTransId="{66C57E6B-3908-45F0-83E2-C96EB81F13D4}" sibTransId="{09170B25-1BBA-46DD-A77E-8BC0C7ECB59A}"/>
    <dgm:cxn modelId="{6A0B3DE6-15AD-E64A-92BB-90454E9068C3}" type="presOf" srcId="{DE0EE22C-E20A-4A49-B57E-CC36784E303B}" destId="{3E92C3BD-3CA4-8241-A6B2-BBFB86EBCA7C}" srcOrd="0" destOrd="0" presId="urn:microsoft.com/office/officeart/2005/8/layout/cycle2"/>
    <dgm:cxn modelId="{BDE354F9-44DC-0C4C-975C-E7672FE488EE}" type="presOf" srcId="{F95B193C-8C76-4C80-84B3-F1F7CD03E8C2}" destId="{D48D77C7-8174-FF42-BF8F-1F0DB110E02D}" srcOrd="0" destOrd="0" presId="urn:microsoft.com/office/officeart/2005/8/layout/cycle2"/>
    <dgm:cxn modelId="{6EC4827F-0B9E-5E4B-8276-90227D03602E}" type="presParOf" srcId="{0C091A9C-468D-9746-B407-82A5F10F8D71}" destId="{D48D77C7-8174-FF42-BF8F-1F0DB110E02D}" srcOrd="0" destOrd="0" presId="urn:microsoft.com/office/officeart/2005/8/layout/cycle2"/>
    <dgm:cxn modelId="{57AB1A0E-C47B-4B47-BC17-8AC1AEC31060}" type="presParOf" srcId="{0C091A9C-468D-9746-B407-82A5F10F8D71}" destId="{A99F0587-B192-444E-97E4-963B4400BAF6}" srcOrd="1" destOrd="0" presId="urn:microsoft.com/office/officeart/2005/8/layout/cycle2"/>
    <dgm:cxn modelId="{0142259E-BFF4-CA49-8613-B19EEE052ABA}" type="presParOf" srcId="{A99F0587-B192-444E-97E4-963B4400BAF6}" destId="{891A0A9F-66F9-D640-880F-834FF8FF6AFF}" srcOrd="0" destOrd="0" presId="urn:microsoft.com/office/officeart/2005/8/layout/cycle2"/>
    <dgm:cxn modelId="{B1BF8F60-9E86-1448-93E2-D1C863BC2628}" type="presParOf" srcId="{0C091A9C-468D-9746-B407-82A5F10F8D71}" destId="{EFE567CF-A1D8-0140-9047-5214BF1B6222}" srcOrd="2" destOrd="0" presId="urn:microsoft.com/office/officeart/2005/8/layout/cycle2"/>
    <dgm:cxn modelId="{E548CBAC-5A0D-0243-B7DD-478266D28311}" type="presParOf" srcId="{0C091A9C-468D-9746-B407-82A5F10F8D71}" destId="{55029CDF-7556-D544-B829-5991E6254BC0}" srcOrd="3" destOrd="0" presId="urn:microsoft.com/office/officeart/2005/8/layout/cycle2"/>
    <dgm:cxn modelId="{D8FE9124-C922-5142-8457-D438A567F365}" type="presParOf" srcId="{55029CDF-7556-D544-B829-5991E6254BC0}" destId="{7EF994C7-E528-5940-8A8C-AAC3BE50CEE5}" srcOrd="0" destOrd="0" presId="urn:microsoft.com/office/officeart/2005/8/layout/cycle2"/>
    <dgm:cxn modelId="{EA290859-1FE5-A947-AE66-C38115014571}" type="presParOf" srcId="{0C091A9C-468D-9746-B407-82A5F10F8D71}" destId="{414E0802-8070-B046-825A-9D88F66758DE}" srcOrd="4" destOrd="0" presId="urn:microsoft.com/office/officeart/2005/8/layout/cycle2"/>
    <dgm:cxn modelId="{3747FFD7-C5CE-9D41-A0ED-C0624A21FEF1}" type="presParOf" srcId="{0C091A9C-468D-9746-B407-82A5F10F8D71}" destId="{3E92C3BD-3CA4-8241-A6B2-BBFB86EBCA7C}" srcOrd="5" destOrd="0" presId="urn:microsoft.com/office/officeart/2005/8/layout/cycle2"/>
    <dgm:cxn modelId="{BDE73F31-B005-724B-8B2A-6C98217C8824}" type="presParOf" srcId="{3E92C3BD-3CA4-8241-A6B2-BBFB86EBCA7C}" destId="{342058CC-D0A3-904D-880F-720D2689BD7D}" srcOrd="0" destOrd="0" presId="urn:microsoft.com/office/officeart/2005/8/layout/cycle2"/>
    <dgm:cxn modelId="{18841207-3E06-244A-9DB5-F8D772E803E7}" type="presParOf" srcId="{0C091A9C-468D-9746-B407-82A5F10F8D71}" destId="{5D9AEFD7-2A9E-AF44-AAB5-8EA4A22B8790}" srcOrd="6" destOrd="0" presId="urn:microsoft.com/office/officeart/2005/8/layout/cycle2"/>
    <dgm:cxn modelId="{E52F1560-C241-CF4A-85C0-5B90C2412B22}" type="presParOf" srcId="{0C091A9C-468D-9746-B407-82A5F10F8D71}" destId="{7FCAE8D9-F722-CF4B-B217-B4D8E8793C29}" srcOrd="7" destOrd="0" presId="urn:microsoft.com/office/officeart/2005/8/layout/cycle2"/>
    <dgm:cxn modelId="{570C1B1F-C7F9-A14F-AD98-EFB4DFDDD1FB}" type="presParOf" srcId="{7FCAE8D9-F722-CF4B-B217-B4D8E8793C29}" destId="{06367F74-961E-0342-BE00-80A77A34C0FE}" srcOrd="0" destOrd="0" presId="urn:microsoft.com/office/officeart/2005/8/layout/cycle2"/>
    <dgm:cxn modelId="{5A8A9171-587B-EE4B-BCB8-990C6FC8BED4}" type="presParOf" srcId="{0C091A9C-468D-9746-B407-82A5F10F8D71}" destId="{F89440C1-F9E9-6A47-A2CB-EB8506FB1002}" srcOrd="8" destOrd="0" presId="urn:microsoft.com/office/officeart/2005/8/layout/cycle2"/>
    <dgm:cxn modelId="{A27253B2-34AC-D643-ABA0-7A9991FCE327}" type="presParOf" srcId="{0C091A9C-468D-9746-B407-82A5F10F8D71}" destId="{FE233825-E956-C045-B51E-12B77C981354}" srcOrd="9" destOrd="0" presId="urn:microsoft.com/office/officeart/2005/8/layout/cycle2"/>
    <dgm:cxn modelId="{FDF233A0-F5B7-B34A-9550-243667E6AB95}" type="presParOf" srcId="{FE233825-E956-C045-B51E-12B77C981354}" destId="{5180CC57-ABF7-D446-8E4E-921BC95E773C}"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CA4D50-8E6D-4F11-A2F4-90EBEC4AAF3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4A2E654-403D-4421-B7CE-C7B819FC888E}">
      <dgm:prSet/>
      <dgm:spPr/>
      <dgm:t>
        <a:bodyPr/>
        <a:lstStyle/>
        <a:p>
          <a:r>
            <a:rPr lang="en-GB"/>
            <a:t>- early years settings report schools not valuing their information</a:t>
          </a:r>
          <a:endParaRPr lang="en-US"/>
        </a:p>
      </dgm:t>
    </dgm:pt>
    <dgm:pt modelId="{E2EEDAC8-54B0-4309-A485-9FDAAE306C2A}" type="parTrans" cxnId="{FA9D9076-D13E-47A7-AAB9-FAF2B8FBDA51}">
      <dgm:prSet/>
      <dgm:spPr/>
      <dgm:t>
        <a:bodyPr/>
        <a:lstStyle/>
        <a:p>
          <a:endParaRPr lang="en-US"/>
        </a:p>
      </dgm:t>
    </dgm:pt>
    <dgm:pt modelId="{0BB32288-6247-40C4-A08F-BBE2E1AE4E32}" type="sibTrans" cxnId="{FA9D9076-D13E-47A7-AAB9-FAF2B8FBDA51}">
      <dgm:prSet/>
      <dgm:spPr/>
      <dgm:t>
        <a:bodyPr/>
        <a:lstStyle/>
        <a:p>
          <a:endParaRPr lang="en-US"/>
        </a:p>
      </dgm:t>
    </dgm:pt>
    <dgm:pt modelId="{7D986B6C-E166-4F69-BD3A-D3F2349315CE}">
      <dgm:prSet/>
      <dgm:spPr/>
      <dgm:t>
        <a:bodyPr/>
        <a:lstStyle/>
        <a:p>
          <a:r>
            <a:rPr lang="en-GB"/>
            <a:t>- early years settings report schools not engaging in the transition process</a:t>
          </a:r>
          <a:endParaRPr lang="en-US"/>
        </a:p>
      </dgm:t>
    </dgm:pt>
    <dgm:pt modelId="{5F429BFA-2D5F-4DD1-B83B-7A21725F7632}" type="parTrans" cxnId="{E4932CD9-1BAD-4ADB-AFB6-E53AF6802D17}">
      <dgm:prSet/>
      <dgm:spPr/>
      <dgm:t>
        <a:bodyPr/>
        <a:lstStyle/>
        <a:p>
          <a:endParaRPr lang="en-US"/>
        </a:p>
      </dgm:t>
    </dgm:pt>
    <dgm:pt modelId="{C16CF7D1-9D5B-4DC5-8806-CFAA0AAC0498}" type="sibTrans" cxnId="{E4932CD9-1BAD-4ADB-AFB6-E53AF6802D17}">
      <dgm:prSet/>
      <dgm:spPr/>
      <dgm:t>
        <a:bodyPr/>
        <a:lstStyle/>
        <a:p>
          <a:endParaRPr lang="en-US"/>
        </a:p>
      </dgm:t>
    </dgm:pt>
    <dgm:pt modelId="{7E6D57D6-F9DB-467B-8999-FF48040CF890}">
      <dgm:prSet/>
      <dgm:spPr/>
      <dgm:t>
        <a:bodyPr/>
        <a:lstStyle/>
        <a:p>
          <a:r>
            <a:rPr lang="en-GB"/>
            <a:t>- schools report early years settings not giving them useful information</a:t>
          </a:r>
          <a:endParaRPr lang="en-US"/>
        </a:p>
      </dgm:t>
    </dgm:pt>
    <dgm:pt modelId="{12494BC6-5406-43E8-A1AF-DFB658D95223}" type="parTrans" cxnId="{E65AA1B6-7679-4079-A246-AD955DEAF3C6}">
      <dgm:prSet/>
      <dgm:spPr/>
      <dgm:t>
        <a:bodyPr/>
        <a:lstStyle/>
        <a:p>
          <a:endParaRPr lang="en-US"/>
        </a:p>
      </dgm:t>
    </dgm:pt>
    <dgm:pt modelId="{3D574FDD-C70B-4D16-A682-1B52E126EC7B}" type="sibTrans" cxnId="{E65AA1B6-7679-4079-A246-AD955DEAF3C6}">
      <dgm:prSet/>
      <dgm:spPr/>
      <dgm:t>
        <a:bodyPr/>
        <a:lstStyle/>
        <a:p>
          <a:endParaRPr lang="en-US"/>
        </a:p>
      </dgm:t>
    </dgm:pt>
    <dgm:pt modelId="{AF082C4F-0D49-425E-AA0F-C3DC964252C6}">
      <dgm:prSet/>
      <dgm:spPr/>
      <dgm:t>
        <a:bodyPr/>
        <a:lstStyle/>
        <a:p>
          <a:r>
            <a:rPr lang="en-GB"/>
            <a:t>- schools report children arriving with no warning of SEND from settings</a:t>
          </a:r>
          <a:endParaRPr lang="en-US"/>
        </a:p>
      </dgm:t>
    </dgm:pt>
    <dgm:pt modelId="{BC087CD9-64DD-4025-9989-D0E795C8BDE0}" type="parTrans" cxnId="{E3FA9ABE-92ED-413B-8266-7BD0A47E674B}">
      <dgm:prSet/>
      <dgm:spPr/>
      <dgm:t>
        <a:bodyPr/>
        <a:lstStyle/>
        <a:p>
          <a:endParaRPr lang="en-US"/>
        </a:p>
      </dgm:t>
    </dgm:pt>
    <dgm:pt modelId="{D96E3C99-818A-4DD0-B1E0-45C2B05CC2FF}" type="sibTrans" cxnId="{E3FA9ABE-92ED-413B-8266-7BD0A47E674B}">
      <dgm:prSet/>
      <dgm:spPr/>
      <dgm:t>
        <a:bodyPr/>
        <a:lstStyle/>
        <a:p>
          <a:endParaRPr lang="en-US"/>
        </a:p>
      </dgm:t>
    </dgm:pt>
    <dgm:pt modelId="{D5D1C398-267E-4C44-9110-811808549D5A}">
      <dgm:prSet/>
      <dgm:spPr/>
      <dgm:t>
        <a:bodyPr/>
        <a:lstStyle/>
        <a:p>
          <a:r>
            <a:rPr lang="en-GB"/>
            <a:t>- general lack of trust between early years and schools</a:t>
          </a:r>
          <a:endParaRPr lang="en-US"/>
        </a:p>
      </dgm:t>
    </dgm:pt>
    <dgm:pt modelId="{6382402E-DE2D-46D1-9308-C72D6F5D8FD6}" type="parTrans" cxnId="{B4625D5C-D6F6-4EC4-A071-F63074FF2496}">
      <dgm:prSet/>
      <dgm:spPr/>
      <dgm:t>
        <a:bodyPr/>
        <a:lstStyle/>
        <a:p>
          <a:endParaRPr lang="en-US"/>
        </a:p>
      </dgm:t>
    </dgm:pt>
    <dgm:pt modelId="{F648BACF-C890-447E-8D2C-D517A359EF1F}" type="sibTrans" cxnId="{B4625D5C-D6F6-4EC4-A071-F63074FF2496}">
      <dgm:prSet/>
      <dgm:spPr/>
      <dgm:t>
        <a:bodyPr/>
        <a:lstStyle/>
        <a:p>
          <a:endParaRPr lang="en-US"/>
        </a:p>
      </dgm:t>
    </dgm:pt>
    <dgm:pt modelId="{FFF94DAD-8407-4B83-9FB4-90A7DF2D71FF}" type="pres">
      <dgm:prSet presAssocID="{72CA4D50-8E6D-4F11-A2F4-90EBEC4AAF3A}" presName="linear" presStyleCnt="0">
        <dgm:presLayoutVars>
          <dgm:animLvl val="lvl"/>
          <dgm:resizeHandles val="exact"/>
        </dgm:presLayoutVars>
      </dgm:prSet>
      <dgm:spPr/>
    </dgm:pt>
    <dgm:pt modelId="{298B8625-E4FE-401B-B07B-AABEDF9E2D20}" type="pres">
      <dgm:prSet presAssocID="{94A2E654-403D-4421-B7CE-C7B819FC888E}" presName="parentText" presStyleLbl="node1" presStyleIdx="0" presStyleCnt="5">
        <dgm:presLayoutVars>
          <dgm:chMax val="0"/>
          <dgm:bulletEnabled val="1"/>
        </dgm:presLayoutVars>
      </dgm:prSet>
      <dgm:spPr/>
    </dgm:pt>
    <dgm:pt modelId="{82163330-766A-4849-8B4C-7BA5ED556C59}" type="pres">
      <dgm:prSet presAssocID="{0BB32288-6247-40C4-A08F-BBE2E1AE4E32}" presName="spacer" presStyleCnt="0"/>
      <dgm:spPr/>
    </dgm:pt>
    <dgm:pt modelId="{0D69BEE3-9724-41D6-BDE6-8AC1E1748680}" type="pres">
      <dgm:prSet presAssocID="{7D986B6C-E166-4F69-BD3A-D3F2349315CE}" presName="parentText" presStyleLbl="node1" presStyleIdx="1" presStyleCnt="5">
        <dgm:presLayoutVars>
          <dgm:chMax val="0"/>
          <dgm:bulletEnabled val="1"/>
        </dgm:presLayoutVars>
      </dgm:prSet>
      <dgm:spPr/>
    </dgm:pt>
    <dgm:pt modelId="{E544252F-ECE7-4E58-8CAB-98F733462894}" type="pres">
      <dgm:prSet presAssocID="{C16CF7D1-9D5B-4DC5-8806-CFAA0AAC0498}" presName="spacer" presStyleCnt="0"/>
      <dgm:spPr/>
    </dgm:pt>
    <dgm:pt modelId="{A4A68B01-D5BE-40DF-926E-A76B5C56ACA9}" type="pres">
      <dgm:prSet presAssocID="{7E6D57D6-F9DB-467B-8999-FF48040CF890}" presName="parentText" presStyleLbl="node1" presStyleIdx="2" presStyleCnt="5">
        <dgm:presLayoutVars>
          <dgm:chMax val="0"/>
          <dgm:bulletEnabled val="1"/>
        </dgm:presLayoutVars>
      </dgm:prSet>
      <dgm:spPr/>
    </dgm:pt>
    <dgm:pt modelId="{EAAFAE2C-8131-48EC-96DC-452F264AAD95}" type="pres">
      <dgm:prSet presAssocID="{3D574FDD-C70B-4D16-A682-1B52E126EC7B}" presName="spacer" presStyleCnt="0"/>
      <dgm:spPr/>
    </dgm:pt>
    <dgm:pt modelId="{E7BCA7F6-5A07-4CDA-8A81-C10D12771024}" type="pres">
      <dgm:prSet presAssocID="{AF082C4F-0D49-425E-AA0F-C3DC964252C6}" presName="parentText" presStyleLbl="node1" presStyleIdx="3" presStyleCnt="5">
        <dgm:presLayoutVars>
          <dgm:chMax val="0"/>
          <dgm:bulletEnabled val="1"/>
        </dgm:presLayoutVars>
      </dgm:prSet>
      <dgm:spPr/>
    </dgm:pt>
    <dgm:pt modelId="{4867CBA8-7D27-4BFA-86AD-C52EE5230CFA}" type="pres">
      <dgm:prSet presAssocID="{D96E3C99-818A-4DD0-B1E0-45C2B05CC2FF}" presName="spacer" presStyleCnt="0"/>
      <dgm:spPr/>
    </dgm:pt>
    <dgm:pt modelId="{B92E6C78-32A8-4BAB-9F64-DF8E66A58A80}" type="pres">
      <dgm:prSet presAssocID="{D5D1C398-267E-4C44-9110-811808549D5A}" presName="parentText" presStyleLbl="node1" presStyleIdx="4" presStyleCnt="5">
        <dgm:presLayoutVars>
          <dgm:chMax val="0"/>
          <dgm:bulletEnabled val="1"/>
        </dgm:presLayoutVars>
      </dgm:prSet>
      <dgm:spPr/>
    </dgm:pt>
  </dgm:ptLst>
  <dgm:cxnLst>
    <dgm:cxn modelId="{EADEEE11-472E-43D1-B988-43BB438295D1}" type="presOf" srcId="{7E6D57D6-F9DB-467B-8999-FF48040CF890}" destId="{A4A68B01-D5BE-40DF-926E-A76B5C56ACA9}" srcOrd="0" destOrd="0" presId="urn:microsoft.com/office/officeart/2005/8/layout/vList2"/>
    <dgm:cxn modelId="{B4625D5C-D6F6-4EC4-A071-F63074FF2496}" srcId="{72CA4D50-8E6D-4F11-A2F4-90EBEC4AAF3A}" destId="{D5D1C398-267E-4C44-9110-811808549D5A}" srcOrd="4" destOrd="0" parTransId="{6382402E-DE2D-46D1-9308-C72D6F5D8FD6}" sibTransId="{F648BACF-C890-447E-8D2C-D517A359EF1F}"/>
    <dgm:cxn modelId="{79EAB167-821D-4437-A5BB-8A9712EC0F28}" type="presOf" srcId="{AF082C4F-0D49-425E-AA0F-C3DC964252C6}" destId="{E7BCA7F6-5A07-4CDA-8A81-C10D12771024}" srcOrd="0" destOrd="0" presId="urn:microsoft.com/office/officeart/2005/8/layout/vList2"/>
    <dgm:cxn modelId="{FA9D9076-D13E-47A7-AAB9-FAF2B8FBDA51}" srcId="{72CA4D50-8E6D-4F11-A2F4-90EBEC4AAF3A}" destId="{94A2E654-403D-4421-B7CE-C7B819FC888E}" srcOrd="0" destOrd="0" parTransId="{E2EEDAC8-54B0-4309-A485-9FDAAE306C2A}" sibTransId="{0BB32288-6247-40C4-A08F-BBE2E1AE4E32}"/>
    <dgm:cxn modelId="{FB79DB92-13A2-44F9-9EDD-951C53A67B7A}" type="presOf" srcId="{94A2E654-403D-4421-B7CE-C7B819FC888E}" destId="{298B8625-E4FE-401B-B07B-AABEDF9E2D20}" srcOrd="0" destOrd="0" presId="urn:microsoft.com/office/officeart/2005/8/layout/vList2"/>
    <dgm:cxn modelId="{E65AA1B6-7679-4079-A246-AD955DEAF3C6}" srcId="{72CA4D50-8E6D-4F11-A2F4-90EBEC4AAF3A}" destId="{7E6D57D6-F9DB-467B-8999-FF48040CF890}" srcOrd="2" destOrd="0" parTransId="{12494BC6-5406-43E8-A1AF-DFB658D95223}" sibTransId="{3D574FDD-C70B-4D16-A682-1B52E126EC7B}"/>
    <dgm:cxn modelId="{E3FA9ABE-92ED-413B-8266-7BD0A47E674B}" srcId="{72CA4D50-8E6D-4F11-A2F4-90EBEC4AAF3A}" destId="{AF082C4F-0D49-425E-AA0F-C3DC964252C6}" srcOrd="3" destOrd="0" parTransId="{BC087CD9-64DD-4025-9989-D0E795C8BDE0}" sibTransId="{D96E3C99-818A-4DD0-B1E0-45C2B05CC2FF}"/>
    <dgm:cxn modelId="{D12105C3-B494-4949-90C1-823EAF3C3901}" type="presOf" srcId="{72CA4D50-8E6D-4F11-A2F4-90EBEC4AAF3A}" destId="{FFF94DAD-8407-4B83-9FB4-90A7DF2D71FF}" srcOrd="0" destOrd="0" presId="urn:microsoft.com/office/officeart/2005/8/layout/vList2"/>
    <dgm:cxn modelId="{7EA17AC5-4706-4015-8E3D-E96EBB9BB017}" type="presOf" srcId="{D5D1C398-267E-4C44-9110-811808549D5A}" destId="{B92E6C78-32A8-4BAB-9F64-DF8E66A58A80}" srcOrd="0" destOrd="0" presId="urn:microsoft.com/office/officeart/2005/8/layout/vList2"/>
    <dgm:cxn modelId="{60CA15D8-8593-4B18-B1C7-B184AAB55234}" type="presOf" srcId="{7D986B6C-E166-4F69-BD3A-D3F2349315CE}" destId="{0D69BEE3-9724-41D6-BDE6-8AC1E1748680}" srcOrd="0" destOrd="0" presId="urn:microsoft.com/office/officeart/2005/8/layout/vList2"/>
    <dgm:cxn modelId="{E4932CD9-1BAD-4ADB-AFB6-E53AF6802D17}" srcId="{72CA4D50-8E6D-4F11-A2F4-90EBEC4AAF3A}" destId="{7D986B6C-E166-4F69-BD3A-D3F2349315CE}" srcOrd="1" destOrd="0" parTransId="{5F429BFA-2D5F-4DD1-B83B-7A21725F7632}" sibTransId="{C16CF7D1-9D5B-4DC5-8806-CFAA0AAC0498}"/>
    <dgm:cxn modelId="{CF40669D-A788-4857-869D-873B4FE70B43}" type="presParOf" srcId="{FFF94DAD-8407-4B83-9FB4-90A7DF2D71FF}" destId="{298B8625-E4FE-401B-B07B-AABEDF9E2D20}" srcOrd="0" destOrd="0" presId="urn:microsoft.com/office/officeart/2005/8/layout/vList2"/>
    <dgm:cxn modelId="{11E1C9A0-ED70-42A7-B870-34F9F466F3F2}" type="presParOf" srcId="{FFF94DAD-8407-4B83-9FB4-90A7DF2D71FF}" destId="{82163330-766A-4849-8B4C-7BA5ED556C59}" srcOrd="1" destOrd="0" presId="urn:microsoft.com/office/officeart/2005/8/layout/vList2"/>
    <dgm:cxn modelId="{E1603594-A619-4D4E-91A3-7BE7492026DB}" type="presParOf" srcId="{FFF94DAD-8407-4B83-9FB4-90A7DF2D71FF}" destId="{0D69BEE3-9724-41D6-BDE6-8AC1E1748680}" srcOrd="2" destOrd="0" presId="urn:microsoft.com/office/officeart/2005/8/layout/vList2"/>
    <dgm:cxn modelId="{B9FDC433-F728-4E7B-A08B-09C7445223C2}" type="presParOf" srcId="{FFF94DAD-8407-4B83-9FB4-90A7DF2D71FF}" destId="{E544252F-ECE7-4E58-8CAB-98F733462894}" srcOrd="3" destOrd="0" presId="urn:microsoft.com/office/officeart/2005/8/layout/vList2"/>
    <dgm:cxn modelId="{BD6634B2-2CE6-4F91-A1F1-C331698312BD}" type="presParOf" srcId="{FFF94DAD-8407-4B83-9FB4-90A7DF2D71FF}" destId="{A4A68B01-D5BE-40DF-926E-A76B5C56ACA9}" srcOrd="4" destOrd="0" presId="urn:microsoft.com/office/officeart/2005/8/layout/vList2"/>
    <dgm:cxn modelId="{0C73D1B2-8F9A-44FC-B4DA-B5F7F5FB2AD9}" type="presParOf" srcId="{FFF94DAD-8407-4B83-9FB4-90A7DF2D71FF}" destId="{EAAFAE2C-8131-48EC-96DC-452F264AAD95}" srcOrd="5" destOrd="0" presId="urn:microsoft.com/office/officeart/2005/8/layout/vList2"/>
    <dgm:cxn modelId="{E61CCF79-E93B-4850-AED5-8C3430AF5EDC}" type="presParOf" srcId="{FFF94DAD-8407-4B83-9FB4-90A7DF2D71FF}" destId="{E7BCA7F6-5A07-4CDA-8A81-C10D12771024}" srcOrd="6" destOrd="0" presId="urn:microsoft.com/office/officeart/2005/8/layout/vList2"/>
    <dgm:cxn modelId="{54692D91-D1CE-4341-BABE-575F537FFFBF}" type="presParOf" srcId="{FFF94DAD-8407-4B83-9FB4-90A7DF2D71FF}" destId="{4867CBA8-7D27-4BFA-86AD-C52EE5230CFA}" srcOrd="7" destOrd="0" presId="urn:microsoft.com/office/officeart/2005/8/layout/vList2"/>
    <dgm:cxn modelId="{A088B6CB-CAF3-4EFF-BBF9-1ECAB772BD8E}" type="presParOf" srcId="{FFF94DAD-8407-4B83-9FB4-90A7DF2D71FF}" destId="{B92E6C78-32A8-4BAB-9F64-DF8E66A58A8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F23694-98AB-42CF-B165-127616A26B67}" type="doc">
      <dgm:prSet loTypeId="urn:microsoft.com/office/officeart/2016/7/layout/HorizontalActionList" loCatId="List" qsTypeId="urn:microsoft.com/office/officeart/2005/8/quickstyle/simple4" qsCatId="simple" csTypeId="urn:microsoft.com/office/officeart/2005/8/colors/colorful2" csCatId="colorful"/>
      <dgm:spPr/>
      <dgm:t>
        <a:bodyPr/>
        <a:lstStyle/>
        <a:p>
          <a:endParaRPr lang="en-US"/>
        </a:p>
      </dgm:t>
    </dgm:pt>
    <dgm:pt modelId="{71F5B304-A990-4248-9E6C-132FE0112908}">
      <dgm:prSet/>
      <dgm:spPr/>
      <dgm:t>
        <a:bodyPr/>
        <a:lstStyle/>
        <a:p>
          <a:r>
            <a:rPr lang="en-US"/>
            <a:t>Create</a:t>
          </a:r>
        </a:p>
      </dgm:t>
    </dgm:pt>
    <dgm:pt modelId="{7EC8230D-2DF0-4C5A-B586-DE2A18A75885}" type="parTrans" cxnId="{4720F654-30C4-4809-9111-B27BE60D3F73}">
      <dgm:prSet/>
      <dgm:spPr/>
      <dgm:t>
        <a:bodyPr/>
        <a:lstStyle/>
        <a:p>
          <a:endParaRPr lang="en-US"/>
        </a:p>
      </dgm:t>
    </dgm:pt>
    <dgm:pt modelId="{42BBDB4D-B375-40EF-BB57-80FA4653BB31}" type="sibTrans" cxnId="{4720F654-30C4-4809-9111-B27BE60D3F73}">
      <dgm:prSet/>
      <dgm:spPr/>
      <dgm:t>
        <a:bodyPr/>
        <a:lstStyle/>
        <a:p>
          <a:endParaRPr lang="en-US"/>
        </a:p>
      </dgm:t>
    </dgm:pt>
    <dgm:pt modelId="{44705D2F-60F4-4054-96C9-75615D462A89}">
      <dgm:prSet/>
      <dgm:spPr/>
      <dgm:t>
        <a:bodyPr/>
        <a:lstStyle/>
        <a:p>
          <a:r>
            <a:rPr lang="en-US"/>
            <a:t>- Create case studies of good child outcomes</a:t>
          </a:r>
        </a:p>
      </dgm:t>
    </dgm:pt>
    <dgm:pt modelId="{436DEB6E-53A5-42A1-9FEC-A233A8E4702A}" type="parTrans" cxnId="{B4FBC177-78D5-4889-B2C2-EFA9B91D9128}">
      <dgm:prSet/>
      <dgm:spPr/>
      <dgm:t>
        <a:bodyPr/>
        <a:lstStyle/>
        <a:p>
          <a:endParaRPr lang="en-US"/>
        </a:p>
      </dgm:t>
    </dgm:pt>
    <dgm:pt modelId="{DD167ADE-DCD0-447F-9518-E3EA0BC16AC5}" type="sibTrans" cxnId="{B4FBC177-78D5-4889-B2C2-EFA9B91D9128}">
      <dgm:prSet/>
      <dgm:spPr/>
      <dgm:t>
        <a:bodyPr/>
        <a:lstStyle/>
        <a:p>
          <a:endParaRPr lang="en-US"/>
        </a:p>
      </dgm:t>
    </dgm:pt>
    <dgm:pt modelId="{6B16E927-985D-4961-A2FE-93314BB95285}">
      <dgm:prSet/>
      <dgm:spPr/>
      <dgm:t>
        <a:bodyPr/>
        <a:lstStyle/>
        <a:p>
          <a:r>
            <a:rPr lang="en-US"/>
            <a:t>Start</a:t>
          </a:r>
        </a:p>
      </dgm:t>
    </dgm:pt>
    <dgm:pt modelId="{FF8605B8-5034-4AF6-A7E8-881D85350CBE}" type="parTrans" cxnId="{33497557-BF52-44FC-BD97-959A4FD327FF}">
      <dgm:prSet/>
      <dgm:spPr/>
      <dgm:t>
        <a:bodyPr/>
        <a:lstStyle/>
        <a:p>
          <a:endParaRPr lang="en-US"/>
        </a:p>
      </dgm:t>
    </dgm:pt>
    <dgm:pt modelId="{656422C2-74E3-4AFE-9BFA-99C0291CD8B2}" type="sibTrans" cxnId="{33497557-BF52-44FC-BD97-959A4FD327FF}">
      <dgm:prSet/>
      <dgm:spPr/>
      <dgm:t>
        <a:bodyPr/>
        <a:lstStyle/>
        <a:p>
          <a:endParaRPr lang="en-US"/>
        </a:p>
      </dgm:t>
    </dgm:pt>
    <dgm:pt modelId="{B1FC7E9E-01BD-481C-9724-2A82F845AD6A}">
      <dgm:prSet/>
      <dgm:spPr/>
      <dgm:t>
        <a:bodyPr/>
        <a:lstStyle/>
        <a:p>
          <a:r>
            <a:rPr lang="en-US"/>
            <a:t>- Start transition discussions with family as early as possible</a:t>
          </a:r>
        </a:p>
      </dgm:t>
    </dgm:pt>
    <dgm:pt modelId="{4336AA74-039B-4B95-B19D-8FFDCADDEE17}" type="parTrans" cxnId="{B9EF9625-7F91-4820-BCFF-02A1436B8DE4}">
      <dgm:prSet/>
      <dgm:spPr/>
      <dgm:t>
        <a:bodyPr/>
        <a:lstStyle/>
        <a:p>
          <a:endParaRPr lang="en-US"/>
        </a:p>
      </dgm:t>
    </dgm:pt>
    <dgm:pt modelId="{41C61C8F-9988-444B-A27D-6961FE6A3F3A}" type="sibTrans" cxnId="{B9EF9625-7F91-4820-BCFF-02A1436B8DE4}">
      <dgm:prSet/>
      <dgm:spPr/>
      <dgm:t>
        <a:bodyPr/>
        <a:lstStyle/>
        <a:p>
          <a:endParaRPr lang="en-US"/>
        </a:p>
      </dgm:t>
    </dgm:pt>
    <dgm:pt modelId="{BE1BE365-7386-457A-8EA6-101465B2CB2C}">
      <dgm:prSet/>
      <dgm:spPr/>
      <dgm:t>
        <a:bodyPr/>
        <a:lstStyle/>
        <a:p>
          <a:r>
            <a:rPr lang="en-US"/>
            <a:t>Do</a:t>
          </a:r>
        </a:p>
      </dgm:t>
    </dgm:pt>
    <dgm:pt modelId="{84398968-8E70-4EA4-97CF-A82A63F9C943}" type="parTrans" cxnId="{15F2C945-9429-45C4-AA1A-675E3D4FD009}">
      <dgm:prSet/>
      <dgm:spPr/>
      <dgm:t>
        <a:bodyPr/>
        <a:lstStyle/>
        <a:p>
          <a:endParaRPr lang="en-US"/>
        </a:p>
      </dgm:t>
    </dgm:pt>
    <dgm:pt modelId="{C1F26E91-DA1B-4875-AF52-5BC65C61926E}" type="sibTrans" cxnId="{15F2C945-9429-45C4-AA1A-675E3D4FD009}">
      <dgm:prSet/>
      <dgm:spPr/>
      <dgm:t>
        <a:bodyPr/>
        <a:lstStyle/>
        <a:p>
          <a:endParaRPr lang="en-US"/>
        </a:p>
      </dgm:t>
    </dgm:pt>
    <dgm:pt modelId="{322054E8-D87D-41AF-A408-72CA1837F18B}">
      <dgm:prSet/>
      <dgm:spPr/>
      <dgm:t>
        <a:bodyPr/>
        <a:lstStyle/>
        <a:p>
          <a:r>
            <a:rPr lang="en-US"/>
            <a:t>- Share activities families can do at home to help transition</a:t>
          </a:r>
        </a:p>
      </dgm:t>
    </dgm:pt>
    <dgm:pt modelId="{6E4A94FD-B94E-4E69-BD93-40E9BC978740}" type="parTrans" cxnId="{02A598B4-8F87-4EFD-B9DB-D920D5DF482F}">
      <dgm:prSet/>
      <dgm:spPr/>
      <dgm:t>
        <a:bodyPr/>
        <a:lstStyle/>
        <a:p>
          <a:endParaRPr lang="en-US"/>
        </a:p>
      </dgm:t>
    </dgm:pt>
    <dgm:pt modelId="{C73D8EE6-DBDC-46A8-BB52-1C798C3FB522}" type="sibTrans" cxnId="{02A598B4-8F87-4EFD-B9DB-D920D5DF482F}">
      <dgm:prSet/>
      <dgm:spPr/>
      <dgm:t>
        <a:bodyPr/>
        <a:lstStyle/>
        <a:p>
          <a:endParaRPr lang="en-US"/>
        </a:p>
      </dgm:t>
    </dgm:pt>
    <dgm:pt modelId="{FB6E046D-2A02-425F-B2C0-E1804D2BAA38}">
      <dgm:prSet/>
      <dgm:spPr/>
      <dgm:t>
        <a:bodyPr/>
        <a:lstStyle/>
        <a:p>
          <a:r>
            <a:rPr lang="en-US"/>
            <a:t>Use</a:t>
          </a:r>
        </a:p>
      </dgm:t>
    </dgm:pt>
    <dgm:pt modelId="{93A41463-1B69-40A7-92EA-B1FE29760AF3}" type="parTrans" cxnId="{9516AE69-66CE-49A8-AC1F-1F6AC95FE988}">
      <dgm:prSet/>
      <dgm:spPr/>
      <dgm:t>
        <a:bodyPr/>
        <a:lstStyle/>
        <a:p>
          <a:endParaRPr lang="en-US"/>
        </a:p>
      </dgm:t>
    </dgm:pt>
    <dgm:pt modelId="{A2721761-9A14-4928-824F-31E0A9285CE6}" type="sibTrans" cxnId="{9516AE69-66CE-49A8-AC1F-1F6AC95FE988}">
      <dgm:prSet/>
      <dgm:spPr/>
      <dgm:t>
        <a:bodyPr/>
        <a:lstStyle/>
        <a:p>
          <a:endParaRPr lang="en-US"/>
        </a:p>
      </dgm:t>
    </dgm:pt>
    <dgm:pt modelId="{ED8BBB3B-1A2E-4A32-B7E2-481F4AD3BAFB}">
      <dgm:prSet/>
      <dgm:spPr/>
      <dgm:t>
        <a:bodyPr/>
        <a:lstStyle/>
        <a:p>
          <a:r>
            <a:rPr lang="en-US"/>
            <a:t>- Use social media to provide peer and professional support</a:t>
          </a:r>
        </a:p>
      </dgm:t>
    </dgm:pt>
    <dgm:pt modelId="{34391516-C718-4168-AA42-AE49EF1EA072}" type="parTrans" cxnId="{D61BBE94-0024-481E-B189-5BF3324DC3DF}">
      <dgm:prSet/>
      <dgm:spPr/>
      <dgm:t>
        <a:bodyPr/>
        <a:lstStyle/>
        <a:p>
          <a:endParaRPr lang="en-US"/>
        </a:p>
      </dgm:t>
    </dgm:pt>
    <dgm:pt modelId="{E525937D-29E3-428A-88E0-79CFB7716901}" type="sibTrans" cxnId="{D61BBE94-0024-481E-B189-5BF3324DC3DF}">
      <dgm:prSet/>
      <dgm:spPr/>
      <dgm:t>
        <a:bodyPr/>
        <a:lstStyle/>
        <a:p>
          <a:endParaRPr lang="en-US"/>
        </a:p>
      </dgm:t>
    </dgm:pt>
    <dgm:pt modelId="{EF4761A8-74F8-4A24-8374-20396CBEAEE2}">
      <dgm:prSet/>
      <dgm:spPr/>
      <dgm:t>
        <a:bodyPr/>
        <a:lstStyle/>
        <a:p>
          <a:r>
            <a:rPr lang="en-US"/>
            <a:t>Link</a:t>
          </a:r>
        </a:p>
      </dgm:t>
    </dgm:pt>
    <dgm:pt modelId="{A8CB4321-FA77-4FC9-A710-46096B763F29}" type="parTrans" cxnId="{AF25C8CC-ACEF-4F33-9562-884B6A2DC362}">
      <dgm:prSet/>
      <dgm:spPr/>
      <dgm:t>
        <a:bodyPr/>
        <a:lstStyle/>
        <a:p>
          <a:endParaRPr lang="en-US"/>
        </a:p>
      </dgm:t>
    </dgm:pt>
    <dgm:pt modelId="{6A2A5B90-E1CB-4C67-9A15-B7D6A2BA047C}" type="sibTrans" cxnId="{AF25C8CC-ACEF-4F33-9562-884B6A2DC362}">
      <dgm:prSet/>
      <dgm:spPr/>
      <dgm:t>
        <a:bodyPr/>
        <a:lstStyle/>
        <a:p>
          <a:endParaRPr lang="en-US"/>
        </a:p>
      </dgm:t>
    </dgm:pt>
    <dgm:pt modelId="{D3B7F914-AF3F-4D58-8363-8449AF575B31}">
      <dgm:prSet/>
      <dgm:spPr/>
      <dgm:t>
        <a:bodyPr/>
        <a:lstStyle/>
        <a:p>
          <a:r>
            <a:rPr lang="en-US"/>
            <a:t>- Link to local SEND parent voice groups</a:t>
          </a:r>
        </a:p>
      </dgm:t>
    </dgm:pt>
    <dgm:pt modelId="{5AB7F548-492F-417B-B2AE-E2718CCEF1FD}" type="parTrans" cxnId="{120586BD-4BE1-442F-AD1A-568BF54BFF3F}">
      <dgm:prSet/>
      <dgm:spPr/>
      <dgm:t>
        <a:bodyPr/>
        <a:lstStyle/>
        <a:p>
          <a:endParaRPr lang="en-US"/>
        </a:p>
      </dgm:t>
    </dgm:pt>
    <dgm:pt modelId="{83C1682E-BA21-4F73-807C-A71D86B3D47B}" type="sibTrans" cxnId="{120586BD-4BE1-442F-AD1A-568BF54BFF3F}">
      <dgm:prSet/>
      <dgm:spPr/>
      <dgm:t>
        <a:bodyPr/>
        <a:lstStyle/>
        <a:p>
          <a:endParaRPr lang="en-US"/>
        </a:p>
      </dgm:t>
    </dgm:pt>
    <dgm:pt modelId="{627A3BDE-7FB5-6E42-BFF8-91840805AE33}" type="pres">
      <dgm:prSet presAssocID="{D4F23694-98AB-42CF-B165-127616A26B67}" presName="Name0" presStyleCnt="0">
        <dgm:presLayoutVars>
          <dgm:dir/>
          <dgm:animLvl val="lvl"/>
          <dgm:resizeHandles val="exact"/>
        </dgm:presLayoutVars>
      </dgm:prSet>
      <dgm:spPr/>
    </dgm:pt>
    <dgm:pt modelId="{546B69A4-2297-F54F-B781-EF176AA3DB9F}" type="pres">
      <dgm:prSet presAssocID="{71F5B304-A990-4248-9E6C-132FE0112908}" presName="composite" presStyleCnt="0"/>
      <dgm:spPr/>
    </dgm:pt>
    <dgm:pt modelId="{0CD57901-88D0-8E4C-BF89-0B6BFFDB6629}" type="pres">
      <dgm:prSet presAssocID="{71F5B304-A990-4248-9E6C-132FE0112908}" presName="parTx" presStyleLbl="alignNode1" presStyleIdx="0" presStyleCnt="5">
        <dgm:presLayoutVars>
          <dgm:chMax val="0"/>
          <dgm:chPref val="0"/>
        </dgm:presLayoutVars>
      </dgm:prSet>
      <dgm:spPr/>
    </dgm:pt>
    <dgm:pt modelId="{1ACFC036-F631-884D-BB9F-C8AA59EE12BF}" type="pres">
      <dgm:prSet presAssocID="{71F5B304-A990-4248-9E6C-132FE0112908}" presName="desTx" presStyleLbl="alignAccFollowNode1" presStyleIdx="0" presStyleCnt="5">
        <dgm:presLayoutVars/>
      </dgm:prSet>
      <dgm:spPr/>
    </dgm:pt>
    <dgm:pt modelId="{65CAF538-AFCD-824B-97CB-73F0D4CEE5D6}" type="pres">
      <dgm:prSet presAssocID="{42BBDB4D-B375-40EF-BB57-80FA4653BB31}" presName="space" presStyleCnt="0"/>
      <dgm:spPr/>
    </dgm:pt>
    <dgm:pt modelId="{DF73B610-14F0-3D49-AB3F-B4727151D234}" type="pres">
      <dgm:prSet presAssocID="{6B16E927-985D-4961-A2FE-93314BB95285}" presName="composite" presStyleCnt="0"/>
      <dgm:spPr/>
    </dgm:pt>
    <dgm:pt modelId="{86C1733D-5BA3-AE41-8C69-229D71681F23}" type="pres">
      <dgm:prSet presAssocID="{6B16E927-985D-4961-A2FE-93314BB95285}" presName="parTx" presStyleLbl="alignNode1" presStyleIdx="1" presStyleCnt="5">
        <dgm:presLayoutVars>
          <dgm:chMax val="0"/>
          <dgm:chPref val="0"/>
        </dgm:presLayoutVars>
      </dgm:prSet>
      <dgm:spPr/>
    </dgm:pt>
    <dgm:pt modelId="{EB77929B-F0D5-BA4F-9A0A-3EBDAD87C23A}" type="pres">
      <dgm:prSet presAssocID="{6B16E927-985D-4961-A2FE-93314BB95285}" presName="desTx" presStyleLbl="alignAccFollowNode1" presStyleIdx="1" presStyleCnt="5">
        <dgm:presLayoutVars/>
      </dgm:prSet>
      <dgm:spPr/>
    </dgm:pt>
    <dgm:pt modelId="{827DA083-4B57-BD43-8451-2E9C3A119366}" type="pres">
      <dgm:prSet presAssocID="{656422C2-74E3-4AFE-9BFA-99C0291CD8B2}" presName="space" presStyleCnt="0"/>
      <dgm:spPr/>
    </dgm:pt>
    <dgm:pt modelId="{06CB32C6-F19A-A141-BA7B-5DA980CDD8FB}" type="pres">
      <dgm:prSet presAssocID="{BE1BE365-7386-457A-8EA6-101465B2CB2C}" presName="composite" presStyleCnt="0"/>
      <dgm:spPr/>
    </dgm:pt>
    <dgm:pt modelId="{D4079119-B2A7-494B-9145-D56A25253A2A}" type="pres">
      <dgm:prSet presAssocID="{BE1BE365-7386-457A-8EA6-101465B2CB2C}" presName="parTx" presStyleLbl="alignNode1" presStyleIdx="2" presStyleCnt="5">
        <dgm:presLayoutVars>
          <dgm:chMax val="0"/>
          <dgm:chPref val="0"/>
        </dgm:presLayoutVars>
      </dgm:prSet>
      <dgm:spPr/>
    </dgm:pt>
    <dgm:pt modelId="{AE15CCA0-6362-F14F-8190-B155DB2F9C03}" type="pres">
      <dgm:prSet presAssocID="{BE1BE365-7386-457A-8EA6-101465B2CB2C}" presName="desTx" presStyleLbl="alignAccFollowNode1" presStyleIdx="2" presStyleCnt="5">
        <dgm:presLayoutVars/>
      </dgm:prSet>
      <dgm:spPr/>
    </dgm:pt>
    <dgm:pt modelId="{7118E85E-D76B-E548-B874-99AD9D1C551C}" type="pres">
      <dgm:prSet presAssocID="{C1F26E91-DA1B-4875-AF52-5BC65C61926E}" presName="space" presStyleCnt="0"/>
      <dgm:spPr/>
    </dgm:pt>
    <dgm:pt modelId="{A8CDAA72-0348-6D41-9881-A9BA46042129}" type="pres">
      <dgm:prSet presAssocID="{FB6E046D-2A02-425F-B2C0-E1804D2BAA38}" presName="composite" presStyleCnt="0"/>
      <dgm:spPr/>
    </dgm:pt>
    <dgm:pt modelId="{B64EB786-CB5F-4949-9CDD-BCF0A6391C74}" type="pres">
      <dgm:prSet presAssocID="{FB6E046D-2A02-425F-B2C0-E1804D2BAA38}" presName="parTx" presStyleLbl="alignNode1" presStyleIdx="3" presStyleCnt="5">
        <dgm:presLayoutVars>
          <dgm:chMax val="0"/>
          <dgm:chPref val="0"/>
        </dgm:presLayoutVars>
      </dgm:prSet>
      <dgm:spPr/>
    </dgm:pt>
    <dgm:pt modelId="{1FF927A0-9E08-574D-A90A-F5A5D024B1C3}" type="pres">
      <dgm:prSet presAssocID="{FB6E046D-2A02-425F-B2C0-E1804D2BAA38}" presName="desTx" presStyleLbl="alignAccFollowNode1" presStyleIdx="3" presStyleCnt="5">
        <dgm:presLayoutVars/>
      </dgm:prSet>
      <dgm:spPr/>
    </dgm:pt>
    <dgm:pt modelId="{BF62A6F9-71BE-C942-A034-A00DCCC8BD53}" type="pres">
      <dgm:prSet presAssocID="{A2721761-9A14-4928-824F-31E0A9285CE6}" presName="space" presStyleCnt="0"/>
      <dgm:spPr/>
    </dgm:pt>
    <dgm:pt modelId="{B59AE3B2-1651-BB4A-8D93-6AF23815C051}" type="pres">
      <dgm:prSet presAssocID="{EF4761A8-74F8-4A24-8374-20396CBEAEE2}" presName="composite" presStyleCnt="0"/>
      <dgm:spPr/>
    </dgm:pt>
    <dgm:pt modelId="{C85FD1DA-1A48-8447-BB59-D657C0E83776}" type="pres">
      <dgm:prSet presAssocID="{EF4761A8-74F8-4A24-8374-20396CBEAEE2}" presName="parTx" presStyleLbl="alignNode1" presStyleIdx="4" presStyleCnt="5">
        <dgm:presLayoutVars>
          <dgm:chMax val="0"/>
          <dgm:chPref val="0"/>
        </dgm:presLayoutVars>
      </dgm:prSet>
      <dgm:spPr/>
    </dgm:pt>
    <dgm:pt modelId="{3BC181F0-2DAB-EF41-814C-6007F4F1ABEA}" type="pres">
      <dgm:prSet presAssocID="{EF4761A8-74F8-4A24-8374-20396CBEAEE2}" presName="desTx" presStyleLbl="alignAccFollowNode1" presStyleIdx="4" presStyleCnt="5">
        <dgm:presLayoutVars/>
      </dgm:prSet>
      <dgm:spPr/>
    </dgm:pt>
  </dgm:ptLst>
  <dgm:cxnLst>
    <dgm:cxn modelId="{B9EF9625-7F91-4820-BCFF-02A1436B8DE4}" srcId="{6B16E927-985D-4961-A2FE-93314BB95285}" destId="{B1FC7E9E-01BD-481C-9724-2A82F845AD6A}" srcOrd="0" destOrd="0" parTransId="{4336AA74-039B-4B95-B19D-8FFDCADDEE17}" sibTransId="{41C61C8F-9988-444B-A27D-6961FE6A3F3A}"/>
    <dgm:cxn modelId="{335BDB3E-328B-0D47-B40A-4D25EFF03EE8}" type="presOf" srcId="{ED8BBB3B-1A2E-4A32-B7E2-481F4AD3BAFB}" destId="{1FF927A0-9E08-574D-A90A-F5A5D024B1C3}" srcOrd="0" destOrd="0" presId="urn:microsoft.com/office/officeart/2016/7/layout/HorizontalActionList"/>
    <dgm:cxn modelId="{15F2C945-9429-45C4-AA1A-675E3D4FD009}" srcId="{D4F23694-98AB-42CF-B165-127616A26B67}" destId="{BE1BE365-7386-457A-8EA6-101465B2CB2C}" srcOrd="2" destOrd="0" parTransId="{84398968-8E70-4EA4-97CF-A82A63F9C943}" sibTransId="{C1F26E91-DA1B-4875-AF52-5BC65C61926E}"/>
    <dgm:cxn modelId="{9516AE69-66CE-49A8-AC1F-1F6AC95FE988}" srcId="{D4F23694-98AB-42CF-B165-127616A26B67}" destId="{FB6E046D-2A02-425F-B2C0-E1804D2BAA38}" srcOrd="3" destOrd="0" parTransId="{93A41463-1B69-40A7-92EA-B1FE29760AF3}" sibTransId="{A2721761-9A14-4928-824F-31E0A9285CE6}"/>
    <dgm:cxn modelId="{21B37D52-529E-0447-995C-9A99B564040C}" type="presOf" srcId="{EF4761A8-74F8-4A24-8374-20396CBEAEE2}" destId="{C85FD1DA-1A48-8447-BB59-D657C0E83776}" srcOrd="0" destOrd="0" presId="urn:microsoft.com/office/officeart/2016/7/layout/HorizontalActionList"/>
    <dgm:cxn modelId="{4720F654-30C4-4809-9111-B27BE60D3F73}" srcId="{D4F23694-98AB-42CF-B165-127616A26B67}" destId="{71F5B304-A990-4248-9E6C-132FE0112908}" srcOrd="0" destOrd="0" parTransId="{7EC8230D-2DF0-4C5A-B586-DE2A18A75885}" sibTransId="{42BBDB4D-B375-40EF-BB57-80FA4653BB31}"/>
    <dgm:cxn modelId="{33497557-BF52-44FC-BD97-959A4FD327FF}" srcId="{D4F23694-98AB-42CF-B165-127616A26B67}" destId="{6B16E927-985D-4961-A2FE-93314BB95285}" srcOrd="1" destOrd="0" parTransId="{FF8605B8-5034-4AF6-A7E8-881D85350CBE}" sibTransId="{656422C2-74E3-4AFE-9BFA-99C0291CD8B2}"/>
    <dgm:cxn modelId="{B4FBC177-78D5-4889-B2C2-EFA9B91D9128}" srcId="{71F5B304-A990-4248-9E6C-132FE0112908}" destId="{44705D2F-60F4-4054-96C9-75615D462A89}" srcOrd="0" destOrd="0" parTransId="{436DEB6E-53A5-42A1-9FEC-A233A8E4702A}" sibTransId="{DD167ADE-DCD0-447F-9518-E3EA0BC16AC5}"/>
    <dgm:cxn modelId="{EECB947D-636C-624E-9A5F-5A9F740A7F48}" type="presOf" srcId="{D4F23694-98AB-42CF-B165-127616A26B67}" destId="{627A3BDE-7FB5-6E42-BFF8-91840805AE33}" srcOrd="0" destOrd="0" presId="urn:microsoft.com/office/officeart/2016/7/layout/HorizontalActionList"/>
    <dgm:cxn modelId="{16AB8E93-17FC-A94C-80AC-B25832400D96}" type="presOf" srcId="{FB6E046D-2A02-425F-B2C0-E1804D2BAA38}" destId="{B64EB786-CB5F-4949-9CDD-BCF0A6391C74}" srcOrd="0" destOrd="0" presId="urn:microsoft.com/office/officeart/2016/7/layout/HorizontalActionList"/>
    <dgm:cxn modelId="{D61BBE94-0024-481E-B189-5BF3324DC3DF}" srcId="{FB6E046D-2A02-425F-B2C0-E1804D2BAA38}" destId="{ED8BBB3B-1A2E-4A32-B7E2-481F4AD3BAFB}" srcOrd="0" destOrd="0" parTransId="{34391516-C718-4168-AA42-AE49EF1EA072}" sibTransId="{E525937D-29E3-428A-88E0-79CFB7716901}"/>
    <dgm:cxn modelId="{5EE9099E-83A3-C646-9279-B24B8B33239C}" type="presOf" srcId="{44705D2F-60F4-4054-96C9-75615D462A89}" destId="{1ACFC036-F631-884D-BB9F-C8AA59EE12BF}" srcOrd="0" destOrd="0" presId="urn:microsoft.com/office/officeart/2016/7/layout/HorizontalActionList"/>
    <dgm:cxn modelId="{4E654DA0-E464-6141-83E8-3D5DAB2C54F1}" type="presOf" srcId="{71F5B304-A990-4248-9E6C-132FE0112908}" destId="{0CD57901-88D0-8E4C-BF89-0B6BFFDB6629}" srcOrd="0" destOrd="0" presId="urn:microsoft.com/office/officeart/2016/7/layout/HorizontalActionList"/>
    <dgm:cxn modelId="{BC7DB0A5-B07A-4140-8CEC-BBBD8DD864E1}" type="presOf" srcId="{D3B7F914-AF3F-4D58-8363-8449AF575B31}" destId="{3BC181F0-2DAB-EF41-814C-6007F4F1ABEA}" srcOrd="0" destOrd="0" presId="urn:microsoft.com/office/officeart/2016/7/layout/HorizontalActionList"/>
    <dgm:cxn modelId="{21B4AEAC-FFB5-C545-890A-974410C7BFAD}" type="presOf" srcId="{BE1BE365-7386-457A-8EA6-101465B2CB2C}" destId="{D4079119-B2A7-494B-9145-D56A25253A2A}" srcOrd="0" destOrd="0" presId="urn:microsoft.com/office/officeart/2016/7/layout/HorizontalActionList"/>
    <dgm:cxn modelId="{02A598B4-8F87-4EFD-B9DB-D920D5DF482F}" srcId="{BE1BE365-7386-457A-8EA6-101465B2CB2C}" destId="{322054E8-D87D-41AF-A408-72CA1837F18B}" srcOrd="0" destOrd="0" parTransId="{6E4A94FD-B94E-4E69-BD93-40E9BC978740}" sibTransId="{C73D8EE6-DBDC-46A8-BB52-1C798C3FB522}"/>
    <dgm:cxn modelId="{120586BD-4BE1-442F-AD1A-568BF54BFF3F}" srcId="{EF4761A8-74F8-4A24-8374-20396CBEAEE2}" destId="{D3B7F914-AF3F-4D58-8363-8449AF575B31}" srcOrd="0" destOrd="0" parTransId="{5AB7F548-492F-417B-B2AE-E2718CCEF1FD}" sibTransId="{83C1682E-BA21-4F73-807C-A71D86B3D47B}"/>
    <dgm:cxn modelId="{7111ACCB-5C48-D148-A6AB-4BEC7FA68D46}" type="presOf" srcId="{322054E8-D87D-41AF-A408-72CA1837F18B}" destId="{AE15CCA0-6362-F14F-8190-B155DB2F9C03}" srcOrd="0" destOrd="0" presId="urn:microsoft.com/office/officeart/2016/7/layout/HorizontalActionList"/>
    <dgm:cxn modelId="{AF25C8CC-ACEF-4F33-9562-884B6A2DC362}" srcId="{D4F23694-98AB-42CF-B165-127616A26B67}" destId="{EF4761A8-74F8-4A24-8374-20396CBEAEE2}" srcOrd="4" destOrd="0" parTransId="{A8CB4321-FA77-4FC9-A710-46096B763F29}" sibTransId="{6A2A5B90-E1CB-4C67-9A15-B7D6A2BA047C}"/>
    <dgm:cxn modelId="{31D5C2D0-2E97-954B-8769-69A15871AAEE}" type="presOf" srcId="{6B16E927-985D-4961-A2FE-93314BB95285}" destId="{86C1733D-5BA3-AE41-8C69-229D71681F23}" srcOrd="0" destOrd="0" presId="urn:microsoft.com/office/officeart/2016/7/layout/HorizontalActionList"/>
    <dgm:cxn modelId="{132E95EA-4383-C341-BD2E-3E376D14D3FC}" type="presOf" srcId="{B1FC7E9E-01BD-481C-9724-2A82F845AD6A}" destId="{EB77929B-F0D5-BA4F-9A0A-3EBDAD87C23A}" srcOrd="0" destOrd="0" presId="urn:microsoft.com/office/officeart/2016/7/layout/HorizontalActionList"/>
    <dgm:cxn modelId="{A06366C2-5507-7E41-9B4D-5C3B80E6A869}" type="presParOf" srcId="{627A3BDE-7FB5-6E42-BFF8-91840805AE33}" destId="{546B69A4-2297-F54F-B781-EF176AA3DB9F}" srcOrd="0" destOrd="0" presId="urn:microsoft.com/office/officeart/2016/7/layout/HorizontalActionList"/>
    <dgm:cxn modelId="{284DC82F-EA09-8D42-B555-583132D81C69}" type="presParOf" srcId="{546B69A4-2297-F54F-B781-EF176AA3DB9F}" destId="{0CD57901-88D0-8E4C-BF89-0B6BFFDB6629}" srcOrd="0" destOrd="0" presId="urn:microsoft.com/office/officeart/2016/7/layout/HorizontalActionList"/>
    <dgm:cxn modelId="{2DEA05CE-7884-244A-B549-5CDB9A6B9BAD}" type="presParOf" srcId="{546B69A4-2297-F54F-B781-EF176AA3DB9F}" destId="{1ACFC036-F631-884D-BB9F-C8AA59EE12BF}" srcOrd="1" destOrd="0" presId="urn:microsoft.com/office/officeart/2016/7/layout/HorizontalActionList"/>
    <dgm:cxn modelId="{B424AC50-62E1-7C4E-BA6F-4ED02E2B55FB}" type="presParOf" srcId="{627A3BDE-7FB5-6E42-BFF8-91840805AE33}" destId="{65CAF538-AFCD-824B-97CB-73F0D4CEE5D6}" srcOrd="1" destOrd="0" presId="urn:microsoft.com/office/officeart/2016/7/layout/HorizontalActionList"/>
    <dgm:cxn modelId="{A5A857D5-2F30-2647-A61E-04E9D1D01296}" type="presParOf" srcId="{627A3BDE-7FB5-6E42-BFF8-91840805AE33}" destId="{DF73B610-14F0-3D49-AB3F-B4727151D234}" srcOrd="2" destOrd="0" presId="urn:microsoft.com/office/officeart/2016/7/layout/HorizontalActionList"/>
    <dgm:cxn modelId="{46576E93-10CC-4B40-847B-42C078800557}" type="presParOf" srcId="{DF73B610-14F0-3D49-AB3F-B4727151D234}" destId="{86C1733D-5BA3-AE41-8C69-229D71681F23}" srcOrd="0" destOrd="0" presId="urn:microsoft.com/office/officeart/2016/7/layout/HorizontalActionList"/>
    <dgm:cxn modelId="{FDA0ACB1-F148-5E4B-AF46-6D793C11AFC8}" type="presParOf" srcId="{DF73B610-14F0-3D49-AB3F-B4727151D234}" destId="{EB77929B-F0D5-BA4F-9A0A-3EBDAD87C23A}" srcOrd="1" destOrd="0" presId="urn:microsoft.com/office/officeart/2016/7/layout/HorizontalActionList"/>
    <dgm:cxn modelId="{E7874B59-085E-1D48-92F6-4BE06B1F837F}" type="presParOf" srcId="{627A3BDE-7FB5-6E42-BFF8-91840805AE33}" destId="{827DA083-4B57-BD43-8451-2E9C3A119366}" srcOrd="3" destOrd="0" presId="urn:microsoft.com/office/officeart/2016/7/layout/HorizontalActionList"/>
    <dgm:cxn modelId="{62F9A350-28C2-E54C-8388-4B7D535BF012}" type="presParOf" srcId="{627A3BDE-7FB5-6E42-BFF8-91840805AE33}" destId="{06CB32C6-F19A-A141-BA7B-5DA980CDD8FB}" srcOrd="4" destOrd="0" presId="urn:microsoft.com/office/officeart/2016/7/layout/HorizontalActionList"/>
    <dgm:cxn modelId="{83C658D4-A340-174A-AD60-DF01333E050C}" type="presParOf" srcId="{06CB32C6-F19A-A141-BA7B-5DA980CDD8FB}" destId="{D4079119-B2A7-494B-9145-D56A25253A2A}" srcOrd="0" destOrd="0" presId="urn:microsoft.com/office/officeart/2016/7/layout/HorizontalActionList"/>
    <dgm:cxn modelId="{9FFD4FDB-F119-104E-8C94-FF3291C83CC4}" type="presParOf" srcId="{06CB32C6-F19A-A141-BA7B-5DA980CDD8FB}" destId="{AE15CCA0-6362-F14F-8190-B155DB2F9C03}" srcOrd="1" destOrd="0" presId="urn:microsoft.com/office/officeart/2016/7/layout/HorizontalActionList"/>
    <dgm:cxn modelId="{D0699407-0518-894C-8819-4CDA0C1CA0A2}" type="presParOf" srcId="{627A3BDE-7FB5-6E42-BFF8-91840805AE33}" destId="{7118E85E-D76B-E548-B874-99AD9D1C551C}" srcOrd="5" destOrd="0" presId="urn:microsoft.com/office/officeart/2016/7/layout/HorizontalActionList"/>
    <dgm:cxn modelId="{7E560588-2996-FC41-BBDA-0BAB82876D06}" type="presParOf" srcId="{627A3BDE-7FB5-6E42-BFF8-91840805AE33}" destId="{A8CDAA72-0348-6D41-9881-A9BA46042129}" srcOrd="6" destOrd="0" presId="urn:microsoft.com/office/officeart/2016/7/layout/HorizontalActionList"/>
    <dgm:cxn modelId="{FB04EA23-EC4A-D348-806A-AB2F606A8625}" type="presParOf" srcId="{A8CDAA72-0348-6D41-9881-A9BA46042129}" destId="{B64EB786-CB5F-4949-9CDD-BCF0A6391C74}" srcOrd="0" destOrd="0" presId="urn:microsoft.com/office/officeart/2016/7/layout/HorizontalActionList"/>
    <dgm:cxn modelId="{925024D1-643D-0441-9B0D-1FB64044F8E6}" type="presParOf" srcId="{A8CDAA72-0348-6D41-9881-A9BA46042129}" destId="{1FF927A0-9E08-574D-A90A-F5A5D024B1C3}" srcOrd="1" destOrd="0" presId="urn:microsoft.com/office/officeart/2016/7/layout/HorizontalActionList"/>
    <dgm:cxn modelId="{3442443F-12A8-884E-8CA6-DDED4A2287C3}" type="presParOf" srcId="{627A3BDE-7FB5-6E42-BFF8-91840805AE33}" destId="{BF62A6F9-71BE-C942-A034-A00DCCC8BD53}" srcOrd="7" destOrd="0" presId="urn:microsoft.com/office/officeart/2016/7/layout/HorizontalActionList"/>
    <dgm:cxn modelId="{9A15DD95-716E-3F41-85F2-8DEBFC803487}" type="presParOf" srcId="{627A3BDE-7FB5-6E42-BFF8-91840805AE33}" destId="{B59AE3B2-1651-BB4A-8D93-6AF23815C051}" srcOrd="8" destOrd="0" presId="urn:microsoft.com/office/officeart/2016/7/layout/HorizontalActionList"/>
    <dgm:cxn modelId="{E007741C-D31F-6D43-BBB8-5880929E0C0A}" type="presParOf" srcId="{B59AE3B2-1651-BB4A-8D93-6AF23815C051}" destId="{C85FD1DA-1A48-8447-BB59-D657C0E83776}" srcOrd="0" destOrd="0" presId="urn:microsoft.com/office/officeart/2016/7/layout/HorizontalActionList"/>
    <dgm:cxn modelId="{CD0FDA3F-862A-2D45-9AF7-E151581C5E5A}" type="presParOf" srcId="{B59AE3B2-1651-BB4A-8D93-6AF23815C051}" destId="{3BC181F0-2DAB-EF41-814C-6007F4F1ABEA}" srcOrd="1" destOrd="0" presId="urn:microsoft.com/office/officeart/2016/7/layout/Horizontal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96AF6-84B6-1843-8874-E5D688D7E3C9}">
      <dsp:nvSpPr>
        <dsp:cNvPr id="0" name=""/>
        <dsp:cNvSpPr/>
      </dsp:nvSpPr>
      <dsp:spPr>
        <a:xfrm>
          <a:off x="0" y="424400"/>
          <a:ext cx="6666833" cy="6048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D3E4B85-F8F2-2845-9EA3-96E3D2D93301}">
      <dsp:nvSpPr>
        <dsp:cNvPr id="0" name=""/>
        <dsp:cNvSpPr/>
      </dsp:nvSpPr>
      <dsp:spPr>
        <a:xfrm>
          <a:off x="333341" y="70160"/>
          <a:ext cx="4666783" cy="7084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a:t>For settings </a:t>
          </a:r>
        </a:p>
      </dsp:txBody>
      <dsp:txXfrm>
        <a:off x="367926" y="104745"/>
        <a:ext cx="4597613" cy="639310"/>
      </dsp:txXfrm>
    </dsp:sp>
    <dsp:sp modelId="{323F7220-6AA0-EA46-A683-B23480033CE7}">
      <dsp:nvSpPr>
        <dsp:cNvPr id="0" name=""/>
        <dsp:cNvSpPr/>
      </dsp:nvSpPr>
      <dsp:spPr>
        <a:xfrm>
          <a:off x="0" y="1513040"/>
          <a:ext cx="6666833" cy="604800"/>
        </a:xfrm>
        <a:prstGeom prst="rect">
          <a:avLst/>
        </a:prstGeom>
        <a:solidFill>
          <a:schemeClr val="lt1">
            <a:alpha val="90000"/>
            <a:hueOff val="0"/>
            <a:satOff val="0"/>
            <a:lumOff val="0"/>
            <a:alphaOff val="0"/>
          </a:schemeClr>
        </a:solidFill>
        <a:ln w="6350" cap="flat" cmpd="sng" algn="ctr">
          <a:solidFill>
            <a:schemeClr val="accent5">
              <a:hueOff val="-1689636"/>
              <a:satOff val="-4355"/>
              <a:lumOff val="-2941"/>
              <a:alphaOff val="0"/>
            </a:schemeClr>
          </a:solidFill>
          <a:prstDash val="solid"/>
          <a:miter lim="800000"/>
        </a:ln>
        <a:effectLst/>
      </dsp:spPr>
      <dsp:style>
        <a:lnRef idx="1">
          <a:scrgbClr r="0" g="0" b="0"/>
        </a:lnRef>
        <a:fillRef idx="1">
          <a:scrgbClr r="0" g="0" b="0"/>
        </a:fillRef>
        <a:effectRef idx="0">
          <a:scrgbClr r="0" g="0" b="0"/>
        </a:effectRef>
        <a:fontRef idx="minor"/>
      </dsp:style>
    </dsp:sp>
    <dsp:sp modelId="{F1D61F06-F37B-3147-9259-2E6B2A506827}">
      <dsp:nvSpPr>
        <dsp:cNvPr id="0" name=""/>
        <dsp:cNvSpPr/>
      </dsp:nvSpPr>
      <dsp:spPr>
        <a:xfrm>
          <a:off x="333341" y="1158800"/>
          <a:ext cx="4666783" cy="708480"/>
        </a:xfrm>
        <a:prstGeom prst="round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a:t>For schools</a:t>
          </a:r>
        </a:p>
      </dsp:txBody>
      <dsp:txXfrm>
        <a:off x="367926" y="1193385"/>
        <a:ext cx="4597613" cy="639310"/>
      </dsp:txXfrm>
    </dsp:sp>
    <dsp:sp modelId="{7D070302-E6DA-A04C-8CBC-C201ED9FAA79}">
      <dsp:nvSpPr>
        <dsp:cNvPr id="0" name=""/>
        <dsp:cNvSpPr/>
      </dsp:nvSpPr>
      <dsp:spPr>
        <a:xfrm>
          <a:off x="0" y="2601680"/>
          <a:ext cx="6666833" cy="604800"/>
        </a:xfrm>
        <a:prstGeom prst="rect">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sp>
    <dsp:sp modelId="{46F35478-C9F1-8E46-A12C-C16BE563FB1A}">
      <dsp:nvSpPr>
        <dsp:cNvPr id="0" name=""/>
        <dsp:cNvSpPr/>
      </dsp:nvSpPr>
      <dsp:spPr>
        <a:xfrm>
          <a:off x="333341" y="2247440"/>
          <a:ext cx="4666783" cy="708480"/>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a:t>For the family</a:t>
          </a:r>
        </a:p>
      </dsp:txBody>
      <dsp:txXfrm>
        <a:off x="367926" y="2282025"/>
        <a:ext cx="4597613" cy="639310"/>
      </dsp:txXfrm>
    </dsp:sp>
    <dsp:sp modelId="{4CC7508E-0EAC-274E-874B-8FE66B54F6C9}">
      <dsp:nvSpPr>
        <dsp:cNvPr id="0" name=""/>
        <dsp:cNvSpPr/>
      </dsp:nvSpPr>
      <dsp:spPr>
        <a:xfrm>
          <a:off x="0" y="3690319"/>
          <a:ext cx="6666833" cy="604800"/>
        </a:xfrm>
        <a:prstGeom prst="rect">
          <a:avLst/>
        </a:prstGeom>
        <a:solidFill>
          <a:schemeClr val="lt1">
            <a:alpha val="90000"/>
            <a:hueOff val="0"/>
            <a:satOff val="0"/>
            <a:lumOff val="0"/>
            <a:alphaOff val="0"/>
          </a:schemeClr>
        </a:solidFill>
        <a:ln w="6350" cap="flat" cmpd="sng" algn="ctr">
          <a:solidFill>
            <a:schemeClr val="accent5">
              <a:hueOff val="-5068907"/>
              <a:satOff val="-13064"/>
              <a:lumOff val="-8824"/>
              <a:alphaOff val="0"/>
            </a:schemeClr>
          </a:solidFill>
          <a:prstDash val="solid"/>
          <a:miter lim="800000"/>
        </a:ln>
        <a:effectLst/>
      </dsp:spPr>
      <dsp:style>
        <a:lnRef idx="1">
          <a:scrgbClr r="0" g="0" b="0"/>
        </a:lnRef>
        <a:fillRef idx="1">
          <a:scrgbClr r="0" g="0" b="0"/>
        </a:fillRef>
        <a:effectRef idx="0">
          <a:scrgbClr r="0" g="0" b="0"/>
        </a:effectRef>
        <a:fontRef idx="minor"/>
      </dsp:style>
    </dsp:sp>
    <dsp:sp modelId="{11750215-B032-4F49-98BC-245E61C09E53}">
      <dsp:nvSpPr>
        <dsp:cNvPr id="0" name=""/>
        <dsp:cNvSpPr/>
      </dsp:nvSpPr>
      <dsp:spPr>
        <a:xfrm>
          <a:off x="333341" y="3336080"/>
          <a:ext cx="4666783" cy="708480"/>
        </a:xfrm>
        <a:prstGeom prst="round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GB" sz="2400" kern="1200" dirty="0"/>
            <a:t>For society</a:t>
          </a:r>
        </a:p>
      </dsp:txBody>
      <dsp:txXfrm>
        <a:off x="367926" y="3370665"/>
        <a:ext cx="4597613" cy="639310"/>
      </dsp:txXfrm>
    </dsp:sp>
    <dsp:sp modelId="{F86CA3EF-A379-0346-98EC-6D212798716A}">
      <dsp:nvSpPr>
        <dsp:cNvPr id="0" name=""/>
        <dsp:cNvSpPr/>
      </dsp:nvSpPr>
      <dsp:spPr>
        <a:xfrm>
          <a:off x="0" y="4778959"/>
          <a:ext cx="6666833" cy="604800"/>
        </a:xfrm>
        <a:prstGeom prst="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sp>
    <dsp:sp modelId="{7FD4BCF0-2C71-3947-8E11-684ED832CA6E}">
      <dsp:nvSpPr>
        <dsp:cNvPr id="0" name=""/>
        <dsp:cNvSpPr/>
      </dsp:nvSpPr>
      <dsp:spPr>
        <a:xfrm>
          <a:off x="333341" y="4424719"/>
          <a:ext cx="4666783" cy="70848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GB" sz="2400" kern="1200" dirty="0"/>
            <a:t>For the future</a:t>
          </a:r>
        </a:p>
      </dsp:txBody>
      <dsp:txXfrm>
        <a:off x="367926" y="4459304"/>
        <a:ext cx="4597613"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D77C7-8174-FF42-BF8F-1F0DB110E02D}">
      <dsp:nvSpPr>
        <dsp:cNvPr id="0" name=""/>
        <dsp:cNvSpPr/>
      </dsp:nvSpPr>
      <dsp:spPr>
        <a:xfrm>
          <a:off x="2506441" y="634"/>
          <a:ext cx="1301006" cy="13010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A strategic approach was often missing</a:t>
          </a:r>
        </a:p>
      </dsp:txBody>
      <dsp:txXfrm>
        <a:off x="2696969" y="191162"/>
        <a:ext cx="919950" cy="919950"/>
      </dsp:txXfrm>
    </dsp:sp>
    <dsp:sp modelId="{A99F0587-B192-444E-97E4-963B4400BAF6}">
      <dsp:nvSpPr>
        <dsp:cNvPr id="0" name=""/>
        <dsp:cNvSpPr/>
      </dsp:nvSpPr>
      <dsp:spPr>
        <a:xfrm rot="2160000">
          <a:off x="3766361" y="1000046"/>
          <a:ext cx="345982" cy="4390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76273" y="1057359"/>
        <a:ext cx="242187" cy="263453"/>
      </dsp:txXfrm>
    </dsp:sp>
    <dsp:sp modelId="{EFE567CF-A1D8-0140-9047-5214BF1B6222}">
      <dsp:nvSpPr>
        <dsp:cNvPr id="0" name=""/>
        <dsp:cNvSpPr/>
      </dsp:nvSpPr>
      <dsp:spPr>
        <a:xfrm>
          <a:off x="4087102" y="1149052"/>
          <a:ext cx="1301006" cy="13010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Joint working between settings and schools can be a challenge</a:t>
          </a:r>
        </a:p>
      </dsp:txBody>
      <dsp:txXfrm>
        <a:off x="4277630" y="1339580"/>
        <a:ext cx="919950" cy="919950"/>
      </dsp:txXfrm>
    </dsp:sp>
    <dsp:sp modelId="{55029CDF-7556-D544-B829-5991E6254BC0}">
      <dsp:nvSpPr>
        <dsp:cNvPr id="0" name=""/>
        <dsp:cNvSpPr/>
      </dsp:nvSpPr>
      <dsp:spPr>
        <a:xfrm rot="6480000">
          <a:off x="4265760" y="2499787"/>
          <a:ext cx="345982" cy="4390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333695" y="2538248"/>
        <a:ext cx="242187" cy="263453"/>
      </dsp:txXfrm>
    </dsp:sp>
    <dsp:sp modelId="{414E0802-8070-B046-825A-9D88F66758DE}">
      <dsp:nvSpPr>
        <dsp:cNvPr id="0" name=""/>
        <dsp:cNvSpPr/>
      </dsp:nvSpPr>
      <dsp:spPr>
        <a:xfrm>
          <a:off x="3483343" y="3007230"/>
          <a:ext cx="1301006" cy="13010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Parents (and children) should be central</a:t>
          </a:r>
        </a:p>
      </dsp:txBody>
      <dsp:txXfrm>
        <a:off x="3673871" y="3197758"/>
        <a:ext cx="919950" cy="919950"/>
      </dsp:txXfrm>
    </dsp:sp>
    <dsp:sp modelId="{3E92C3BD-3CA4-8241-A6B2-BBFB86EBCA7C}">
      <dsp:nvSpPr>
        <dsp:cNvPr id="0" name=""/>
        <dsp:cNvSpPr/>
      </dsp:nvSpPr>
      <dsp:spPr>
        <a:xfrm rot="10800000">
          <a:off x="2993744" y="3438189"/>
          <a:ext cx="345982" cy="4390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3097539" y="3526007"/>
        <a:ext cx="242187" cy="263453"/>
      </dsp:txXfrm>
    </dsp:sp>
    <dsp:sp modelId="{5D9AEFD7-2A9E-AF44-AAB5-8EA4A22B8790}">
      <dsp:nvSpPr>
        <dsp:cNvPr id="0" name=""/>
        <dsp:cNvSpPr/>
      </dsp:nvSpPr>
      <dsp:spPr>
        <a:xfrm>
          <a:off x="1529539" y="3007230"/>
          <a:ext cx="1301006" cy="13010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Schools and wider partners should be informed</a:t>
          </a:r>
        </a:p>
      </dsp:txBody>
      <dsp:txXfrm>
        <a:off x="1720067" y="3197758"/>
        <a:ext cx="919950" cy="919950"/>
      </dsp:txXfrm>
    </dsp:sp>
    <dsp:sp modelId="{7FCAE8D9-F722-CF4B-B217-B4D8E8793C29}">
      <dsp:nvSpPr>
        <dsp:cNvPr id="0" name=""/>
        <dsp:cNvSpPr/>
      </dsp:nvSpPr>
      <dsp:spPr>
        <a:xfrm rot="15120000">
          <a:off x="1708197" y="2518412"/>
          <a:ext cx="345982" cy="4390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1776132" y="2655587"/>
        <a:ext cx="242187" cy="263453"/>
      </dsp:txXfrm>
    </dsp:sp>
    <dsp:sp modelId="{F89440C1-F9E9-6A47-A2CB-EB8506FB1002}">
      <dsp:nvSpPr>
        <dsp:cNvPr id="0" name=""/>
        <dsp:cNvSpPr/>
      </dsp:nvSpPr>
      <dsp:spPr>
        <a:xfrm>
          <a:off x="925780" y="1149052"/>
          <a:ext cx="1301006" cy="13010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u="sng" kern="1200"/>
            <a:t>Measuring</a:t>
          </a:r>
          <a:r>
            <a:rPr lang="en-US" sz="1200" kern="1200"/>
            <a:t> change is key</a:t>
          </a:r>
        </a:p>
      </dsp:txBody>
      <dsp:txXfrm>
        <a:off x="1116308" y="1339580"/>
        <a:ext cx="919950" cy="919950"/>
      </dsp:txXfrm>
    </dsp:sp>
    <dsp:sp modelId="{FE233825-E956-C045-B51E-12B77C981354}">
      <dsp:nvSpPr>
        <dsp:cNvPr id="0" name=""/>
        <dsp:cNvSpPr/>
      </dsp:nvSpPr>
      <dsp:spPr>
        <a:xfrm rot="19440000">
          <a:off x="2185700" y="1011557"/>
          <a:ext cx="345982" cy="4390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195612" y="1129880"/>
        <a:ext cx="242187" cy="2634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8B8625-E4FE-401B-B07B-AABEDF9E2D20}">
      <dsp:nvSpPr>
        <dsp:cNvPr id="0" name=""/>
        <dsp:cNvSpPr/>
      </dsp:nvSpPr>
      <dsp:spPr>
        <a:xfrm>
          <a:off x="0" y="89495"/>
          <a:ext cx="6797675" cy="1034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 early years settings report schools not valuing their information</a:t>
          </a:r>
          <a:endParaRPr lang="en-US" sz="2600" kern="1200"/>
        </a:p>
      </dsp:txBody>
      <dsp:txXfrm>
        <a:off x="50489" y="139984"/>
        <a:ext cx="6696697" cy="933302"/>
      </dsp:txXfrm>
    </dsp:sp>
    <dsp:sp modelId="{0D69BEE3-9724-41D6-BDE6-8AC1E1748680}">
      <dsp:nvSpPr>
        <dsp:cNvPr id="0" name=""/>
        <dsp:cNvSpPr/>
      </dsp:nvSpPr>
      <dsp:spPr>
        <a:xfrm>
          <a:off x="0" y="1198655"/>
          <a:ext cx="6797675" cy="103428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 early years settings report schools not engaging in the transition process</a:t>
          </a:r>
          <a:endParaRPr lang="en-US" sz="2600" kern="1200"/>
        </a:p>
      </dsp:txBody>
      <dsp:txXfrm>
        <a:off x="50489" y="1249144"/>
        <a:ext cx="6696697" cy="933302"/>
      </dsp:txXfrm>
    </dsp:sp>
    <dsp:sp modelId="{A4A68B01-D5BE-40DF-926E-A76B5C56ACA9}">
      <dsp:nvSpPr>
        <dsp:cNvPr id="0" name=""/>
        <dsp:cNvSpPr/>
      </dsp:nvSpPr>
      <dsp:spPr>
        <a:xfrm>
          <a:off x="0" y="2307815"/>
          <a:ext cx="6797675" cy="103428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 schools report early years settings not giving them useful information</a:t>
          </a:r>
          <a:endParaRPr lang="en-US" sz="2600" kern="1200"/>
        </a:p>
      </dsp:txBody>
      <dsp:txXfrm>
        <a:off x="50489" y="2358304"/>
        <a:ext cx="6696697" cy="933302"/>
      </dsp:txXfrm>
    </dsp:sp>
    <dsp:sp modelId="{E7BCA7F6-5A07-4CDA-8A81-C10D12771024}">
      <dsp:nvSpPr>
        <dsp:cNvPr id="0" name=""/>
        <dsp:cNvSpPr/>
      </dsp:nvSpPr>
      <dsp:spPr>
        <a:xfrm>
          <a:off x="0" y="3416976"/>
          <a:ext cx="6797675" cy="103428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 schools report children arriving with no warning of SEND from settings</a:t>
          </a:r>
          <a:endParaRPr lang="en-US" sz="2600" kern="1200"/>
        </a:p>
      </dsp:txBody>
      <dsp:txXfrm>
        <a:off x="50489" y="3467465"/>
        <a:ext cx="6696697" cy="933302"/>
      </dsp:txXfrm>
    </dsp:sp>
    <dsp:sp modelId="{B92E6C78-32A8-4BAB-9F64-DF8E66A58A80}">
      <dsp:nvSpPr>
        <dsp:cNvPr id="0" name=""/>
        <dsp:cNvSpPr/>
      </dsp:nvSpPr>
      <dsp:spPr>
        <a:xfrm>
          <a:off x="0" y="4526136"/>
          <a:ext cx="6797675" cy="10342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 general lack of trust between early years and schools</a:t>
          </a:r>
          <a:endParaRPr lang="en-US" sz="2600" kern="1200"/>
        </a:p>
      </dsp:txBody>
      <dsp:txXfrm>
        <a:off x="50489" y="4576625"/>
        <a:ext cx="6696697" cy="9333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D57901-88D0-8E4C-BF89-0B6BFFDB6629}">
      <dsp:nvSpPr>
        <dsp:cNvPr id="0" name=""/>
        <dsp:cNvSpPr/>
      </dsp:nvSpPr>
      <dsp:spPr>
        <a:xfrm>
          <a:off x="8634" y="870267"/>
          <a:ext cx="2013350" cy="60400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9099" tIns="159099" rIns="159099" bIns="159099" numCol="1" spcCol="1270" anchor="ctr" anchorCtr="0">
          <a:noAutofit/>
        </a:bodyPr>
        <a:lstStyle/>
        <a:p>
          <a:pPr marL="0" lvl="0" indent="0" algn="ctr" defTabSz="889000">
            <a:lnSpc>
              <a:spcPct val="90000"/>
            </a:lnSpc>
            <a:spcBef>
              <a:spcPct val="0"/>
            </a:spcBef>
            <a:spcAft>
              <a:spcPct val="35000"/>
            </a:spcAft>
            <a:buNone/>
          </a:pPr>
          <a:r>
            <a:rPr lang="en-US" sz="2000" kern="1200"/>
            <a:t>Create</a:t>
          </a:r>
        </a:p>
      </dsp:txBody>
      <dsp:txXfrm>
        <a:off x="8634" y="870267"/>
        <a:ext cx="2013350" cy="604005"/>
      </dsp:txXfrm>
    </dsp:sp>
    <dsp:sp modelId="{1ACFC036-F631-884D-BB9F-C8AA59EE12BF}">
      <dsp:nvSpPr>
        <dsp:cNvPr id="0" name=""/>
        <dsp:cNvSpPr/>
      </dsp:nvSpPr>
      <dsp:spPr>
        <a:xfrm>
          <a:off x="8634" y="1474272"/>
          <a:ext cx="2013350" cy="2006797"/>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8874" tIns="198874" rIns="198874" bIns="198874" numCol="1" spcCol="1270" anchor="t" anchorCtr="0">
          <a:noAutofit/>
        </a:bodyPr>
        <a:lstStyle/>
        <a:p>
          <a:pPr marL="0" lvl="0" indent="0" algn="l" defTabSz="666750">
            <a:lnSpc>
              <a:spcPct val="90000"/>
            </a:lnSpc>
            <a:spcBef>
              <a:spcPct val="0"/>
            </a:spcBef>
            <a:spcAft>
              <a:spcPct val="35000"/>
            </a:spcAft>
            <a:buNone/>
          </a:pPr>
          <a:r>
            <a:rPr lang="en-US" sz="1500" kern="1200"/>
            <a:t>- Create case studies of good child outcomes</a:t>
          </a:r>
        </a:p>
      </dsp:txBody>
      <dsp:txXfrm>
        <a:off x="8634" y="1474272"/>
        <a:ext cx="2013350" cy="2006797"/>
      </dsp:txXfrm>
    </dsp:sp>
    <dsp:sp modelId="{86C1733D-5BA3-AE41-8C69-229D71681F23}">
      <dsp:nvSpPr>
        <dsp:cNvPr id="0" name=""/>
        <dsp:cNvSpPr/>
      </dsp:nvSpPr>
      <dsp:spPr>
        <a:xfrm>
          <a:off x="2129879" y="870267"/>
          <a:ext cx="2013350" cy="604005"/>
        </a:xfrm>
        <a:prstGeom prst="rect">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w="6350" cap="flat" cmpd="sng" algn="ctr">
          <a:solidFill>
            <a:schemeClr val="accent2">
              <a:hueOff val="-363841"/>
              <a:satOff val="-20982"/>
              <a:lumOff val="215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9099" tIns="159099" rIns="159099" bIns="159099" numCol="1" spcCol="1270" anchor="ctr" anchorCtr="0">
          <a:noAutofit/>
        </a:bodyPr>
        <a:lstStyle/>
        <a:p>
          <a:pPr marL="0" lvl="0" indent="0" algn="ctr" defTabSz="889000">
            <a:lnSpc>
              <a:spcPct val="90000"/>
            </a:lnSpc>
            <a:spcBef>
              <a:spcPct val="0"/>
            </a:spcBef>
            <a:spcAft>
              <a:spcPct val="35000"/>
            </a:spcAft>
            <a:buNone/>
          </a:pPr>
          <a:r>
            <a:rPr lang="en-US" sz="2000" kern="1200"/>
            <a:t>Start</a:t>
          </a:r>
        </a:p>
      </dsp:txBody>
      <dsp:txXfrm>
        <a:off x="2129879" y="870267"/>
        <a:ext cx="2013350" cy="604005"/>
      </dsp:txXfrm>
    </dsp:sp>
    <dsp:sp modelId="{EB77929B-F0D5-BA4F-9A0A-3EBDAD87C23A}">
      <dsp:nvSpPr>
        <dsp:cNvPr id="0" name=""/>
        <dsp:cNvSpPr/>
      </dsp:nvSpPr>
      <dsp:spPr>
        <a:xfrm>
          <a:off x="2129879" y="1474272"/>
          <a:ext cx="2013350" cy="2006797"/>
        </a:xfrm>
        <a:prstGeom prst="rect">
          <a:avLst/>
        </a:prstGeom>
        <a:solidFill>
          <a:schemeClr val="accent2">
            <a:tint val="40000"/>
            <a:alpha val="90000"/>
            <a:hueOff val="-212306"/>
            <a:satOff val="-18836"/>
            <a:lumOff val="-192"/>
            <a:alphaOff val="0"/>
          </a:schemeClr>
        </a:solidFill>
        <a:ln w="6350" cap="flat" cmpd="sng" algn="ctr">
          <a:solidFill>
            <a:schemeClr val="accent2">
              <a:tint val="40000"/>
              <a:alpha val="90000"/>
              <a:hueOff val="-212306"/>
              <a:satOff val="-18836"/>
              <a:lumOff val="-19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8874" tIns="198874" rIns="198874" bIns="198874" numCol="1" spcCol="1270" anchor="t" anchorCtr="0">
          <a:noAutofit/>
        </a:bodyPr>
        <a:lstStyle/>
        <a:p>
          <a:pPr marL="0" lvl="0" indent="0" algn="l" defTabSz="666750">
            <a:lnSpc>
              <a:spcPct val="90000"/>
            </a:lnSpc>
            <a:spcBef>
              <a:spcPct val="0"/>
            </a:spcBef>
            <a:spcAft>
              <a:spcPct val="35000"/>
            </a:spcAft>
            <a:buNone/>
          </a:pPr>
          <a:r>
            <a:rPr lang="en-US" sz="1500" kern="1200"/>
            <a:t>- Start transition discussions with family as early as possible</a:t>
          </a:r>
        </a:p>
      </dsp:txBody>
      <dsp:txXfrm>
        <a:off x="2129879" y="1474272"/>
        <a:ext cx="2013350" cy="2006797"/>
      </dsp:txXfrm>
    </dsp:sp>
    <dsp:sp modelId="{D4079119-B2A7-494B-9145-D56A25253A2A}">
      <dsp:nvSpPr>
        <dsp:cNvPr id="0" name=""/>
        <dsp:cNvSpPr/>
      </dsp:nvSpPr>
      <dsp:spPr>
        <a:xfrm>
          <a:off x="4251124" y="870267"/>
          <a:ext cx="2013350" cy="604005"/>
        </a:xfrm>
        <a:prstGeom prst="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9099" tIns="159099" rIns="159099" bIns="159099" numCol="1" spcCol="1270" anchor="ctr" anchorCtr="0">
          <a:noAutofit/>
        </a:bodyPr>
        <a:lstStyle/>
        <a:p>
          <a:pPr marL="0" lvl="0" indent="0" algn="ctr" defTabSz="889000">
            <a:lnSpc>
              <a:spcPct val="90000"/>
            </a:lnSpc>
            <a:spcBef>
              <a:spcPct val="0"/>
            </a:spcBef>
            <a:spcAft>
              <a:spcPct val="35000"/>
            </a:spcAft>
            <a:buNone/>
          </a:pPr>
          <a:r>
            <a:rPr lang="en-US" sz="2000" kern="1200"/>
            <a:t>Do</a:t>
          </a:r>
        </a:p>
      </dsp:txBody>
      <dsp:txXfrm>
        <a:off x="4251124" y="870267"/>
        <a:ext cx="2013350" cy="604005"/>
      </dsp:txXfrm>
    </dsp:sp>
    <dsp:sp modelId="{AE15CCA0-6362-F14F-8190-B155DB2F9C03}">
      <dsp:nvSpPr>
        <dsp:cNvPr id="0" name=""/>
        <dsp:cNvSpPr/>
      </dsp:nvSpPr>
      <dsp:spPr>
        <a:xfrm>
          <a:off x="4251124" y="1474272"/>
          <a:ext cx="2013350" cy="2006797"/>
        </a:xfrm>
        <a:prstGeom prst="rect">
          <a:avLst/>
        </a:prstGeom>
        <a:solidFill>
          <a:schemeClr val="accent2">
            <a:tint val="40000"/>
            <a:alpha val="90000"/>
            <a:hueOff val="-424613"/>
            <a:satOff val="-37673"/>
            <a:lumOff val="-385"/>
            <a:alphaOff val="0"/>
          </a:schemeClr>
        </a:solidFill>
        <a:ln w="6350" cap="flat" cmpd="sng" algn="ctr">
          <a:solidFill>
            <a:schemeClr val="accent2">
              <a:tint val="40000"/>
              <a:alpha val="90000"/>
              <a:hueOff val="-424613"/>
              <a:satOff val="-37673"/>
              <a:lumOff val="-38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8874" tIns="198874" rIns="198874" bIns="198874" numCol="1" spcCol="1270" anchor="t" anchorCtr="0">
          <a:noAutofit/>
        </a:bodyPr>
        <a:lstStyle/>
        <a:p>
          <a:pPr marL="0" lvl="0" indent="0" algn="l" defTabSz="666750">
            <a:lnSpc>
              <a:spcPct val="90000"/>
            </a:lnSpc>
            <a:spcBef>
              <a:spcPct val="0"/>
            </a:spcBef>
            <a:spcAft>
              <a:spcPct val="35000"/>
            </a:spcAft>
            <a:buNone/>
          </a:pPr>
          <a:r>
            <a:rPr lang="en-US" sz="1500" kern="1200"/>
            <a:t>- Share activities families can do at home to help transition</a:t>
          </a:r>
        </a:p>
      </dsp:txBody>
      <dsp:txXfrm>
        <a:off x="4251124" y="1474272"/>
        <a:ext cx="2013350" cy="2006797"/>
      </dsp:txXfrm>
    </dsp:sp>
    <dsp:sp modelId="{B64EB786-CB5F-4949-9CDD-BCF0A6391C74}">
      <dsp:nvSpPr>
        <dsp:cNvPr id="0" name=""/>
        <dsp:cNvSpPr/>
      </dsp:nvSpPr>
      <dsp:spPr>
        <a:xfrm>
          <a:off x="6372369" y="870267"/>
          <a:ext cx="2013350" cy="604005"/>
        </a:xfrm>
        <a:prstGeom prst="rect">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w="6350" cap="flat" cmpd="sng" algn="ctr">
          <a:solidFill>
            <a:schemeClr val="accent2">
              <a:hueOff val="-1091522"/>
              <a:satOff val="-62946"/>
              <a:lumOff val="647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9099" tIns="159099" rIns="159099" bIns="159099" numCol="1" spcCol="1270" anchor="ctr" anchorCtr="0">
          <a:noAutofit/>
        </a:bodyPr>
        <a:lstStyle/>
        <a:p>
          <a:pPr marL="0" lvl="0" indent="0" algn="ctr" defTabSz="889000">
            <a:lnSpc>
              <a:spcPct val="90000"/>
            </a:lnSpc>
            <a:spcBef>
              <a:spcPct val="0"/>
            </a:spcBef>
            <a:spcAft>
              <a:spcPct val="35000"/>
            </a:spcAft>
            <a:buNone/>
          </a:pPr>
          <a:r>
            <a:rPr lang="en-US" sz="2000" kern="1200"/>
            <a:t>Use</a:t>
          </a:r>
        </a:p>
      </dsp:txBody>
      <dsp:txXfrm>
        <a:off x="6372369" y="870267"/>
        <a:ext cx="2013350" cy="604005"/>
      </dsp:txXfrm>
    </dsp:sp>
    <dsp:sp modelId="{1FF927A0-9E08-574D-A90A-F5A5D024B1C3}">
      <dsp:nvSpPr>
        <dsp:cNvPr id="0" name=""/>
        <dsp:cNvSpPr/>
      </dsp:nvSpPr>
      <dsp:spPr>
        <a:xfrm>
          <a:off x="6372369" y="1474272"/>
          <a:ext cx="2013350" cy="2006797"/>
        </a:xfrm>
        <a:prstGeom prst="rect">
          <a:avLst/>
        </a:prstGeom>
        <a:solidFill>
          <a:schemeClr val="accent2">
            <a:tint val="40000"/>
            <a:alpha val="90000"/>
            <a:hueOff val="-636919"/>
            <a:satOff val="-56510"/>
            <a:lumOff val="-577"/>
            <a:alphaOff val="0"/>
          </a:schemeClr>
        </a:solidFill>
        <a:ln w="6350" cap="flat" cmpd="sng" algn="ctr">
          <a:solidFill>
            <a:schemeClr val="accent2">
              <a:tint val="40000"/>
              <a:alpha val="90000"/>
              <a:hueOff val="-636919"/>
              <a:satOff val="-56510"/>
              <a:lumOff val="-57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8874" tIns="198874" rIns="198874" bIns="198874" numCol="1" spcCol="1270" anchor="t" anchorCtr="0">
          <a:noAutofit/>
        </a:bodyPr>
        <a:lstStyle/>
        <a:p>
          <a:pPr marL="0" lvl="0" indent="0" algn="l" defTabSz="666750">
            <a:lnSpc>
              <a:spcPct val="90000"/>
            </a:lnSpc>
            <a:spcBef>
              <a:spcPct val="0"/>
            </a:spcBef>
            <a:spcAft>
              <a:spcPct val="35000"/>
            </a:spcAft>
            <a:buNone/>
          </a:pPr>
          <a:r>
            <a:rPr lang="en-US" sz="1500" kern="1200"/>
            <a:t>- Use social media to provide peer and professional support</a:t>
          </a:r>
        </a:p>
      </dsp:txBody>
      <dsp:txXfrm>
        <a:off x="6372369" y="1474272"/>
        <a:ext cx="2013350" cy="2006797"/>
      </dsp:txXfrm>
    </dsp:sp>
    <dsp:sp modelId="{C85FD1DA-1A48-8447-BB59-D657C0E83776}">
      <dsp:nvSpPr>
        <dsp:cNvPr id="0" name=""/>
        <dsp:cNvSpPr/>
      </dsp:nvSpPr>
      <dsp:spPr>
        <a:xfrm>
          <a:off x="8493615" y="870267"/>
          <a:ext cx="2013350" cy="604005"/>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9099" tIns="159099" rIns="159099" bIns="159099" numCol="1" spcCol="1270" anchor="ctr" anchorCtr="0">
          <a:noAutofit/>
        </a:bodyPr>
        <a:lstStyle/>
        <a:p>
          <a:pPr marL="0" lvl="0" indent="0" algn="ctr" defTabSz="889000">
            <a:lnSpc>
              <a:spcPct val="90000"/>
            </a:lnSpc>
            <a:spcBef>
              <a:spcPct val="0"/>
            </a:spcBef>
            <a:spcAft>
              <a:spcPct val="35000"/>
            </a:spcAft>
            <a:buNone/>
          </a:pPr>
          <a:r>
            <a:rPr lang="en-US" sz="2000" kern="1200"/>
            <a:t>Link</a:t>
          </a:r>
        </a:p>
      </dsp:txBody>
      <dsp:txXfrm>
        <a:off x="8493615" y="870267"/>
        <a:ext cx="2013350" cy="604005"/>
      </dsp:txXfrm>
    </dsp:sp>
    <dsp:sp modelId="{3BC181F0-2DAB-EF41-814C-6007F4F1ABEA}">
      <dsp:nvSpPr>
        <dsp:cNvPr id="0" name=""/>
        <dsp:cNvSpPr/>
      </dsp:nvSpPr>
      <dsp:spPr>
        <a:xfrm>
          <a:off x="8493615" y="1474272"/>
          <a:ext cx="2013350" cy="2006797"/>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8874" tIns="198874" rIns="198874" bIns="198874" numCol="1" spcCol="1270" anchor="t" anchorCtr="0">
          <a:noAutofit/>
        </a:bodyPr>
        <a:lstStyle/>
        <a:p>
          <a:pPr marL="0" lvl="0" indent="0" algn="l" defTabSz="666750">
            <a:lnSpc>
              <a:spcPct val="90000"/>
            </a:lnSpc>
            <a:spcBef>
              <a:spcPct val="0"/>
            </a:spcBef>
            <a:spcAft>
              <a:spcPct val="35000"/>
            </a:spcAft>
            <a:buNone/>
          </a:pPr>
          <a:r>
            <a:rPr lang="en-US" sz="1500" kern="1200"/>
            <a:t>- Link to local SEND parent voice groups</a:t>
          </a:r>
        </a:p>
      </dsp:txBody>
      <dsp:txXfrm>
        <a:off x="8493615" y="1474272"/>
        <a:ext cx="2013350" cy="200679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C8955-FD92-1E45-9CAA-D519A7646790}"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9851C-E0B2-8A46-91F1-D0EDD426AFEB}" type="slidenum">
              <a:rPr lang="en-US" smtClean="0"/>
              <a:t>‹#›</a:t>
            </a:fld>
            <a:endParaRPr lang="en-US"/>
          </a:p>
        </p:txBody>
      </p:sp>
    </p:spTree>
    <p:extLst>
      <p:ext uri="{BB962C8B-B14F-4D97-AF65-F5344CB8AC3E}">
        <p14:creationId xmlns:p14="http://schemas.microsoft.com/office/powerpoint/2010/main" val="17483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1</a:t>
            </a:fld>
            <a:endParaRPr lang="en-US"/>
          </a:p>
        </p:txBody>
      </p:sp>
    </p:spTree>
    <p:extLst>
      <p:ext uri="{BB962C8B-B14F-4D97-AF65-F5344CB8AC3E}">
        <p14:creationId xmlns:p14="http://schemas.microsoft.com/office/powerpoint/2010/main" val="2287679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789893A2-0226-4641-8961-7FAC2C68EDF5}" type="slidenum">
              <a:rPr lang="en-US" smtClean="0"/>
              <a:t>20</a:t>
            </a:fld>
            <a:endParaRPr lang="en-US"/>
          </a:p>
        </p:txBody>
      </p:sp>
    </p:spTree>
    <p:extLst>
      <p:ext uri="{BB962C8B-B14F-4D97-AF65-F5344CB8AC3E}">
        <p14:creationId xmlns:p14="http://schemas.microsoft.com/office/powerpoint/2010/main" val="3938214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9893A2-0226-4641-8961-7FAC2C68EDF5}" type="slidenum">
              <a:rPr lang="en-US" smtClean="0"/>
              <a:t>21</a:t>
            </a:fld>
            <a:endParaRPr lang="en-US"/>
          </a:p>
        </p:txBody>
      </p:sp>
    </p:spTree>
    <p:extLst>
      <p:ext uri="{BB962C8B-B14F-4D97-AF65-F5344CB8AC3E}">
        <p14:creationId xmlns:p14="http://schemas.microsoft.com/office/powerpoint/2010/main" val="2830580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9851C-E0B2-8A46-91F1-D0EDD426A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879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789893A2-0226-4641-8961-7FAC2C68EDF5}" type="slidenum">
              <a:rPr lang="en-US" smtClean="0"/>
              <a:t>26</a:t>
            </a:fld>
            <a:endParaRPr lang="en-US"/>
          </a:p>
        </p:txBody>
      </p:sp>
    </p:spTree>
    <p:extLst>
      <p:ext uri="{BB962C8B-B14F-4D97-AF65-F5344CB8AC3E}">
        <p14:creationId xmlns:p14="http://schemas.microsoft.com/office/powerpoint/2010/main" val="4055180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789893A2-0226-4641-8961-7FAC2C68EDF5}" type="slidenum">
              <a:rPr lang="en-US" smtClean="0"/>
              <a:t>27</a:t>
            </a:fld>
            <a:endParaRPr lang="en-US"/>
          </a:p>
        </p:txBody>
      </p:sp>
    </p:spTree>
    <p:extLst>
      <p:ext uri="{BB962C8B-B14F-4D97-AF65-F5344CB8AC3E}">
        <p14:creationId xmlns:p14="http://schemas.microsoft.com/office/powerpoint/2010/main" val="1719256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Why did we develop this tool?</a:t>
            </a:r>
          </a:p>
          <a:p>
            <a:r>
              <a:rPr lang="en-US">
                <a:cs typeface="Calibri"/>
              </a:rPr>
              <a:t>Response to these issues.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9851C-E0B2-8A46-91F1-D0EDD426A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949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000">
                <a:solidFill>
                  <a:schemeClr val="tx1"/>
                </a:solidFill>
                <a:latin typeface="Arial" pitchFamily="34" charset="0"/>
              </a:defRPr>
            </a:lvl1pPr>
            <a:lvl2pPr marL="721344" indent="-276761" eaLnBrk="0" hangingPunct="0">
              <a:spcBef>
                <a:spcPct val="30000"/>
              </a:spcBef>
              <a:defRPr sz="1000">
                <a:solidFill>
                  <a:schemeClr val="tx1"/>
                </a:solidFill>
                <a:latin typeface="Arial" pitchFamily="34" charset="0"/>
              </a:defRPr>
            </a:lvl2pPr>
            <a:lvl3pPr marL="1109987" indent="-220819" eaLnBrk="0" hangingPunct="0">
              <a:spcBef>
                <a:spcPct val="30000"/>
              </a:spcBef>
              <a:defRPr sz="1000">
                <a:solidFill>
                  <a:schemeClr val="tx1"/>
                </a:solidFill>
                <a:latin typeface="Arial" pitchFamily="34" charset="0"/>
              </a:defRPr>
            </a:lvl3pPr>
            <a:lvl4pPr marL="1554570" indent="-220819" eaLnBrk="0" hangingPunct="0">
              <a:spcBef>
                <a:spcPct val="30000"/>
              </a:spcBef>
              <a:defRPr sz="1000">
                <a:solidFill>
                  <a:schemeClr val="tx1"/>
                </a:solidFill>
                <a:latin typeface="Arial" pitchFamily="34" charset="0"/>
              </a:defRPr>
            </a:lvl4pPr>
            <a:lvl5pPr marL="1997682" indent="-220819" eaLnBrk="0" hangingPunct="0">
              <a:spcBef>
                <a:spcPct val="30000"/>
              </a:spcBef>
              <a:defRPr sz="1000">
                <a:solidFill>
                  <a:schemeClr val="tx1"/>
                </a:solidFill>
                <a:latin typeface="Arial" pitchFamily="34" charset="0"/>
              </a:defRPr>
            </a:lvl5pPr>
            <a:lvl6pPr marL="2421655" indent="-220819" eaLnBrk="0" fontAlgn="base" hangingPunct="0">
              <a:spcBef>
                <a:spcPct val="30000"/>
              </a:spcBef>
              <a:spcAft>
                <a:spcPct val="0"/>
              </a:spcAft>
              <a:defRPr sz="1000">
                <a:solidFill>
                  <a:schemeClr val="tx1"/>
                </a:solidFill>
                <a:latin typeface="Arial" pitchFamily="34" charset="0"/>
              </a:defRPr>
            </a:lvl6pPr>
            <a:lvl7pPr marL="2845629" indent="-220819" eaLnBrk="0" fontAlgn="base" hangingPunct="0">
              <a:spcBef>
                <a:spcPct val="30000"/>
              </a:spcBef>
              <a:spcAft>
                <a:spcPct val="0"/>
              </a:spcAft>
              <a:defRPr sz="1000">
                <a:solidFill>
                  <a:schemeClr val="tx1"/>
                </a:solidFill>
                <a:latin typeface="Arial" pitchFamily="34" charset="0"/>
              </a:defRPr>
            </a:lvl7pPr>
            <a:lvl8pPr marL="3269603" indent="-220819" eaLnBrk="0" fontAlgn="base" hangingPunct="0">
              <a:spcBef>
                <a:spcPct val="30000"/>
              </a:spcBef>
              <a:spcAft>
                <a:spcPct val="0"/>
              </a:spcAft>
              <a:defRPr sz="1000">
                <a:solidFill>
                  <a:schemeClr val="tx1"/>
                </a:solidFill>
                <a:latin typeface="Arial" pitchFamily="34" charset="0"/>
              </a:defRPr>
            </a:lvl8pPr>
            <a:lvl9pPr marL="3693576" indent="-220819" eaLnBrk="0" fontAlgn="base" hangingPunct="0">
              <a:spcBef>
                <a:spcPct val="30000"/>
              </a:spcBef>
              <a:spcAft>
                <a:spcPct val="0"/>
              </a:spcAft>
              <a:defRPr sz="1000">
                <a:solidFill>
                  <a:schemeClr val="tx1"/>
                </a:solidFill>
                <a:latin typeface="Arial"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1CAFCCE-062F-4FB2-B19E-F13D4B206FB2}" type="slidenum">
              <a:rPr kumimoji="0" lang="en-GB" altLang="en-US" sz="13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37</a:t>
            </a:fld>
            <a:endParaRPr kumimoji="0" lang="en-GB" altLang="en-US" sz="13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62467" name="Rectangle 2"/>
          <p:cNvSpPr>
            <a:spLocks noGrp="1" noRot="1" noChangeAspect="1" noChangeArrowheads="1" noTextEdit="1"/>
          </p:cNvSpPr>
          <p:nvPr>
            <p:ph type="sldImg"/>
          </p:nvPr>
        </p:nvSpPr>
        <p:spPr>
          <a:xfrm>
            <a:off x="136525" y="766763"/>
            <a:ext cx="6826250" cy="3840162"/>
          </a:xfrm>
          <a:ln/>
        </p:spPr>
      </p:sp>
      <p:sp>
        <p:nvSpPr>
          <p:cNvPr id="62468" name="Rectangle 3"/>
          <p:cNvSpPr>
            <a:spLocks noGrp="1" noChangeArrowheads="1"/>
          </p:cNvSpPr>
          <p:nvPr>
            <p:ph type="body" idx="1"/>
          </p:nvPr>
        </p:nvSpPr>
        <p:spPr>
          <a:noFill/>
        </p:spPr>
        <p:txBody>
          <a:bodyPr/>
          <a:lstStyle/>
          <a:p>
            <a:r>
              <a:rPr lang="en-GB" altLang="en-US">
                <a:latin typeface="Arial" pitchFamily="34" charset="0"/>
                <a:cs typeface="Arial" pitchFamily="34" charset="0"/>
              </a:rPr>
              <a:t>Talk through key points and share examples</a:t>
            </a:r>
          </a:p>
          <a:p>
            <a:endParaRPr lang="en-GB" altLang="en-US">
              <a:latin typeface="Arial" pitchFamily="34" charset="0"/>
              <a:cs typeface="Arial" pitchFamily="34" charset="0"/>
            </a:endParaRPr>
          </a:p>
          <a:p>
            <a:endParaRPr lang="en-GB" altLang="en-US">
              <a:latin typeface="Arial" pitchFamily="34" charset="0"/>
              <a:cs typeface="Arial" pitchFamily="34" charset="0"/>
            </a:endParaRPr>
          </a:p>
          <a:p>
            <a:endParaRPr lang="en-GB" altLang="en-US">
              <a:latin typeface="Arial" pitchFamily="34" charset="0"/>
              <a:cs typeface="Arial" pitchFamily="34" charset="0"/>
            </a:endParaRPr>
          </a:p>
          <a:p>
            <a:endParaRPr lang="en-GB" altLang="en-US">
              <a:latin typeface="Arial" pitchFamily="34" charset="0"/>
              <a:cs typeface="Arial" pitchFamily="34" charset="0"/>
            </a:endParaRPr>
          </a:p>
          <a:p>
            <a:endParaRPr lang="en-GB" altLang="en-US">
              <a:latin typeface="Arial" pitchFamily="34" charset="0"/>
              <a:cs typeface="Arial" pitchFamily="34" charset="0"/>
            </a:endParaRPr>
          </a:p>
        </p:txBody>
      </p:sp>
    </p:spTree>
    <p:extLst>
      <p:ext uri="{BB962C8B-B14F-4D97-AF65-F5344CB8AC3E}">
        <p14:creationId xmlns:p14="http://schemas.microsoft.com/office/powerpoint/2010/main" val="659819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39</a:t>
            </a:fld>
            <a:endParaRPr lang="en-US"/>
          </a:p>
        </p:txBody>
      </p:sp>
    </p:spTree>
    <p:extLst>
      <p:ext uri="{BB962C8B-B14F-4D97-AF65-F5344CB8AC3E}">
        <p14:creationId xmlns:p14="http://schemas.microsoft.com/office/powerpoint/2010/main" val="3254830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txBox="1">
            <a:spLocks noGrp="1"/>
          </p:cNvSpPr>
          <p:nvPr>
            <p:ph type="sldNum" idx="12"/>
          </p:nvPr>
        </p:nvSpPr>
        <p:spPr>
          <a:xfrm>
            <a:off x="3884615" y="8685215"/>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Planning expansion to establish a cluster of four Centres in the north. Potential further Centres on the south coast.</a:t>
            </a:r>
          </a:p>
          <a:p>
            <a:endParaRPr lang="en-GB" dirty="0">
              <a:cs typeface="Calibri"/>
            </a:endParaRPr>
          </a:p>
          <a:p>
            <a:r>
              <a:rPr lang="en-GB" dirty="0">
                <a:cs typeface="Calibri"/>
              </a:rPr>
              <a:t>Focus on advising DfE in changes to minimise negative effects on children with SEND</a:t>
            </a:r>
          </a:p>
          <a:p>
            <a:endParaRPr lang="en-GB" dirty="0">
              <a:cs typeface="Calibri"/>
            </a:endParaRPr>
          </a:p>
          <a:p>
            <a:r>
              <a:rPr lang="en-GB" dirty="0"/>
              <a:t>EY SEND is what we live and breathe – often SEND without EY or EY without SEND – we bring together</a:t>
            </a:r>
            <a:endParaRPr lang="en-GB" dirty="0">
              <a:cs typeface="Calibri"/>
            </a:endParaRPr>
          </a:p>
          <a:p>
            <a:r>
              <a:rPr lang="en-GB" dirty="0"/>
              <a:t>All Party Parliamentary Group – represent SEND</a:t>
            </a:r>
            <a:endParaRPr lang="en-US" dirty="0">
              <a:cs typeface="Calibri"/>
            </a:endParaRPr>
          </a:p>
          <a:p>
            <a:r>
              <a:rPr lang="en-GB" dirty="0"/>
              <a:t>DCP/ SEC – represent the early years</a:t>
            </a:r>
            <a:endParaRPr lang="en-GB" dirty="0">
              <a:cs typeface="Calibri"/>
            </a:endParaRPr>
          </a:p>
          <a:p>
            <a:endParaRPr lang="en-GB" dirty="0">
              <a:cs typeface="Calibri"/>
            </a:endParaRPr>
          </a:p>
          <a:p>
            <a:r>
              <a:rPr lang="en-GB" dirty="0"/>
              <a:t>National EY Specialist Providers Forum</a:t>
            </a:r>
            <a:endParaRPr lang="en-GB"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2BE6-AA0B-454A-BA38-292FD0B680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677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January 2018 launched Level 3 in EY Inclusive Practice with </a:t>
            </a:r>
            <a:r>
              <a:rPr lang="en-GB" dirty="0" err="1"/>
              <a:t>ncfe</a:t>
            </a:r>
            <a:endParaRPr lang="en-GB" dirty="0"/>
          </a:p>
          <a:p>
            <a:r>
              <a:rPr lang="en-GB" dirty="0"/>
              <a:t>Lockdown – inclusion training 737 across UK – invited to join partnership</a:t>
            </a:r>
            <a:endParaRPr lang="en-GB" dirty="0">
              <a:cs typeface="Calibri"/>
            </a:endParaRPr>
          </a:p>
          <a:p>
            <a:endParaRPr lang="en-GB"/>
          </a:p>
          <a:p>
            <a:r>
              <a:rPr lang="en-GB" dirty="0"/>
              <a:t>We deliver at our three Centres so training grounded in experience</a:t>
            </a:r>
            <a:endParaRPr lang="en-GB" dirty="0">
              <a:cs typeface="Calibri"/>
            </a:endParaRPr>
          </a:p>
          <a:p>
            <a:endParaRPr lang="en-GB"/>
          </a:p>
          <a:p>
            <a:r>
              <a:rPr lang="en-GB" dirty="0"/>
              <a:t>Support for LAs and other organisations to promote inclusion in the early years</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2BE6-AA0B-454A-BA38-292FD0B680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662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6</a:t>
            </a:fld>
            <a:endParaRPr lang="en-US"/>
          </a:p>
        </p:txBody>
      </p:sp>
    </p:spTree>
    <p:extLst>
      <p:ext uri="{BB962C8B-B14F-4D97-AF65-F5344CB8AC3E}">
        <p14:creationId xmlns:p14="http://schemas.microsoft.com/office/powerpoint/2010/main" val="205573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6D686-D428-7945-B7C5-79FF82BCE64D}" type="slidenum">
              <a:rPr lang="en-US" smtClean="0"/>
              <a:t>9</a:t>
            </a:fld>
            <a:endParaRPr lang="en-US"/>
          </a:p>
        </p:txBody>
      </p:sp>
    </p:spTree>
    <p:extLst>
      <p:ext uri="{BB962C8B-B14F-4D97-AF65-F5344CB8AC3E}">
        <p14:creationId xmlns:p14="http://schemas.microsoft.com/office/powerpoint/2010/main" val="2134584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2BE6-AA0B-454A-BA38-292FD0B680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926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893A2-0226-4641-8961-7FAC2C68EDF5}" type="slidenum">
              <a:rPr lang="en-US" smtClean="0"/>
              <a:t>16</a:t>
            </a:fld>
            <a:endParaRPr lang="en-US"/>
          </a:p>
        </p:txBody>
      </p:sp>
    </p:spTree>
    <p:extLst>
      <p:ext uri="{BB962C8B-B14F-4D97-AF65-F5344CB8AC3E}">
        <p14:creationId xmlns:p14="http://schemas.microsoft.com/office/powerpoint/2010/main" val="2729997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2BE6-AA0B-454A-BA38-292FD0B680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956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5155-EBF3-159D-35BD-A31B093518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7FDFADC-8772-CFE8-3774-9967AB31FB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27D8154-DDE3-BC0F-13E2-7AFB4E775159}"/>
              </a:ext>
            </a:extLst>
          </p:cNvPr>
          <p:cNvSpPr>
            <a:spLocks noGrp="1"/>
          </p:cNvSpPr>
          <p:nvPr>
            <p:ph type="dt" sz="half" idx="10"/>
          </p:nvPr>
        </p:nvSpPr>
        <p:spPr/>
        <p:txBody>
          <a:bodyPr/>
          <a:lstStyle/>
          <a:p>
            <a:fld id="{76B63337-BD44-AD41-B8FD-1AA614B130D3}" type="datetimeFigureOut">
              <a:rPr lang="en-US" smtClean="0"/>
              <a:t>10/7/2025</a:t>
            </a:fld>
            <a:endParaRPr lang="en-US"/>
          </a:p>
        </p:txBody>
      </p:sp>
      <p:sp>
        <p:nvSpPr>
          <p:cNvPr id="5" name="Footer Placeholder 4">
            <a:extLst>
              <a:ext uri="{FF2B5EF4-FFF2-40B4-BE49-F238E27FC236}">
                <a16:creationId xmlns:a16="http://schemas.microsoft.com/office/drawing/2014/main" id="{DFD6A16C-67B7-86AF-075D-58C61A3C9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43435-7C2E-A114-55D2-2AF3AF3CEC7C}"/>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425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9C85-1D45-BB13-E998-C1E4904D3B9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6211DC-9B27-D73B-B10B-8F8DD5BCDF3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AC8F86-B573-35A3-714E-C0AB55853C84}"/>
              </a:ext>
            </a:extLst>
          </p:cNvPr>
          <p:cNvSpPr>
            <a:spLocks noGrp="1"/>
          </p:cNvSpPr>
          <p:nvPr>
            <p:ph type="dt" sz="half" idx="10"/>
          </p:nvPr>
        </p:nvSpPr>
        <p:spPr/>
        <p:txBody>
          <a:bodyPr/>
          <a:lstStyle/>
          <a:p>
            <a:fld id="{76B63337-BD44-AD41-B8FD-1AA614B130D3}" type="datetimeFigureOut">
              <a:rPr lang="en-US" smtClean="0"/>
              <a:t>10/7/2025</a:t>
            </a:fld>
            <a:endParaRPr lang="en-US"/>
          </a:p>
        </p:txBody>
      </p:sp>
      <p:sp>
        <p:nvSpPr>
          <p:cNvPr id="5" name="Footer Placeholder 4">
            <a:extLst>
              <a:ext uri="{FF2B5EF4-FFF2-40B4-BE49-F238E27FC236}">
                <a16:creationId xmlns:a16="http://schemas.microsoft.com/office/drawing/2014/main" id="{43E10A2F-D24C-9B16-DFD2-7480662B0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F8B82-F85F-D8E0-3852-A3B791724136}"/>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14952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1012D0-886C-3A74-8597-1FB1D519D74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28814B-C3E8-6ED9-DC93-FC4E8570ADB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8BFEFE-AA5F-2AA3-0823-EA45CB9362F0}"/>
              </a:ext>
            </a:extLst>
          </p:cNvPr>
          <p:cNvSpPr>
            <a:spLocks noGrp="1"/>
          </p:cNvSpPr>
          <p:nvPr>
            <p:ph type="dt" sz="half" idx="10"/>
          </p:nvPr>
        </p:nvSpPr>
        <p:spPr/>
        <p:txBody>
          <a:bodyPr/>
          <a:lstStyle/>
          <a:p>
            <a:fld id="{76B63337-BD44-AD41-B8FD-1AA614B130D3}" type="datetimeFigureOut">
              <a:rPr lang="en-US" smtClean="0"/>
              <a:t>10/7/2025</a:t>
            </a:fld>
            <a:endParaRPr lang="en-US"/>
          </a:p>
        </p:txBody>
      </p:sp>
      <p:sp>
        <p:nvSpPr>
          <p:cNvPr id="5" name="Footer Placeholder 4">
            <a:extLst>
              <a:ext uri="{FF2B5EF4-FFF2-40B4-BE49-F238E27FC236}">
                <a16:creationId xmlns:a16="http://schemas.microsoft.com/office/drawing/2014/main" id="{D04BB61E-C3B0-B268-5F52-17F4A619F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F68FB-BD56-8722-4DA8-9B321215F12D}"/>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54318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EFAD-E62E-1412-54D8-F7CF4CC7C28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D2AF99-1E8D-C940-492B-5834A140939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CC4E39-727C-8ED4-13DE-D4480B4E106D}"/>
              </a:ext>
            </a:extLst>
          </p:cNvPr>
          <p:cNvSpPr>
            <a:spLocks noGrp="1"/>
          </p:cNvSpPr>
          <p:nvPr>
            <p:ph type="dt" sz="half" idx="10"/>
          </p:nvPr>
        </p:nvSpPr>
        <p:spPr/>
        <p:txBody>
          <a:bodyPr/>
          <a:lstStyle/>
          <a:p>
            <a:fld id="{76B63337-BD44-AD41-B8FD-1AA614B130D3}" type="datetimeFigureOut">
              <a:rPr lang="en-US" smtClean="0"/>
              <a:t>10/7/2025</a:t>
            </a:fld>
            <a:endParaRPr lang="en-US"/>
          </a:p>
        </p:txBody>
      </p:sp>
      <p:sp>
        <p:nvSpPr>
          <p:cNvPr id="5" name="Footer Placeholder 4">
            <a:extLst>
              <a:ext uri="{FF2B5EF4-FFF2-40B4-BE49-F238E27FC236}">
                <a16:creationId xmlns:a16="http://schemas.microsoft.com/office/drawing/2014/main" id="{4D58953D-9870-8171-2317-D8AE326BB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8BD3C-5ED2-D303-FFFF-91C7645346C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610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3291-6AAE-3DC9-2491-69655A46DC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1473306-C8D9-7AC9-DDD5-6FAA5126C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D840338-0D39-8286-9B08-54F0ADEB6FB2}"/>
              </a:ext>
            </a:extLst>
          </p:cNvPr>
          <p:cNvSpPr>
            <a:spLocks noGrp="1"/>
          </p:cNvSpPr>
          <p:nvPr>
            <p:ph type="dt" sz="half" idx="10"/>
          </p:nvPr>
        </p:nvSpPr>
        <p:spPr/>
        <p:txBody>
          <a:bodyPr/>
          <a:lstStyle/>
          <a:p>
            <a:fld id="{76B63337-BD44-AD41-B8FD-1AA614B130D3}" type="datetimeFigureOut">
              <a:rPr lang="en-US" smtClean="0"/>
              <a:t>10/7/2025</a:t>
            </a:fld>
            <a:endParaRPr lang="en-US"/>
          </a:p>
        </p:txBody>
      </p:sp>
      <p:sp>
        <p:nvSpPr>
          <p:cNvPr id="5" name="Footer Placeholder 4">
            <a:extLst>
              <a:ext uri="{FF2B5EF4-FFF2-40B4-BE49-F238E27FC236}">
                <a16:creationId xmlns:a16="http://schemas.microsoft.com/office/drawing/2014/main" id="{6530A2CF-8E65-7E2B-7994-1FF3EFA70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CE92D-6E9B-1627-532F-DB494404A75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52919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426A-1359-80CE-5DF4-DF2EED3608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D06589-BB2B-5EB9-99BB-251BD537FC1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F643EE-A314-F5AE-24BD-D797758A232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BA11D8C-FEB9-89C7-A9C5-C9D8E4F290F6}"/>
              </a:ext>
            </a:extLst>
          </p:cNvPr>
          <p:cNvSpPr>
            <a:spLocks noGrp="1"/>
          </p:cNvSpPr>
          <p:nvPr>
            <p:ph type="dt" sz="half" idx="10"/>
          </p:nvPr>
        </p:nvSpPr>
        <p:spPr/>
        <p:txBody>
          <a:bodyPr/>
          <a:lstStyle/>
          <a:p>
            <a:fld id="{76B63337-BD44-AD41-B8FD-1AA614B130D3}" type="datetimeFigureOut">
              <a:rPr lang="en-US" smtClean="0"/>
              <a:t>10/7/2025</a:t>
            </a:fld>
            <a:endParaRPr lang="en-US"/>
          </a:p>
        </p:txBody>
      </p:sp>
      <p:sp>
        <p:nvSpPr>
          <p:cNvPr id="6" name="Footer Placeholder 5">
            <a:extLst>
              <a:ext uri="{FF2B5EF4-FFF2-40B4-BE49-F238E27FC236}">
                <a16:creationId xmlns:a16="http://schemas.microsoft.com/office/drawing/2014/main" id="{F8B735A6-D632-4D02-E27B-68B3945F5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DF57D-158B-9967-015A-ADED8F3722DF}"/>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9507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7FFAE-50DE-4A42-A43B-9E54E2937DC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5273FB-CA5C-BD02-94D0-DE0A96DB31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6724EA6-88DB-7738-B54C-A444B567FA4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86D0CD4-6BE5-6DBE-4EEE-4D5FBA8F1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7656DE-AF72-3A64-AA51-6AA6EED7C3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3093C65-42E7-40B5-A7B5-CB91F174F7DA}"/>
              </a:ext>
            </a:extLst>
          </p:cNvPr>
          <p:cNvSpPr>
            <a:spLocks noGrp="1"/>
          </p:cNvSpPr>
          <p:nvPr>
            <p:ph type="dt" sz="half" idx="10"/>
          </p:nvPr>
        </p:nvSpPr>
        <p:spPr/>
        <p:txBody>
          <a:bodyPr/>
          <a:lstStyle/>
          <a:p>
            <a:fld id="{76B63337-BD44-AD41-B8FD-1AA614B130D3}" type="datetimeFigureOut">
              <a:rPr lang="en-US" smtClean="0"/>
              <a:t>10/7/2025</a:t>
            </a:fld>
            <a:endParaRPr lang="en-US"/>
          </a:p>
        </p:txBody>
      </p:sp>
      <p:sp>
        <p:nvSpPr>
          <p:cNvPr id="8" name="Footer Placeholder 7">
            <a:extLst>
              <a:ext uri="{FF2B5EF4-FFF2-40B4-BE49-F238E27FC236}">
                <a16:creationId xmlns:a16="http://schemas.microsoft.com/office/drawing/2014/main" id="{FBD1B1FC-0F9D-9E0D-8101-1E279F06D1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5EF53C-C9E4-34D3-170F-1900ADC0C049}"/>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26779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FE8C-49E9-5BD1-3AB9-E11883624A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0D45EF1-E36A-0543-E91A-B2540DC29ECD}"/>
              </a:ext>
            </a:extLst>
          </p:cNvPr>
          <p:cNvSpPr>
            <a:spLocks noGrp="1"/>
          </p:cNvSpPr>
          <p:nvPr>
            <p:ph type="dt" sz="half" idx="10"/>
          </p:nvPr>
        </p:nvSpPr>
        <p:spPr/>
        <p:txBody>
          <a:bodyPr/>
          <a:lstStyle/>
          <a:p>
            <a:fld id="{76B63337-BD44-AD41-B8FD-1AA614B130D3}" type="datetimeFigureOut">
              <a:rPr lang="en-US" smtClean="0"/>
              <a:t>10/7/2025</a:t>
            </a:fld>
            <a:endParaRPr lang="en-US"/>
          </a:p>
        </p:txBody>
      </p:sp>
      <p:sp>
        <p:nvSpPr>
          <p:cNvPr id="4" name="Footer Placeholder 3">
            <a:extLst>
              <a:ext uri="{FF2B5EF4-FFF2-40B4-BE49-F238E27FC236}">
                <a16:creationId xmlns:a16="http://schemas.microsoft.com/office/drawing/2014/main" id="{8A17A9E3-0490-E201-B07F-A412B4E67A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82091A-0CB4-F026-C812-042251B2233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5590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2B9C30-B414-8215-D453-7166AA3D1CF4}"/>
              </a:ext>
            </a:extLst>
          </p:cNvPr>
          <p:cNvSpPr>
            <a:spLocks noGrp="1"/>
          </p:cNvSpPr>
          <p:nvPr>
            <p:ph type="dt" sz="half" idx="10"/>
          </p:nvPr>
        </p:nvSpPr>
        <p:spPr/>
        <p:txBody>
          <a:bodyPr/>
          <a:lstStyle/>
          <a:p>
            <a:fld id="{76B63337-BD44-AD41-B8FD-1AA614B130D3}" type="datetimeFigureOut">
              <a:rPr lang="en-US" smtClean="0"/>
              <a:t>10/7/2025</a:t>
            </a:fld>
            <a:endParaRPr lang="en-US"/>
          </a:p>
        </p:txBody>
      </p:sp>
      <p:sp>
        <p:nvSpPr>
          <p:cNvPr id="3" name="Footer Placeholder 2">
            <a:extLst>
              <a:ext uri="{FF2B5EF4-FFF2-40B4-BE49-F238E27FC236}">
                <a16:creationId xmlns:a16="http://schemas.microsoft.com/office/drawing/2014/main" id="{9EACDDC7-D5D4-6DDF-E092-CD9660215F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883AB6-65B2-F2DB-2917-04BA733EDEA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692186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8CBEE-0A9F-82E2-20C3-0BB4D13E40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408C047-5033-99BD-8646-7E9A7AA4F0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12B32A3-C761-614A-FFF9-EE2563EF1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F195FF-2C44-36D5-ED75-D17DFDF9EDD3}"/>
              </a:ext>
            </a:extLst>
          </p:cNvPr>
          <p:cNvSpPr>
            <a:spLocks noGrp="1"/>
          </p:cNvSpPr>
          <p:nvPr>
            <p:ph type="dt" sz="half" idx="10"/>
          </p:nvPr>
        </p:nvSpPr>
        <p:spPr/>
        <p:txBody>
          <a:bodyPr/>
          <a:lstStyle/>
          <a:p>
            <a:fld id="{76B63337-BD44-AD41-B8FD-1AA614B130D3}" type="datetimeFigureOut">
              <a:rPr lang="en-US" smtClean="0"/>
              <a:t>10/7/2025</a:t>
            </a:fld>
            <a:endParaRPr lang="en-US"/>
          </a:p>
        </p:txBody>
      </p:sp>
      <p:sp>
        <p:nvSpPr>
          <p:cNvPr id="6" name="Footer Placeholder 5">
            <a:extLst>
              <a:ext uri="{FF2B5EF4-FFF2-40B4-BE49-F238E27FC236}">
                <a16:creationId xmlns:a16="http://schemas.microsoft.com/office/drawing/2014/main" id="{D69B80CF-244C-DDB8-65A7-ECEC0E4E3E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78C450-4EA9-72E9-1C6C-F4D9912B6723}"/>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791201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C5EF-C61B-4CA3-696C-EA707FAC529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8D4C175-C64A-6C3F-6092-F3FC5082F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819175-331B-BC00-0AA3-1EC66B50F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8FCA29-D4C8-E47D-E999-08CEAB6D149E}"/>
              </a:ext>
            </a:extLst>
          </p:cNvPr>
          <p:cNvSpPr>
            <a:spLocks noGrp="1"/>
          </p:cNvSpPr>
          <p:nvPr>
            <p:ph type="dt" sz="half" idx="10"/>
          </p:nvPr>
        </p:nvSpPr>
        <p:spPr/>
        <p:txBody>
          <a:bodyPr/>
          <a:lstStyle/>
          <a:p>
            <a:fld id="{76B63337-BD44-AD41-B8FD-1AA614B130D3}" type="datetimeFigureOut">
              <a:rPr lang="en-US" smtClean="0"/>
              <a:t>10/7/2025</a:t>
            </a:fld>
            <a:endParaRPr lang="en-US"/>
          </a:p>
        </p:txBody>
      </p:sp>
      <p:sp>
        <p:nvSpPr>
          <p:cNvPr id="6" name="Footer Placeholder 5">
            <a:extLst>
              <a:ext uri="{FF2B5EF4-FFF2-40B4-BE49-F238E27FC236}">
                <a16:creationId xmlns:a16="http://schemas.microsoft.com/office/drawing/2014/main" id="{4B978320-82D8-6F4F-4A13-B51F88E28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AA3B7-C40D-2A02-17C2-BC356AFD6094}"/>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89305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85590-98AA-335A-0969-9060B8EC65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91C7DC-5E52-86FB-E5F4-6A7323770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EE0EB7-EE67-75BB-994C-7A2281900B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3337-BD44-AD41-B8FD-1AA614B130D3}" type="datetimeFigureOut">
              <a:rPr lang="en-US" smtClean="0"/>
              <a:t>10/7/2025</a:t>
            </a:fld>
            <a:endParaRPr lang="en-US"/>
          </a:p>
        </p:txBody>
      </p:sp>
      <p:sp>
        <p:nvSpPr>
          <p:cNvPr id="5" name="Footer Placeholder 4">
            <a:extLst>
              <a:ext uri="{FF2B5EF4-FFF2-40B4-BE49-F238E27FC236}">
                <a16:creationId xmlns:a16="http://schemas.microsoft.com/office/drawing/2014/main" id="{B5EE4960-54AE-1E6D-3BB2-2019EBF791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C7653-6BC1-C1B2-B392-2A5BF5C33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345DC-C62A-F846-81DB-8183448E53A1}" type="slidenum">
              <a:rPr lang="en-US" smtClean="0"/>
              <a:t>‹#›</a:t>
            </a:fld>
            <a:endParaRPr lang="en-US"/>
          </a:p>
        </p:txBody>
      </p:sp>
    </p:spTree>
    <p:extLst>
      <p:ext uri="{BB962C8B-B14F-4D97-AF65-F5344CB8AC3E}">
        <p14:creationId xmlns:p14="http://schemas.microsoft.com/office/powerpoint/2010/main" val="412239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ouncilfordisabledchildren.org.uk/about-us-0/networks/early-years-send/eysend-partnership"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owl.excelsior.edu/writing-process/prewriting-strategies/prewriting-strategies-asking-defining-questions/"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g"/><Relationship Id="rId7" Type="http://schemas.openxmlformats.org/officeDocument/2006/relationships/diagramColors" Target="../diagrams/colors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pixabay.com/en/gear-strategy-planning-economy-101571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www.picpedia.org/highway-signs/w/welcome.html"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www.picpedia.org/highway-signs/p/partnership.html"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eg"/><Relationship Id="rId7" Type="http://schemas.openxmlformats.org/officeDocument/2006/relationships/diagramColors" Target="../diagrams/colors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entwinedphotography.deviantart.com/art/big-comfy-couch-351682523"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researchleap.com/building-a-better-national-innovation-system-through-effective-knowledge-sharing-a-case-of-croatia/"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ingley.org.u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ann.vandyke@dingley.org.uk"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dingley.org.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jmmnews.com/can-social-marketers-motivate-support/" TargetMode="External"/><Relationship Id="rId5" Type="http://schemas.openxmlformats.org/officeDocument/2006/relationships/image" Target="../media/image8.jpeg"/><Relationship Id="rId4" Type="http://schemas.openxmlformats.org/officeDocument/2006/relationships/hyperlink" Target="https://usq.pressbooks.pub/traumainformedpractice/chapter/6-2-the-teacher-must-survive-self-care-and-managing-secondary-traum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pixabay.com/en/success-profit-successful-aspiring-66332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75470" y="3743129"/>
            <a:ext cx="10640754" cy="775845"/>
          </a:xfrm>
        </p:spPr>
        <p:txBody>
          <a:bodyPr vert="horz" lIns="91440" tIns="45720" rIns="91440" bIns="45720" rtlCol="0" anchor="b">
            <a:noAutofit/>
          </a:bodyPr>
          <a:lstStyle/>
          <a:p>
            <a:r>
              <a:rPr lang="en-US" sz="4000" b="1" dirty="0">
                <a:solidFill>
                  <a:srgbClr val="0070C0"/>
                </a:solidFill>
              </a:rPr>
              <a:t>Managing Good Transitions to Improve Outcomes for Children with SEND</a:t>
            </a:r>
            <a:br>
              <a:rPr lang="en-US" sz="4000" b="1" dirty="0"/>
            </a:br>
            <a:endParaRPr lang="en-US" sz="4000" b="1">
              <a:solidFill>
                <a:srgbClr val="0070C0"/>
              </a:solidFill>
            </a:endParaRPr>
          </a:p>
        </p:txBody>
      </p:sp>
      <p:sp>
        <p:nvSpPr>
          <p:cNvPr id="34" name="Subtitle 2">
            <a:extLst>
              <a:ext uri="{FF2B5EF4-FFF2-40B4-BE49-F238E27FC236}">
                <a16:creationId xmlns:a16="http://schemas.microsoft.com/office/drawing/2014/main" id="{BB79FBBE-CED6-D644-BDF6-310D108153BB}"/>
              </a:ext>
            </a:extLst>
          </p:cNvPr>
          <p:cNvSpPr>
            <a:spLocks noGrp="1"/>
          </p:cNvSpPr>
          <p:nvPr>
            <p:ph type="subTitle" idx="1"/>
          </p:nvPr>
        </p:nvSpPr>
        <p:spPr>
          <a:xfrm>
            <a:off x="1514121" y="5116921"/>
            <a:ext cx="9163757" cy="450447"/>
          </a:xfrm>
        </p:spPr>
        <p:txBody>
          <a:bodyPr vert="horz" lIns="91440" tIns="45720" rIns="91440" bIns="45720" rtlCol="0" anchor="ctr">
            <a:normAutofit fontScale="25000" lnSpcReduction="20000"/>
          </a:bodyPr>
          <a:lstStyle/>
          <a:p>
            <a:pPr indent="-228600">
              <a:buFont typeface="Arial" panose="020B0604020202020204" pitchFamily="34" charset="0"/>
              <a:buChar char="•"/>
            </a:pPr>
            <a:endParaRPr lang="en-US" sz="500">
              <a:solidFill>
                <a:schemeClr val="tx2"/>
              </a:solidFill>
            </a:endParaRPr>
          </a:p>
          <a:p>
            <a:pPr indent="-228600">
              <a:buFont typeface="Arial" panose="020B0604020202020204" pitchFamily="34" charset="0"/>
              <a:buChar char="•"/>
            </a:pPr>
            <a:endParaRPr lang="en-US" sz="500">
              <a:solidFill>
                <a:schemeClr val="tx2"/>
              </a:solidFill>
            </a:endParaRPr>
          </a:p>
          <a:p>
            <a:pPr indent="-228600">
              <a:buFont typeface="Arial" panose="020B0604020202020204" pitchFamily="34" charset="0"/>
              <a:buChar char="•"/>
            </a:pPr>
            <a:endParaRPr lang="en-US" sz="7200" dirty="0">
              <a:solidFill>
                <a:schemeClr val="tx2"/>
              </a:solidFill>
              <a:ea typeface="Calibri"/>
              <a:cs typeface="Calibri"/>
            </a:endParaRPr>
          </a:p>
          <a:p>
            <a:pPr indent="-228600">
              <a:buFont typeface="Arial" panose="020B0604020202020204" pitchFamily="34" charset="0"/>
              <a:buChar char="•"/>
            </a:pPr>
            <a:endParaRPr lang="en-US" sz="7200">
              <a:solidFill>
                <a:schemeClr val="tx2"/>
              </a:solidFill>
            </a:endParaRPr>
          </a:p>
          <a:p>
            <a:r>
              <a:rPr lang="en-US" sz="7200" dirty="0">
                <a:solidFill>
                  <a:schemeClr val="tx2"/>
                </a:solidFill>
                <a:hlinkClick r:id="rId3">
                  <a:extLst>
                    <a:ext uri="{A12FA001-AC4F-418D-AE19-62706E023703}">
                      <ahyp:hlinkClr xmlns:ahyp="http://schemas.microsoft.com/office/drawing/2018/hyperlinkcolor" val="tx"/>
                    </a:ext>
                  </a:extLst>
                </a:hlinkClick>
              </a:rPr>
              <a:t>https://councilfordisabledchildren.org.uk/about-us-0/networks/early-years-send/eysend-partnership</a:t>
            </a:r>
            <a:endParaRPr lang="en-US" sz="7200" dirty="0">
              <a:solidFill>
                <a:schemeClr val="tx2"/>
              </a:solidFill>
              <a:ea typeface="Calibri" panose="020F0502020204030204"/>
              <a:cs typeface="Calibri"/>
              <a:hlinkClick r:id="rId3">
                <a:extLst>
                  <a:ext uri="{A12FA001-AC4F-418D-AE19-62706E023703}">
                    <ahyp:hlinkClr xmlns:ahyp="http://schemas.microsoft.com/office/drawing/2018/hyperlinkcolor" val="tx"/>
                  </a:ext>
                </a:extLst>
              </a:hlinkClick>
            </a:endParaRPr>
          </a:p>
          <a:p>
            <a:pPr indent="-228600">
              <a:buFont typeface="Arial" panose="020B0604020202020204" pitchFamily="34" charset="0"/>
              <a:buChar char="•"/>
            </a:pPr>
            <a:endParaRPr lang="en-US" sz="7200">
              <a:solidFill>
                <a:schemeClr val="tx2"/>
              </a:solidFill>
              <a:cs typeface="Calibri"/>
            </a:endParaRPr>
          </a:p>
          <a:p>
            <a:pPr indent="-228600">
              <a:buFont typeface="Arial" panose="020B0604020202020204" pitchFamily="34" charset="0"/>
              <a:buChar char="•"/>
            </a:pPr>
            <a:endParaRPr lang="en-US" sz="500">
              <a:solidFill>
                <a:schemeClr val="tx2"/>
              </a:solidFill>
              <a:cs typeface="Calibri" panose="020F0502020204030204"/>
            </a:endParaRPr>
          </a:p>
        </p:txBody>
      </p:sp>
      <p:pic>
        <p:nvPicPr>
          <p:cNvPr id="5" name="Picture 4" descr="Graphical user interface, text&#10;&#10;Description automatically generated">
            <a:extLst>
              <a:ext uri="{FF2B5EF4-FFF2-40B4-BE49-F238E27FC236}">
                <a16:creationId xmlns:a16="http://schemas.microsoft.com/office/drawing/2014/main" id="{9F7227D3-9C2A-DBEC-AC99-3C1C5035621E}"/>
              </a:ext>
            </a:extLst>
          </p:cNvPr>
          <p:cNvPicPr>
            <a:picLocks noChangeAspect="1"/>
          </p:cNvPicPr>
          <p:nvPr/>
        </p:nvPicPr>
        <p:blipFill>
          <a:blip r:embed="rId4"/>
          <a:stretch>
            <a:fillRect/>
          </a:stretch>
        </p:blipFill>
        <p:spPr>
          <a:xfrm>
            <a:off x="1" y="80848"/>
            <a:ext cx="6310648" cy="1691985"/>
          </a:xfrm>
          <a:prstGeom prst="rect">
            <a:avLst/>
          </a:prstGeom>
        </p:spPr>
      </p:pic>
    </p:spTree>
    <p:extLst>
      <p:ext uri="{BB962C8B-B14F-4D97-AF65-F5344CB8AC3E}">
        <p14:creationId xmlns:p14="http://schemas.microsoft.com/office/powerpoint/2010/main" val="2156790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59CE3-8019-A2F4-F0BC-337AE90774BB}"/>
              </a:ext>
            </a:extLst>
          </p:cNvPr>
          <p:cNvSpPr>
            <a:spLocks noGrp="1"/>
          </p:cNvSpPr>
          <p:nvPr>
            <p:ph type="title"/>
          </p:nvPr>
        </p:nvSpPr>
        <p:spPr>
          <a:xfrm>
            <a:off x="673100" y="977599"/>
            <a:ext cx="10515600" cy="1325563"/>
          </a:xfrm>
        </p:spPr>
        <p:txBody>
          <a:bodyPr>
            <a:normAutofit fontScale="90000"/>
          </a:bodyPr>
          <a:lstStyle/>
          <a:p>
            <a:r>
              <a:rPr lang="en-US" sz="4800" b="1" dirty="0">
                <a:solidFill>
                  <a:schemeClr val="accent1">
                    <a:lumMod val="75000"/>
                  </a:schemeClr>
                </a:solidFill>
                <a:latin typeface="+mn-lt"/>
              </a:rPr>
              <a:t>So what about transitions?</a:t>
            </a:r>
            <a:br>
              <a:rPr lang="en-US" sz="4800" b="1" dirty="0">
                <a:solidFill>
                  <a:schemeClr val="accent1">
                    <a:lumMod val="75000"/>
                  </a:schemeClr>
                </a:solidFill>
              </a:rPr>
            </a:br>
            <a:endParaRPr lang="en-US" sz="4800" b="1" dirty="0">
              <a:solidFill>
                <a:schemeClr val="accent1">
                  <a:lumMod val="75000"/>
                </a:schemeClr>
              </a:solidFill>
            </a:endParaRPr>
          </a:p>
        </p:txBody>
      </p:sp>
      <p:pic>
        <p:nvPicPr>
          <p:cNvPr id="5" name="Content Placeholder 4" descr="A picture containing pool ball&#10;&#10;Description automatically generated">
            <a:extLst>
              <a:ext uri="{FF2B5EF4-FFF2-40B4-BE49-F238E27FC236}">
                <a16:creationId xmlns:a16="http://schemas.microsoft.com/office/drawing/2014/main" id="{382E4A57-696C-7B71-4432-697238F27C8D}"/>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009900" y="2444450"/>
            <a:ext cx="5842000" cy="3898900"/>
          </a:xfrm>
        </p:spPr>
      </p:pic>
      <p:pic>
        <p:nvPicPr>
          <p:cNvPr id="7" name="Picture 6" descr="Logo, company name&#10;&#10;Description automatically generated">
            <a:extLst>
              <a:ext uri="{FF2B5EF4-FFF2-40B4-BE49-F238E27FC236}">
                <a16:creationId xmlns:a16="http://schemas.microsoft.com/office/drawing/2014/main" id="{2B0D0810-10FC-5C47-7963-8FE6553FECA7}"/>
              </a:ext>
            </a:extLst>
          </p:cNvPr>
          <p:cNvPicPr>
            <a:picLocks noChangeAspect="1"/>
          </p:cNvPicPr>
          <p:nvPr/>
        </p:nvPicPr>
        <p:blipFill rotWithShape="1">
          <a:blip r:embed="rId4"/>
          <a:srcRect t="28826" b="31705"/>
          <a:stretch/>
        </p:blipFill>
        <p:spPr>
          <a:xfrm>
            <a:off x="7858550" y="117535"/>
            <a:ext cx="4036887" cy="1127004"/>
          </a:xfrm>
          <a:prstGeom prst="rect">
            <a:avLst/>
          </a:prstGeom>
        </p:spPr>
      </p:pic>
    </p:spTree>
    <p:extLst>
      <p:ext uri="{BB962C8B-B14F-4D97-AF65-F5344CB8AC3E}">
        <p14:creationId xmlns:p14="http://schemas.microsoft.com/office/powerpoint/2010/main" val="4035710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E028C7-E0C2-1962-00CC-399A039EEF2E}"/>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rPr>
              <a:t>Why are transitions important for children?</a:t>
            </a:r>
          </a:p>
        </p:txBody>
      </p:sp>
      <p:sp>
        <p:nvSpPr>
          <p:cNvPr id="3" name="Content Placeholder 2">
            <a:extLst>
              <a:ext uri="{FF2B5EF4-FFF2-40B4-BE49-F238E27FC236}">
                <a16:creationId xmlns:a16="http://schemas.microsoft.com/office/drawing/2014/main" id="{776E6153-EE82-8A48-CF67-3DA067593C55}"/>
              </a:ext>
            </a:extLst>
          </p:cNvPr>
          <p:cNvSpPr>
            <a:spLocks noGrp="1"/>
          </p:cNvSpPr>
          <p:nvPr>
            <p:ph idx="1"/>
          </p:nvPr>
        </p:nvSpPr>
        <p:spPr>
          <a:xfrm>
            <a:off x="4810259" y="649480"/>
            <a:ext cx="6555347" cy="5546047"/>
          </a:xfrm>
        </p:spPr>
        <p:txBody>
          <a:bodyPr anchor="ctr">
            <a:normAutofit/>
          </a:bodyPr>
          <a:lstStyle/>
          <a:p>
            <a:r>
              <a:rPr lang="en-US" dirty="0"/>
              <a:t>Independence</a:t>
            </a:r>
          </a:p>
          <a:p>
            <a:r>
              <a:rPr lang="en-US" dirty="0"/>
              <a:t>Resilience</a:t>
            </a:r>
          </a:p>
          <a:p>
            <a:r>
              <a:rPr lang="en-US" dirty="0"/>
              <a:t>Self esteem</a:t>
            </a:r>
          </a:p>
          <a:p>
            <a:r>
              <a:rPr lang="en-US" dirty="0"/>
              <a:t>Fitting in and a sense of belonging</a:t>
            </a:r>
          </a:p>
          <a:p>
            <a:r>
              <a:rPr lang="en-US" dirty="0"/>
              <a:t>Moving through change in life</a:t>
            </a:r>
          </a:p>
          <a:p>
            <a:endParaRPr lang="en-US" sz="2000" dirty="0"/>
          </a:p>
        </p:txBody>
      </p:sp>
    </p:spTree>
    <p:extLst>
      <p:ext uri="{BB962C8B-B14F-4D97-AF65-F5344CB8AC3E}">
        <p14:creationId xmlns:p14="http://schemas.microsoft.com/office/powerpoint/2010/main" val="3151126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0D1281-4C69-3644-0336-5C2CE0CC3AF3}"/>
              </a:ext>
            </a:extLst>
          </p:cNvPr>
          <p:cNvSpPr>
            <a:spLocks noGrp="1"/>
          </p:cNvSpPr>
          <p:nvPr>
            <p:ph type="title"/>
          </p:nvPr>
        </p:nvSpPr>
        <p:spPr>
          <a:xfrm>
            <a:off x="586478" y="1683756"/>
            <a:ext cx="3115265" cy="2396359"/>
          </a:xfrm>
        </p:spPr>
        <p:txBody>
          <a:bodyPr anchor="b">
            <a:normAutofit/>
          </a:bodyPr>
          <a:lstStyle/>
          <a:p>
            <a:pPr algn="r"/>
            <a:r>
              <a:rPr lang="en-US" sz="4000" b="1" dirty="0">
                <a:solidFill>
                  <a:srgbClr val="FFFFFF"/>
                </a:solidFill>
              </a:rPr>
              <a:t>Why else are transitions important?</a:t>
            </a:r>
          </a:p>
        </p:txBody>
      </p:sp>
      <p:graphicFrame>
        <p:nvGraphicFramePr>
          <p:cNvPr id="5" name="Content Placeholder 2">
            <a:extLst>
              <a:ext uri="{FF2B5EF4-FFF2-40B4-BE49-F238E27FC236}">
                <a16:creationId xmlns:a16="http://schemas.microsoft.com/office/drawing/2014/main" id="{9C7F4F65-E7B5-7D33-CF50-C31F919B2C51}"/>
              </a:ext>
            </a:extLst>
          </p:cNvPr>
          <p:cNvGraphicFramePr>
            <a:graphicFrameLocks noGrp="1"/>
          </p:cNvGraphicFramePr>
          <p:nvPr>
            <p:ph idx="1"/>
            <p:extLst>
              <p:ext uri="{D42A27DB-BD31-4B8C-83A1-F6EECF244321}">
                <p14:modId xmlns:p14="http://schemas.microsoft.com/office/powerpoint/2010/main" val="1225332072"/>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6103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07513-3E88-0170-9506-C48AFBB94305}"/>
              </a:ext>
            </a:extLst>
          </p:cNvPr>
          <p:cNvSpPr>
            <a:spLocks noGrp="1"/>
          </p:cNvSpPr>
          <p:nvPr>
            <p:ph type="title"/>
          </p:nvPr>
        </p:nvSpPr>
        <p:spPr>
          <a:xfrm>
            <a:off x="853185" y="644973"/>
            <a:ext cx="6398421" cy="1492132"/>
          </a:xfrm>
        </p:spPr>
        <p:txBody>
          <a:bodyPr anchor="t">
            <a:normAutofit fontScale="90000"/>
          </a:bodyPr>
          <a:lstStyle/>
          <a:p>
            <a:r>
              <a:rPr lang="en-US" b="1" dirty="0">
                <a:solidFill>
                  <a:schemeClr val="accent1">
                    <a:lumMod val="75000"/>
                  </a:schemeClr>
                </a:solidFill>
                <a:latin typeface="+mn-lt"/>
              </a:rPr>
              <a:t>So what were the common challenges for transitions?</a:t>
            </a:r>
          </a:p>
        </p:txBody>
      </p:sp>
      <p:pic>
        <p:nvPicPr>
          <p:cNvPr id="7" name="Picture 6" descr="Logo, company name&#10;&#10;Description automatically generated">
            <a:extLst>
              <a:ext uri="{FF2B5EF4-FFF2-40B4-BE49-F238E27FC236}">
                <a16:creationId xmlns:a16="http://schemas.microsoft.com/office/drawing/2014/main" id="{EB039FE5-9786-9EF2-9742-2F0D68781AD0}"/>
              </a:ext>
            </a:extLst>
          </p:cNvPr>
          <p:cNvPicPr>
            <a:picLocks noChangeAspect="1"/>
          </p:cNvPicPr>
          <p:nvPr/>
        </p:nvPicPr>
        <p:blipFill rotWithShape="1">
          <a:blip r:embed="rId2"/>
          <a:srcRect t="28826" b="31705"/>
          <a:stretch/>
        </p:blipFill>
        <p:spPr>
          <a:xfrm>
            <a:off x="8659647" y="320166"/>
            <a:ext cx="3320686" cy="931660"/>
          </a:xfrm>
          <a:prstGeom prst="rect">
            <a:avLst/>
          </a:prstGeom>
        </p:spPr>
      </p:pic>
      <p:pic>
        <p:nvPicPr>
          <p:cNvPr id="5" name="Picture 4" descr="Magnifying glasses on yellow backdrop">
            <a:extLst>
              <a:ext uri="{FF2B5EF4-FFF2-40B4-BE49-F238E27FC236}">
                <a16:creationId xmlns:a16="http://schemas.microsoft.com/office/drawing/2014/main" id="{57FE93ED-164B-7A17-D63F-6AF1C24AFCB8}"/>
              </a:ext>
            </a:extLst>
          </p:cNvPr>
          <p:cNvPicPr>
            <a:picLocks noChangeAspect="1"/>
          </p:cNvPicPr>
          <p:nvPr/>
        </p:nvPicPr>
        <p:blipFill>
          <a:blip r:embed="rId3"/>
          <a:stretch>
            <a:fillRect/>
          </a:stretch>
        </p:blipFill>
        <p:spPr>
          <a:xfrm>
            <a:off x="6804477" y="2619632"/>
            <a:ext cx="5006021" cy="3341290"/>
          </a:xfrm>
          <a:prstGeom prst="rect">
            <a:avLst/>
          </a:prstGeom>
        </p:spPr>
      </p:pic>
      <p:graphicFrame>
        <p:nvGraphicFramePr>
          <p:cNvPr id="10" name="TextBox 7">
            <a:extLst>
              <a:ext uri="{FF2B5EF4-FFF2-40B4-BE49-F238E27FC236}">
                <a16:creationId xmlns:a16="http://schemas.microsoft.com/office/drawing/2014/main" id="{AF2834E3-5E02-64B1-3BBA-0FA0FA31B6BC}"/>
              </a:ext>
            </a:extLst>
          </p:cNvPr>
          <p:cNvGraphicFramePr/>
          <p:nvPr/>
        </p:nvGraphicFramePr>
        <p:xfrm>
          <a:off x="381502" y="2137105"/>
          <a:ext cx="6313889" cy="4308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00477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660041" y="2767106"/>
            <a:ext cx="2880828" cy="3071906"/>
          </a:xfrm>
        </p:spPr>
        <p:txBody>
          <a:bodyPr vert="horz" lIns="91440" tIns="45720" rIns="91440" bIns="45720" rtlCol="0" anchor="t">
            <a:normAutofit/>
          </a:bodyPr>
          <a:lstStyle/>
          <a:p>
            <a:r>
              <a:rPr lang="en-US" sz="2500" kern="1200">
                <a:solidFill>
                  <a:srgbClr val="FFFFFF"/>
                </a:solidFill>
                <a:latin typeface="+mj-lt"/>
                <a:ea typeface="+mj-ea"/>
                <a:cs typeface="+mj-cs"/>
              </a:rPr>
              <a:t>1. A Strategic Approach Was Missing</a:t>
            </a:r>
            <a:br>
              <a:rPr lang="en-US" sz="2500" kern="1200">
                <a:solidFill>
                  <a:srgbClr val="FFFFFF"/>
                </a:solidFill>
                <a:latin typeface="+mj-lt"/>
                <a:ea typeface="+mj-ea"/>
                <a:cs typeface="+mj-cs"/>
              </a:rPr>
            </a:br>
            <a:br>
              <a:rPr lang="en-US" sz="2500" kern="1200">
                <a:solidFill>
                  <a:srgbClr val="FFFFFF"/>
                </a:solidFill>
                <a:latin typeface="+mj-lt"/>
                <a:ea typeface="+mj-ea"/>
                <a:cs typeface="+mj-cs"/>
              </a:rPr>
            </a:br>
            <a:r>
              <a:rPr lang="en-US" sz="2500" kern="1200">
                <a:solidFill>
                  <a:srgbClr val="FFFFFF"/>
                </a:solidFill>
                <a:latin typeface="+mj-lt"/>
                <a:ea typeface="+mj-ea"/>
                <a:cs typeface="+mj-cs"/>
              </a:rPr>
              <a:t>Raising the profile of the early years within local authority agendas</a:t>
            </a:r>
          </a:p>
        </p:txBody>
      </p:sp>
      <p:sp>
        <p:nvSpPr>
          <p:cNvPr id="8" name="Subtitle 4">
            <a:extLst>
              <a:ext uri="{FF2B5EF4-FFF2-40B4-BE49-F238E27FC236}">
                <a16:creationId xmlns:a16="http://schemas.microsoft.com/office/drawing/2014/main" id="{13AD77B1-A858-4846-8B46-16912F4D2ABF}"/>
              </a:ext>
            </a:extLst>
          </p:cNvPr>
          <p:cNvSpPr txBox="1">
            <a:spLocks/>
          </p:cNvSpPr>
          <p:nvPr/>
        </p:nvSpPr>
        <p:spPr>
          <a:xfrm>
            <a:off x="660042" y="806824"/>
            <a:ext cx="2919738" cy="1494117"/>
          </a:xfrm>
          <a:prstGeom prst="rect">
            <a:avLst/>
          </a:prstGeom>
        </p:spPr>
        <p:txBody>
          <a:bodyPr vert="horz" lIns="91440" tIns="45720" rIns="91440" bIns="45720" rtlCol="0" anchor="b">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1000"/>
              </a:spcBef>
              <a:buNone/>
            </a:pPr>
            <a:endParaRPr lang="en-US" kern="1200" dirty="0">
              <a:solidFill>
                <a:srgbClr val="FFFFFF"/>
              </a:solidFill>
              <a:latin typeface="+mn-lt"/>
              <a:ea typeface="+mn-ea"/>
              <a:cs typeface="+mn-cs"/>
            </a:endParaRPr>
          </a:p>
        </p:txBody>
      </p:sp>
      <p:pic>
        <p:nvPicPr>
          <p:cNvPr id="7" name="Picture 6" descr="Graphical user interface, application&#10;&#10;Description automatically generated">
            <a:extLst>
              <a:ext uri="{FF2B5EF4-FFF2-40B4-BE49-F238E27FC236}">
                <a16:creationId xmlns:a16="http://schemas.microsoft.com/office/drawing/2014/main" id="{6ED8F08B-B8C3-4358-ADC8-29AAA33B7F54}"/>
              </a:ext>
            </a:extLst>
          </p:cNvPr>
          <p:cNvPicPr>
            <a:picLocks noChangeAspect="1"/>
          </p:cNvPicPr>
          <p:nvPr/>
        </p:nvPicPr>
        <p:blipFill>
          <a:blip r:embed="rId3"/>
          <a:srcRect t="2067" r="-2" b="-2"/>
          <a:stretch>
            <a:fillRect/>
          </a:stretch>
        </p:blipFill>
        <p:spPr>
          <a:xfrm>
            <a:off x="4502428" y="1438764"/>
            <a:ext cx="7225748" cy="3980471"/>
          </a:xfrm>
          <a:prstGeom prst="rect">
            <a:avLst/>
          </a:prstGeom>
        </p:spPr>
      </p:pic>
    </p:spTree>
    <p:extLst>
      <p:ext uri="{BB962C8B-B14F-4D97-AF65-F5344CB8AC3E}">
        <p14:creationId xmlns:p14="http://schemas.microsoft.com/office/powerpoint/2010/main" val="4269164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D66BE8-F560-AC9F-110C-42F5FDD63F6C}"/>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C5016-3990-82FB-4B13-E90467808DDE}"/>
              </a:ext>
            </a:extLst>
          </p:cNvPr>
          <p:cNvSpPr>
            <a:spLocks noGrp="1"/>
          </p:cNvSpPr>
          <p:nvPr>
            <p:ph type="title"/>
          </p:nvPr>
        </p:nvSpPr>
        <p:spPr>
          <a:xfrm>
            <a:off x="806825" y="457201"/>
            <a:ext cx="2844800" cy="3588870"/>
          </a:xfrm>
        </p:spPr>
        <p:txBody>
          <a:bodyPr vert="horz" lIns="91440" tIns="45720" rIns="91440" bIns="45720" rtlCol="0" anchor="b">
            <a:normAutofit/>
          </a:bodyPr>
          <a:lstStyle/>
          <a:p>
            <a:pPr algn="r"/>
            <a:r>
              <a:rPr lang="en-US" sz="4000" b="1">
                <a:solidFill>
                  <a:srgbClr val="FFFFFF"/>
                </a:solidFill>
              </a:rPr>
              <a:t>What could it look like?</a:t>
            </a:r>
          </a:p>
        </p:txBody>
      </p:sp>
      <p:sp>
        <p:nvSpPr>
          <p:cNvPr id="8" name="TextBox 7">
            <a:extLst>
              <a:ext uri="{FF2B5EF4-FFF2-40B4-BE49-F238E27FC236}">
                <a16:creationId xmlns:a16="http://schemas.microsoft.com/office/drawing/2014/main" id="{5D2DA86D-87B9-ED04-CA95-44CC565209B4}"/>
              </a:ext>
            </a:extLst>
          </p:cNvPr>
          <p:cNvSpPr txBox="1"/>
          <p:nvPr/>
        </p:nvSpPr>
        <p:spPr>
          <a:xfrm>
            <a:off x="4361793" y="669363"/>
            <a:ext cx="4320231" cy="5534211"/>
          </a:xfrm>
          <a:prstGeom prst="rect">
            <a:avLst/>
          </a:prstGeom>
        </p:spPr>
        <p:txBody>
          <a:bodyPr vert="horz" lIns="91440" tIns="45720" rIns="91440" bIns="45720" rtlCol="0" anchor="ctr">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cap="none" spc="0" normalizeH="0" baseline="0" noProof="0" dirty="0">
              <a:ln>
                <a:noFill/>
              </a:ln>
              <a:effectLst/>
              <a:uLnTx/>
              <a:uFillTx/>
            </a:endParaRP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900" b="0" i="0" u="none" strike="noStrike" cap="none" spc="0" normalizeH="0" baseline="0" noProof="0" dirty="0">
                <a:ln>
                  <a:noFill/>
                </a:ln>
                <a:effectLst/>
                <a:uLnTx/>
                <a:uFillTx/>
              </a:rPr>
              <a:t>An area wide transitions plan</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900" b="0" i="0" u="none" strike="noStrike" cap="none" spc="0" normalizeH="0" baseline="0" noProof="0" dirty="0">
                <a:ln>
                  <a:noFill/>
                </a:ln>
                <a:effectLst/>
                <a:uLnTx/>
                <a:uFillTx/>
              </a:rPr>
              <a:t>Linkage to an overarching early years strategy, </a:t>
            </a:r>
            <a:r>
              <a:rPr kumimoji="0" lang="en-US" sz="1900" b="1" i="0" u="none" strike="noStrike" cap="none" spc="0" normalizeH="0" baseline="0" noProof="0" dirty="0">
                <a:ln>
                  <a:noFill/>
                </a:ln>
                <a:effectLst/>
                <a:uLnTx/>
                <a:uFillTx/>
              </a:rPr>
              <a:t>and</a:t>
            </a:r>
            <a:r>
              <a:rPr kumimoji="0" lang="en-US" sz="1900" b="0" i="0" u="none" strike="noStrike" cap="none" spc="0" normalizeH="0" baseline="0" noProof="0" dirty="0">
                <a:ln>
                  <a:noFill/>
                </a:ln>
                <a:effectLst/>
                <a:uLnTx/>
                <a:uFillTx/>
              </a:rPr>
              <a:t> your inclusion strategy </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900" b="0" i="0" u="none" strike="noStrike" cap="none" spc="0" normalizeH="0" baseline="0" noProof="0" dirty="0">
                <a:ln>
                  <a:noFill/>
                </a:ln>
                <a:effectLst/>
                <a:uLnTx/>
                <a:uFillTx/>
              </a:rPr>
              <a:t>Ownership at a senior level (lead member and schools forum)</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900" b="0" i="0" u="none" strike="noStrike" cap="none" spc="0" normalizeH="0" baseline="0" noProof="0" dirty="0">
                <a:ln>
                  <a:noFill/>
                </a:ln>
                <a:effectLst/>
                <a:uLnTx/>
                <a:uFillTx/>
              </a:rPr>
              <a:t>Establish measures and the business case</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lang="en-US" sz="1900" dirty="0"/>
              <a:t>Using score cards</a:t>
            </a:r>
            <a:endParaRPr kumimoji="0" lang="en-US" sz="1900" b="0" i="0" u="none" strike="noStrike" cap="none" spc="0" normalizeH="0" baseline="0" noProof="0" dirty="0">
              <a:ln>
                <a:noFill/>
              </a:ln>
              <a:effectLst/>
              <a:uLnTx/>
              <a:uFillTx/>
            </a:endParaRP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lang="en-US" sz="1900" dirty="0"/>
              <a:t>Budgets that reflect priorities</a:t>
            </a:r>
            <a:endParaRPr kumimoji="0" lang="en-US" sz="1900" b="0" i="0" u="none" strike="noStrike" cap="none" spc="0" normalizeH="0" baseline="0" noProof="0" dirty="0">
              <a:ln>
                <a:noFill/>
              </a:ln>
              <a:effectLst/>
              <a:uLnTx/>
              <a:uFillTx/>
            </a:endParaRP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900" b="0" i="0" u="none" strike="noStrike" cap="none" spc="0" normalizeH="0" baseline="0" noProof="0" dirty="0">
                <a:ln>
                  <a:noFill/>
                </a:ln>
                <a:effectLst/>
                <a:uLnTx/>
                <a:uFillTx/>
              </a:rPr>
              <a:t>Raise and maintain a high profile in all your strategies and plans </a:t>
            </a:r>
            <a:r>
              <a:rPr kumimoji="0" lang="en-US" sz="1900" b="0" i="0" u="none" strike="noStrike" cap="none" spc="0" normalizeH="0" baseline="0" noProof="0" dirty="0" err="1">
                <a:ln>
                  <a:noFill/>
                </a:ln>
                <a:effectLst/>
                <a:uLnTx/>
                <a:uFillTx/>
              </a:rPr>
              <a:t>eg</a:t>
            </a:r>
            <a:r>
              <a:rPr kumimoji="0" lang="en-US" sz="1900" b="0" i="0" u="none" strike="noStrike" cap="none" spc="0" normalizeH="0" baseline="0" noProof="0" dirty="0">
                <a:ln>
                  <a:noFill/>
                </a:ln>
                <a:effectLst/>
                <a:uLnTx/>
                <a:uFillTx/>
              </a:rPr>
              <a:t> Family Hubs</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cap="none" spc="0" normalizeH="0" baseline="0" noProof="0" dirty="0">
              <a:ln>
                <a:noFill/>
              </a:ln>
              <a:effectLst/>
              <a:uLnTx/>
              <a:uFillTx/>
            </a:endParaRPr>
          </a:p>
        </p:txBody>
      </p:sp>
      <p:pic>
        <p:nvPicPr>
          <p:cNvPr id="7" name="Picture 6" descr="Logo, company name&#10;&#10;Description automatically generated">
            <a:extLst>
              <a:ext uri="{FF2B5EF4-FFF2-40B4-BE49-F238E27FC236}">
                <a16:creationId xmlns:a16="http://schemas.microsoft.com/office/drawing/2014/main" id="{4E6317A7-BFDD-D982-0A9A-C6A12193862A}"/>
              </a:ext>
            </a:extLst>
          </p:cNvPr>
          <p:cNvPicPr>
            <a:picLocks noChangeAspect="1"/>
          </p:cNvPicPr>
          <p:nvPr/>
        </p:nvPicPr>
        <p:blipFill rotWithShape="1">
          <a:blip r:embed="rId2"/>
          <a:srcRect t="28826" b="31705"/>
          <a:stretch/>
        </p:blipFill>
        <p:spPr>
          <a:xfrm>
            <a:off x="8467859" y="1696949"/>
            <a:ext cx="2823586" cy="788467"/>
          </a:xfrm>
          <a:prstGeom prst="rect">
            <a:avLst/>
          </a:prstGeom>
        </p:spPr>
      </p:pic>
      <p:pic>
        <p:nvPicPr>
          <p:cNvPr id="5" name="Picture 4" descr="A picture containing gear, metalware, wheel&#10;&#10;Description automatically generated">
            <a:extLst>
              <a:ext uri="{FF2B5EF4-FFF2-40B4-BE49-F238E27FC236}">
                <a16:creationId xmlns:a16="http://schemas.microsoft.com/office/drawing/2014/main" id="{4AD6CED1-10D1-4DED-5E61-CDADE878214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682034" y="3589863"/>
            <a:ext cx="2395235" cy="2395235"/>
          </a:xfrm>
          <a:prstGeom prst="rect">
            <a:avLst/>
          </a:prstGeom>
        </p:spPr>
      </p:pic>
    </p:spTree>
    <p:extLst>
      <p:ext uri="{BB962C8B-B14F-4D97-AF65-F5344CB8AC3E}">
        <p14:creationId xmlns:p14="http://schemas.microsoft.com/office/powerpoint/2010/main" val="290717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CE154DC9-2153-3B43-A0D2-451209AD8673}"/>
              </a:ext>
            </a:extLst>
          </p:cNvPr>
          <p:cNvPicPr>
            <a:picLocks noChangeAspect="1"/>
          </p:cNvPicPr>
          <p:nvPr/>
        </p:nvPicPr>
        <p:blipFill>
          <a:blip r:embed="rId3"/>
          <a:stretch>
            <a:fillRect/>
          </a:stretch>
        </p:blipFill>
        <p:spPr>
          <a:xfrm>
            <a:off x="1149178" y="-197708"/>
            <a:ext cx="10132541" cy="7101785"/>
          </a:xfrm>
          <a:prstGeom prst="rect">
            <a:avLst/>
          </a:prstGeom>
        </p:spPr>
      </p:pic>
    </p:spTree>
    <p:extLst>
      <p:ext uri="{BB962C8B-B14F-4D97-AF65-F5344CB8AC3E}">
        <p14:creationId xmlns:p14="http://schemas.microsoft.com/office/powerpoint/2010/main" val="4206028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4" y="609597"/>
            <a:ext cx="9392421" cy="1330841"/>
          </a:xfrm>
        </p:spPr>
        <p:txBody>
          <a:bodyPr>
            <a:normAutofit/>
          </a:bodyPr>
          <a:lstStyle/>
          <a:p>
            <a:r>
              <a:rPr lang="en-GB" b="1" dirty="0">
                <a:latin typeface="+mn-lt"/>
              </a:rPr>
              <a:t>What a strategy could look like?</a:t>
            </a:r>
          </a:p>
        </p:txBody>
      </p:sp>
      <p:sp>
        <p:nvSpPr>
          <p:cNvPr id="3" name="Content Placeholder 2"/>
          <p:cNvSpPr>
            <a:spLocks noGrp="1"/>
          </p:cNvSpPr>
          <p:nvPr>
            <p:ph idx="1"/>
          </p:nvPr>
        </p:nvSpPr>
        <p:spPr>
          <a:xfrm>
            <a:off x="1137034" y="2198362"/>
            <a:ext cx="4958966" cy="3917773"/>
          </a:xfrm>
        </p:spPr>
        <p:txBody>
          <a:bodyPr>
            <a:normAutofit/>
          </a:bodyPr>
          <a:lstStyle/>
          <a:p>
            <a:pPr marL="0" indent="0">
              <a:buNone/>
            </a:pPr>
            <a:endParaRPr lang="en-GB" sz="1600" dirty="0"/>
          </a:p>
          <a:p>
            <a:pPr>
              <a:buFontTx/>
              <a:buChar char="-"/>
            </a:pPr>
            <a:r>
              <a:rPr lang="en-GB" sz="1600" dirty="0"/>
              <a:t>An early years and childcare strategy </a:t>
            </a:r>
            <a:r>
              <a:rPr lang="en-GB" sz="1600" b="1" u="sng" dirty="0"/>
              <a:t>with inclusion as central throughout </a:t>
            </a:r>
            <a:r>
              <a:rPr lang="en-GB" sz="1600" dirty="0"/>
              <a:t>and which…</a:t>
            </a:r>
          </a:p>
          <a:p>
            <a:pPr>
              <a:buFontTx/>
              <a:buChar char="-"/>
            </a:pPr>
            <a:r>
              <a:rPr lang="en-GB" sz="1600" dirty="0"/>
              <a:t>Refers directly to our legal duties and risks of legal challenge (specifically the Childcare Act 2006/16)</a:t>
            </a:r>
          </a:p>
          <a:p>
            <a:pPr marL="578358" lvl="1" indent="-285750">
              <a:buFontTx/>
              <a:buChar char="-"/>
            </a:pPr>
            <a:r>
              <a:rPr lang="en-GB" sz="1600" dirty="0"/>
              <a:t>Relates to strategies which support and are supported by early years and early years inclusion </a:t>
            </a:r>
            <a:r>
              <a:rPr lang="en-GB" sz="1600" dirty="0" err="1"/>
              <a:t>eg</a:t>
            </a:r>
            <a:r>
              <a:rPr lang="en-GB" sz="1600" dirty="0"/>
              <a:t> safeguarding, savings, attainment, regeneration etc</a:t>
            </a:r>
          </a:p>
          <a:p>
            <a:pPr marL="578358" lvl="1" indent="-285750">
              <a:buFontTx/>
              <a:buChar char="-"/>
            </a:pPr>
            <a:r>
              <a:rPr lang="en-GB" sz="1600" dirty="0"/>
              <a:t>Directly references the Best Start and Family Hub agendas </a:t>
            </a:r>
          </a:p>
          <a:p>
            <a:pPr marL="0" indent="0">
              <a:buNone/>
            </a:pPr>
            <a:endParaRPr lang="en-GB" sz="1600" dirty="0"/>
          </a:p>
        </p:txBody>
      </p:sp>
      <p:pic>
        <p:nvPicPr>
          <p:cNvPr id="4" name="Picture 3" descr="Logo, company name&#10;&#10;Description automatically generated">
            <a:extLst>
              <a:ext uri="{FF2B5EF4-FFF2-40B4-BE49-F238E27FC236}">
                <a16:creationId xmlns:a16="http://schemas.microsoft.com/office/drawing/2014/main" id="{A4828433-6C5F-4E66-5A6F-15F08BDBBBD7}"/>
              </a:ext>
            </a:extLst>
          </p:cNvPr>
          <p:cNvPicPr>
            <a:picLocks noChangeAspect="1"/>
          </p:cNvPicPr>
          <p:nvPr/>
        </p:nvPicPr>
        <p:blipFill rotWithShape="1">
          <a:blip r:embed="rId3"/>
          <a:srcRect t="28826" b="31705"/>
          <a:stretch/>
        </p:blipFill>
        <p:spPr>
          <a:xfrm>
            <a:off x="6719367" y="3394293"/>
            <a:ext cx="4788505" cy="1337157"/>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26793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977A55C-1FE6-8ABC-E8A9-61132FDA5FF1}"/>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Where are you?</a:t>
            </a:r>
          </a:p>
        </p:txBody>
      </p:sp>
      <p:pic>
        <p:nvPicPr>
          <p:cNvPr id="5" name="Picture 4" descr="Sticky notes with question marks">
            <a:extLst>
              <a:ext uri="{FF2B5EF4-FFF2-40B4-BE49-F238E27FC236}">
                <a16:creationId xmlns:a16="http://schemas.microsoft.com/office/drawing/2014/main" id="{78CA2A47-95E4-EF96-E9F8-628FB870B011}"/>
              </a:ext>
            </a:extLst>
          </p:cNvPr>
          <p:cNvPicPr>
            <a:picLocks noChangeAspect="1"/>
          </p:cNvPicPr>
          <p:nvPr/>
        </p:nvPicPr>
        <p:blipFill rotWithShape="1">
          <a:blip r:embed="rId2"/>
          <a:srcRect r="15627" b="-1"/>
          <a:stretch/>
        </p:blipFill>
        <p:spPr>
          <a:xfrm>
            <a:off x="4502428" y="570719"/>
            <a:ext cx="7225748" cy="5716561"/>
          </a:xfrm>
          <a:prstGeom prst="rect">
            <a:avLst/>
          </a:prstGeom>
        </p:spPr>
      </p:pic>
    </p:spTree>
    <p:extLst>
      <p:ext uri="{BB962C8B-B14F-4D97-AF65-F5344CB8AC3E}">
        <p14:creationId xmlns:p14="http://schemas.microsoft.com/office/powerpoint/2010/main" val="3412081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2275AB5-5CFE-413A-88BC-A10E4E7384A8}"/>
              </a:ext>
            </a:extLst>
          </p:cNvPr>
          <p:cNvSpPr>
            <a:spLocks noGrp="1"/>
          </p:cNvSpPr>
          <p:nvPr>
            <p:ph type="ctrTitle"/>
          </p:nvPr>
        </p:nvSpPr>
        <p:spPr>
          <a:xfrm>
            <a:off x="660042" y="891652"/>
            <a:ext cx="4412021" cy="3030724"/>
          </a:xfrm>
        </p:spPr>
        <p:txBody>
          <a:bodyPr anchor="b">
            <a:normAutofit/>
          </a:bodyPr>
          <a:lstStyle/>
          <a:p>
            <a:pPr algn="r"/>
            <a:r>
              <a:rPr lang="en-GB" sz="4000">
                <a:solidFill>
                  <a:srgbClr val="FFFFFF"/>
                </a:solidFill>
              </a:rPr>
              <a:t>2. Strengthening the relationship between early years and schools</a:t>
            </a:r>
          </a:p>
        </p:txBody>
      </p:sp>
      <p:sp>
        <p:nvSpPr>
          <p:cNvPr id="5" name="Subtitle 4">
            <a:extLst>
              <a:ext uri="{FF2B5EF4-FFF2-40B4-BE49-F238E27FC236}">
                <a16:creationId xmlns:a16="http://schemas.microsoft.com/office/drawing/2014/main" id="{A47826DC-BA50-47B1-95BD-1FA36E41B410}"/>
              </a:ext>
            </a:extLst>
          </p:cNvPr>
          <p:cNvSpPr>
            <a:spLocks noGrp="1"/>
          </p:cNvSpPr>
          <p:nvPr>
            <p:ph type="subTitle" idx="1"/>
          </p:nvPr>
        </p:nvSpPr>
        <p:spPr>
          <a:xfrm>
            <a:off x="945791" y="4745317"/>
            <a:ext cx="4126272" cy="1375145"/>
          </a:xfrm>
        </p:spPr>
        <p:txBody>
          <a:bodyPr>
            <a:normAutofit/>
          </a:bodyPr>
          <a:lstStyle/>
          <a:p>
            <a:pPr algn="r"/>
            <a:r>
              <a:rPr lang="en-GB">
                <a:solidFill>
                  <a:srgbClr val="FFFFFF"/>
                </a:solidFill>
              </a:rPr>
              <a:t>Bringing educators together for better transitions</a:t>
            </a:r>
          </a:p>
        </p:txBody>
      </p:sp>
      <p:pic>
        <p:nvPicPr>
          <p:cNvPr id="6" name="Picture 5" descr="Graphical user interface, application&#10;&#10;Description automatically generated">
            <a:extLst>
              <a:ext uri="{FF2B5EF4-FFF2-40B4-BE49-F238E27FC236}">
                <a16:creationId xmlns:a16="http://schemas.microsoft.com/office/drawing/2014/main" id="{395A3A30-B29B-4C1C-9125-A83DBD3FF7A0}"/>
              </a:ext>
            </a:extLst>
          </p:cNvPr>
          <p:cNvPicPr>
            <a:picLocks noChangeAspect="1"/>
          </p:cNvPicPr>
          <p:nvPr/>
        </p:nvPicPr>
        <p:blipFill>
          <a:blip r:embed="rId2"/>
          <a:stretch>
            <a:fillRect/>
          </a:stretch>
        </p:blipFill>
        <p:spPr>
          <a:xfrm>
            <a:off x="6096000" y="1829435"/>
            <a:ext cx="5608320" cy="3154679"/>
          </a:xfrm>
          <a:prstGeom prst="rect">
            <a:avLst/>
          </a:prstGeom>
        </p:spPr>
      </p:pic>
    </p:spTree>
    <p:extLst>
      <p:ext uri="{BB962C8B-B14F-4D97-AF65-F5344CB8AC3E}">
        <p14:creationId xmlns:p14="http://schemas.microsoft.com/office/powerpoint/2010/main" val="3380480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5003-EDFF-7962-63FF-DBF800D3F520}"/>
              </a:ext>
            </a:extLst>
          </p:cNvPr>
          <p:cNvSpPr>
            <a:spLocks noGrp="1"/>
          </p:cNvSpPr>
          <p:nvPr>
            <p:ph type="title"/>
          </p:nvPr>
        </p:nvSpPr>
        <p:spPr>
          <a:xfrm>
            <a:off x="588433" y="244932"/>
            <a:ext cx="6249473" cy="1325563"/>
          </a:xfrm>
        </p:spPr>
        <p:txBody>
          <a:bodyPr/>
          <a:lstStyle/>
          <a:p>
            <a:r>
              <a:rPr lang="en-US" b="1" dirty="0">
                <a:solidFill>
                  <a:schemeClr val="accent1">
                    <a:lumMod val="75000"/>
                  </a:schemeClr>
                </a:solidFill>
                <a:latin typeface="+mn-lt"/>
              </a:rPr>
              <a:t>Agenda</a:t>
            </a:r>
          </a:p>
        </p:txBody>
      </p:sp>
      <p:sp>
        <p:nvSpPr>
          <p:cNvPr id="3" name="Content Placeholder 2">
            <a:extLst>
              <a:ext uri="{FF2B5EF4-FFF2-40B4-BE49-F238E27FC236}">
                <a16:creationId xmlns:a16="http://schemas.microsoft.com/office/drawing/2014/main" id="{F5F9340A-2F40-9EC0-23D2-CA8140961696}"/>
              </a:ext>
            </a:extLst>
          </p:cNvPr>
          <p:cNvSpPr>
            <a:spLocks noGrp="1"/>
          </p:cNvSpPr>
          <p:nvPr>
            <p:ph idx="1"/>
          </p:nvPr>
        </p:nvSpPr>
        <p:spPr>
          <a:xfrm>
            <a:off x="588433" y="1812746"/>
            <a:ext cx="5801784" cy="4351338"/>
          </a:xfrm>
        </p:spPr>
        <p:txBody>
          <a:bodyPr vert="horz" lIns="91440" tIns="45720" rIns="91440" bIns="45720" rtlCol="0" anchor="t">
            <a:normAutofit/>
          </a:bodyPr>
          <a:lstStyle/>
          <a:p>
            <a:r>
              <a:rPr lang="en-US" dirty="0">
                <a:solidFill>
                  <a:schemeClr val="accent1">
                    <a:lumMod val="75000"/>
                  </a:schemeClr>
                </a:solidFill>
              </a:rPr>
              <a:t>An outline of who we are and what the support is about </a:t>
            </a:r>
          </a:p>
          <a:p>
            <a:r>
              <a:rPr lang="en-US" dirty="0">
                <a:solidFill>
                  <a:schemeClr val="accent1">
                    <a:lumMod val="75000"/>
                  </a:schemeClr>
                </a:solidFill>
              </a:rPr>
              <a:t>A focus on transitions and what we know so far</a:t>
            </a:r>
            <a:endParaRPr lang="en-US" dirty="0">
              <a:solidFill>
                <a:schemeClr val="accent1">
                  <a:lumMod val="75000"/>
                </a:schemeClr>
              </a:solidFill>
              <a:ea typeface="Calibri"/>
              <a:cs typeface="Calibri"/>
            </a:endParaRPr>
          </a:p>
          <a:p>
            <a:r>
              <a:rPr lang="en-US" dirty="0">
                <a:solidFill>
                  <a:schemeClr val="accent1">
                    <a:lumMod val="75000"/>
                  </a:schemeClr>
                </a:solidFill>
              </a:rPr>
              <a:t>Where are you now? A self review process to support a strategic plan</a:t>
            </a:r>
            <a:endParaRPr lang="en-US" dirty="0">
              <a:solidFill>
                <a:schemeClr val="accent1">
                  <a:lumMod val="75000"/>
                </a:schemeClr>
              </a:solidFill>
              <a:ea typeface="Calibri"/>
              <a:cs typeface="Calibri"/>
            </a:endParaRPr>
          </a:p>
          <a:p>
            <a:r>
              <a:rPr lang="en-US" dirty="0">
                <a:solidFill>
                  <a:schemeClr val="accent1">
                    <a:lumMod val="75000"/>
                  </a:schemeClr>
                </a:solidFill>
              </a:rPr>
              <a:t>Action planning </a:t>
            </a:r>
          </a:p>
          <a:p>
            <a:r>
              <a:rPr lang="en-US" dirty="0">
                <a:solidFill>
                  <a:schemeClr val="accent1">
                    <a:lumMod val="75000"/>
                  </a:schemeClr>
                </a:solidFill>
              </a:rPr>
              <a:t>Next steps </a:t>
            </a:r>
            <a:endParaRPr lang="en-US" dirty="0">
              <a:solidFill>
                <a:schemeClr val="accent1">
                  <a:lumMod val="75000"/>
                </a:schemeClr>
              </a:solidFill>
              <a:ea typeface="Calibri"/>
              <a:cs typeface="Calibri"/>
            </a:endParaRPr>
          </a:p>
        </p:txBody>
      </p:sp>
      <p:pic>
        <p:nvPicPr>
          <p:cNvPr id="8" name="Picture 7" descr="Logo, company name&#10;&#10;Description automatically generated">
            <a:extLst>
              <a:ext uri="{FF2B5EF4-FFF2-40B4-BE49-F238E27FC236}">
                <a16:creationId xmlns:a16="http://schemas.microsoft.com/office/drawing/2014/main" id="{0D86AE61-4EEF-9DCD-BA78-A89E5B08D331}"/>
              </a:ext>
            </a:extLst>
          </p:cNvPr>
          <p:cNvPicPr>
            <a:picLocks noChangeAspect="1"/>
          </p:cNvPicPr>
          <p:nvPr/>
        </p:nvPicPr>
        <p:blipFill rotWithShape="1">
          <a:blip r:embed="rId2"/>
          <a:srcRect t="28826" b="31705"/>
          <a:stretch/>
        </p:blipFill>
        <p:spPr>
          <a:xfrm>
            <a:off x="8155113" y="0"/>
            <a:ext cx="4036887" cy="1127004"/>
          </a:xfrm>
          <a:prstGeom prst="rect">
            <a:avLst/>
          </a:prstGeom>
        </p:spPr>
      </p:pic>
      <p:pic>
        <p:nvPicPr>
          <p:cNvPr id="9" name="Picture 8" descr="A picture containing text, sky, outdoor, sign&#10;&#10;Description automatically generated">
            <a:extLst>
              <a:ext uri="{FF2B5EF4-FFF2-40B4-BE49-F238E27FC236}">
                <a16:creationId xmlns:a16="http://schemas.microsoft.com/office/drawing/2014/main" id="{F87F3532-D0B5-CC35-36DA-6ACB33160B8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47198" y="3299254"/>
            <a:ext cx="5344801" cy="3558746"/>
          </a:xfrm>
          <a:prstGeom prst="rect">
            <a:avLst/>
          </a:prstGeom>
        </p:spPr>
      </p:pic>
    </p:spTree>
    <p:extLst>
      <p:ext uri="{BB962C8B-B14F-4D97-AF65-F5344CB8AC3E}">
        <p14:creationId xmlns:p14="http://schemas.microsoft.com/office/powerpoint/2010/main" val="3259157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485F0-B734-4DAD-A432-D7547152A56E}"/>
              </a:ext>
            </a:extLst>
          </p:cNvPr>
          <p:cNvSpPr>
            <a:spLocks noGrp="1"/>
          </p:cNvSpPr>
          <p:nvPr>
            <p:ph type="title"/>
          </p:nvPr>
        </p:nvSpPr>
        <p:spPr>
          <a:xfrm>
            <a:off x="492370" y="516835"/>
            <a:ext cx="3084844" cy="5772840"/>
          </a:xfrm>
        </p:spPr>
        <p:txBody>
          <a:bodyPr anchor="ctr">
            <a:normAutofit/>
          </a:bodyPr>
          <a:lstStyle/>
          <a:p>
            <a:r>
              <a:rPr lang="en-GB" sz="3600" dirty="0">
                <a:solidFill>
                  <a:srgbClr val="FFFFFF"/>
                </a:solidFill>
              </a:rPr>
              <a:t>What is the issue?</a:t>
            </a:r>
          </a:p>
        </p:txBody>
      </p:sp>
      <p:graphicFrame>
        <p:nvGraphicFramePr>
          <p:cNvPr id="5" name="Content Placeholder 2">
            <a:extLst>
              <a:ext uri="{FF2B5EF4-FFF2-40B4-BE49-F238E27FC236}">
                <a16:creationId xmlns:a16="http://schemas.microsoft.com/office/drawing/2014/main" id="{88A8586D-46B9-485F-BC6C-9CF96D4E8F52}"/>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5B91755-D77B-C889-0091-DD3FCFECA27D}"/>
              </a:ext>
            </a:extLst>
          </p:cNvPr>
          <p:cNvSpPr txBox="1"/>
          <p:nvPr/>
        </p:nvSpPr>
        <p:spPr>
          <a:xfrm>
            <a:off x="966381" y="2618425"/>
            <a:ext cx="3361037" cy="1569660"/>
          </a:xfrm>
          <a:prstGeom prst="rect">
            <a:avLst/>
          </a:prstGeom>
          <a:noFill/>
        </p:spPr>
        <p:txBody>
          <a:bodyPr wrap="square" rtlCol="0">
            <a:spAutoFit/>
          </a:bodyPr>
          <a:lstStyle/>
          <a:p>
            <a:r>
              <a:rPr lang="en-US" sz="4800" b="1" dirty="0">
                <a:solidFill>
                  <a:schemeClr val="accent1">
                    <a:lumMod val="75000"/>
                  </a:schemeClr>
                </a:solidFill>
              </a:rPr>
              <a:t>What are the issues?</a:t>
            </a:r>
          </a:p>
        </p:txBody>
      </p:sp>
      <p:pic>
        <p:nvPicPr>
          <p:cNvPr id="4" name="Picture 3" descr="Logo, company name&#10;&#10;Description automatically generated">
            <a:extLst>
              <a:ext uri="{FF2B5EF4-FFF2-40B4-BE49-F238E27FC236}">
                <a16:creationId xmlns:a16="http://schemas.microsoft.com/office/drawing/2014/main" id="{D33DF6E1-238A-54A9-FFA0-87962F003A8F}"/>
              </a:ext>
            </a:extLst>
          </p:cNvPr>
          <p:cNvPicPr>
            <a:picLocks noChangeAspect="1"/>
          </p:cNvPicPr>
          <p:nvPr/>
        </p:nvPicPr>
        <p:blipFill rotWithShape="1">
          <a:blip r:embed="rId8"/>
          <a:srcRect t="28826" b="31705"/>
          <a:stretch/>
        </p:blipFill>
        <p:spPr>
          <a:xfrm>
            <a:off x="-123914" y="76261"/>
            <a:ext cx="4036887" cy="1127004"/>
          </a:xfrm>
          <a:prstGeom prst="rect">
            <a:avLst/>
          </a:prstGeom>
        </p:spPr>
      </p:pic>
    </p:spTree>
    <p:extLst>
      <p:ext uri="{BB962C8B-B14F-4D97-AF65-F5344CB8AC3E}">
        <p14:creationId xmlns:p14="http://schemas.microsoft.com/office/powerpoint/2010/main" val="285171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840C-DCC6-4EAC-BA8D-55A9DB5BADC7}"/>
              </a:ext>
            </a:extLst>
          </p:cNvPr>
          <p:cNvSpPr>
            <a:spLocks noGrp="1"/>
          </p:cNvSpPr>
          <p:nvPr>
            <p:ph type="title"/>
          </p:nvPr>
        </p:nvSpPr>
        <p:spPr>
          <a:xfrm>
            <a:off x="5187659" y="1244539"/>
            <a:ext cx="6574972" cy="1450757"/>
          </a:xfrm>
        </p:spPr>
        <p:txBody>
          <a:bodyPr>
            <a:normAutofit/>
          </a:bodyPr>
          <a:lstStyle/>
          <a:p>
            <a:r>
              <a:rPr lang="en-GB" b="1" dirty="0">
                <a:solidFill>
                  <a:schemeClr val="accent1">
                    <a:lumMod val="75000"/>
                  </a:schemeClr>
                </a:solidFill>
                <a:latin typeface="+mn-lt"/>
              </a:rPr>
              <a:t>What’s working?</a:t>
            </a:r>
          </a:p>
        </p:txBody>
      </p:sp>
      <p:pic>
        <p:nvPicPr>
          <p:cNvPr id="15" name="Picture 14" descr="A picture containing text, person, indoor&#10;&#10;Description automatically generated">
            <a:extLst>
              <a:ext uri="{FF2B5EF4-FFF2-40B4-BE49-F238E27FC236}">
                <a16:creationId xmlns:a16="http://schemas.microsoft.com/office/drawing/2014/main" id="{0A3CA749-4FC5-45C2-B7F9-18AC0CB31280}"/>
              </a:ext>
            </a:extLst>
          </p:cNvPr>
          <p:cNvPicPr>
            <a:picLocks noChangeAspect="1"/>
          </p:cNvPicPr>
          <p:nvPr/>
        </p:nvPicPr>
        <p:blipFill rotWithShape="1">
          <a:blip r:embed="rId3"/>
          <a:srcRect l="5365" r="40237"/>
          <a:stretch/>
        </p:blipFill>
        <p:spPr>
          <a:xfrm>
            <a:off x="633999" y="640081"/>
            <a:ext cx="4001315" cy="5314406"/>
          </a:xfrm>
          <a:prstGeom prst="rect">
            <a:avLst/>
          </a:prstGeom>
        </p:spPr>
      </p:pic>
      <p:sp>
        <p:nvSpPr>
          <p:cNvPr id="20" name="Content Placeholder 2">
            <a:extLst>
              <a:ext uri="{FF2B5EF4-FFF2-40B4-BE49-F238E27FC236}">
                <a16:creationId xmlns:a16="http://schemas.microsoft.com/office/drawing/2014/main" id="{20EE9389-6951-4CEC-B7A9-5D5E9FE616A4}"/>
              </a:ext>
            </a:extLst>
          </p:cNvPr>
          <p:cNvSpPr>
            <a:spLocks noGrp="1"/>
          </p:cNvSpPr>
          <p:nvPr>
            <p:ph idx="1"/>
          </p:nvPr>
        </p:nvSpPr>
        <p:spPr>
          <a:xfrm>
            <a:off x="4983028" y="2575806"/>
            <a:ext cx="6574973" cy="3670180"/>
          </a:xfrm>
        </p:spPr>
        <p:txBody>
          <a:bodyPr>
            <a:normAutofit/>
          </a:bodyPr>
          <a:lstStyle/>
          <a:p>
            <a:endParaRPr lang="en-GB" dirty="0"/>
          </a:p>
          <a:p>
            <a:pPr marL="0" indent="0">
              <a:buNone/>
            </a:pPr>
            <a:endParaRPr lang="en-GB" dirty="0">
              <a:solidFill>
                <a:schemeClr val="accent1">
                  <a:lumMod val="75000"/>
                </a:schemeClr>
              </a:solidFill>
            </a:endParaRPr>
          </a:p>
          <a:p>
            <a:pPr marL="0" indent="0">
              <a:buNone/>
            </a:pPr>
            <a:r>
              <a:rPr lang="en-GB" i="1" dirty="0">
                <a:solidFill>
                  <a:schemeClr val="accent1">
                    <a:lumMod val="75000"/>
                  </a:schemeClr>
                </a:solidFill>
              </a:rPr>
              <a:t>	Schools need to see early years leaders represented in decision making and strategic discussions </a:t>
            </a:r>
            <a:r>
              <a:rPr lang="en-GB" i="1" dirty="0" err="1">
                <a:solidFill>
                  <a:schemeClr val="accent1">
                    <a:lumMod val="75000"/>
                  </a:schemeClr>
                </a:solidFill>
              </a:rPr>
              <a:t>eg</a:t>
            </a:r>
            <a:r>
              <a:rPr lang="en-GB" i="1" dirty="0">
                <a:solidFill>
                  <a:schemeClr val="accent1">
                    <a:lumMod val="75000"/>
                  </a:schemeClr>
                </a:solidFill>
              </a:rPr>
              <a:t> Schools Forums. </a:t>
            </a:r>
          </a:p>
        </p:txBody>
      </p:sp>
      <p:pic>
        <p:nvPicPr>
          <p:cNvPr id="3" name="Picture 2" descr="Logo, company name&#10;&#10;Description automatically generated">
            <a:extLst>
              <a:ext uri="{FF2B5EF4-FFF2-40B4-BE49-F238E27FC236}">
                <a16:creationId xmlns:a16="http://schemas.microsoft.com/office/drawing/2014/main" id="{79D34048-6A87-F10C-7018-935F1456CEB9}"/>
              </a:ext>
            </a:extLst>
          </p:cNvPr>
          <p:cNvPicPr>
            <a:picLocks noChangeAspect="1"/>
          </p:cNvPicPr>
          <p:nvPr/>
        </p:nvPicPr>
        <p:blipFill rotWithShape="1">
          <a:blip r:embed="rId4"/>
          <a:srcRect t="28826" b="31705"/>
          <a:stretch/>
        </p:blipFill>
        <p:spPr>
          <a:xfrm>
            <a:off x="8690766" y="0"/>
            <a:ext cx="3602993" cy="1005871"/>
          </a:xfrm>
          <a:prstGeom prst="rect">
            <a:avLst/>
          </a:prstGeom>
        </p:spPr>
      </p:pic>
    </p:spTree>
    <p:extLst>
      <p:ext uri="{BB962C8B-B14F-4D97-AF65-F5344CB8AC3E}">
        <p14:creationId xmlns:p14="http://schemas.microsoft.com/office/powerpoint/2010/main" val="1356629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E8456-2C44-03E6-BCCB-47D7F09DA4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FC99CD-184F-59FB-E7E6-EA861CE63F5B}"/>
              </a:ext>
            </a:extLst>
          </p:cNvPr>
          <p:cNvSpPr>
            <a:spLocks noGrp="1"/>
          </p:cNvSpPr>
          <p:nvPr>
            <p:ph type="title"/>
          </p:nvPr>
        </p:nvSpPr>
        <p:spPr>
          <a:xfrm>
            <a:off x="568980" y="505760"/>
            <a:ext cx="7648264" cy="1492132"/>
          </a:xfrm>
        </p:spPr>
        <p:txBody>
          <a:bodyPr anchor="t">
            <a:normAutofit/>
          </a:bodyPr>
          <a:lstStyle/>
          <a:p>
            <a:r>
              <a:rPr lang="en-US" b="1" dirty="0">
                <a:solidFill>
                  <a:schemeClr val="accent1">
                    <a:lumMod val="75000"/>
                  </a:schemeClr>
                </a:solidFill>
                <a:latin typeface="+mn-lt"/>
              </a:rPr>
              <a:t>Things you can do to actively support joint working</a:t>
            </a:r>
          </a:p>
        </p:txBody>
      </p:sp>
      <p:pic>
        <p:nvPicPr>
          <p:cNvPr id="7" name="Picture 6" descr="Logo, company name&#10;&#10;Description automatically generated">
            <a:extLst>
              <a:ext uri="{FF2B5EF4-FFF2-40B4-BE49-F238E27FC236}">
                <a16:creationId xmlns:a16="http://schemas.microsoft.com/office/drawing/2014/main" id="{8FBE390A-1B3A-45B6-410E-D1929B9F3C4E}"/>
              </a:ext>
            </a:extLst>
          </p:cNvPr>
          <p:cNvPicPr>
            <a:picLocks noChangeAspect="1"/>
          </p:cNvPicPr>
          <p:nvPr/>
        </p:nvPicPr>
        <p:blipFill rotWithShape="1">
          <a:blip r:embed="rId2"/>
          <a:srcRect t="28826" b="31705"/>
          <a:stretch/>
        </p:blipFill>
        <p:spPr>
          <a:xfrm>
            <a:off x="8659647" y="320166"/>
            <a:ext cx="3320686" cy="931660"/>
          </a:xfrm>
          <a:prstGeom prst="rect">
            <a:avLst/>
          </a:prstGeom>
        </p:spPr>
      </p:pic>
      <p:sp>
        <p:nvSpPr>
          <p:cNvPr id="8" name="TextBox 7">
            <a:extLst>
              <a:ext uri="{FF2B5EF4-FFF2-40B4-BE49-F238E27FC236}">
                <a16:creationId xmlns:a16="http://schemas.microsoft.com/office/drawing/2014/main" id="{A7AA47E4-73B5-0CE3-2E17-A87A53076348}"/>
              </a:ext>
            </a:extLst>
          </p:cNvPr>
          <p:cNvSpPr txBox="1"/>
          <p:nvPr/>
        </p:nvSpPr>
        <p:spPr>
          <a:xfrm>
            <a:off x="832565" y="2464230"/>
            <a:ext cx="5587794" cy="387798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25B9D"/>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25B9D"/>
                </a:solidFill>
                <a:effectLst/>
                <a:uLnTx/>
                <a:uFillTx/>
                <a:latin typeface="Calibri" panose="020F0502020204030204"/>
                <a:ea typeface="+mn-ea"/>
                <a:cs typeface="+mn-cs"/>
              </a:rPr>
              <a:t>Inductions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25B9D"/>
                </a:solidFill>
                <a:effectLst/>
                <a:uLnTx/>
                <a:uFillTx/>
                <a:latin typeface="Calibri" panose="020F0502020204030204"/>
                <a:ea typeface="+mn-ea"/>
                <a:cs typeface="+mn-cs"/>
              </a:rPr>
              <a:t>Network meetings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25B9D"/>
                </a:solidFill>
                <a:effectLst/>
                <a:uLnTx/>
                <a:uFillTx/>
                <a:latin typeface="Calibri" panose="020F0502020204030204"/>
                <a:ea typeface="+mn-ea"/>
                <a:cs typeface="+mn-cs"/>
              </a:rPr>
              <a:t>Speed dating style events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25B9D"/>
                </a:solidFill>
                <a:effectLst/>
                <a:uLnTx/>
                <a:uFillTx/>
                <a:latin typeface="Calibri" panose="020F0502020204030204"/>
                <a:ea typeface="+mn-ea"/>
                <a:cs typeface="+mn-cs"/>
              </a:rPr>
              <a:t>Facilitated conversations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25B9D"/>
                </a:solidFill>
                <a:effectLst/>
                <a:uLnTx/>
                <a:uFillTx/>
                <a:latin typeface="Calibri" panose="020F0502020204030204"/>
                <a:ea typeface="+mn-ea"/>
                <a:cs typeface="+mn-cs"/>
              </a:rPr>
              <a:t>Share good practice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25B9D"/>
                </a:solidFill>
                <a:effectLst/>
                <a:uLnTx/>
                <a:uFillTx/>
                <a:latin typeface="Calibri" panose="020F0502020204030204"/>
                <a:ea typeface="+mn-ea"/>
                <a:cs typeface="+mn-cs"/>
              </a:rPr>
              <a:t>Think about processes </a:t>
            </a:r>
            <a:r>
              <a:rPr kumimoji="0" lang="en-US" sz="2800" b="0" i="0" u="none" strike="noStrike" kern="1200" cap="none" spc="0" normalizeH="0" baseline="0" noProof="0" dirty="0" err="1">
                <a:ln>
                  <a:noFill/>
                </a:ln>
                <a:solidFill>
                  <a:srgbClr val="025B9D"/>
                </a:solidFill>
                <a:effectLst/>
                <a:uLnTx/>
                <a:uFillTx/>
                <a:latin typeface="Calibri" panose="020F0502020204030204"/>
                <a:ea typeface="+mn-ea"/>
                <a:cs typeface="+mn-cs"/>
              </a:rPr>
              <a:t>eg</a:t>
            </a:r>
            <a:r>
              <a:rPr kumimoji="0" lang="en-US" sz="2800" b="0" i="0" u="none" strike="noStrike" kern="1200" cap="none" spc="0" normalizeH="0" baseline="0" noProof="0" dirty="0">
                <a:ln>
                  <a:noFill/>
                </a:ln>
                <a:solidFill>
                  <a:srgbClr val="025B9D"/>
                </a:solidFill>
                <a:effectLst/>
                <a:uLnTx/>
                <a:uFillTx/>
                <a:latin typeface="Calibri" panose="020F0502020204030204"/>
                <a:ea typeface="+mn-ea"/>
                <a:cs typeface="+mn-cs"/>
              </a:rPr>
              <a:t> our One Page Profile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icture containing text, sky, outdoor, sign&#10;&#10;Description automatically generated">
            <a:extLst>
              <a:ext uri="{FF2B5EF4-FFF2-40B4-BE49-F238E27FC236}">
                <a16:creationId xmlns:a16="http://schemas.microsoft.com/office/drawing/2014/main" id="{E30D7D5B-873E-7A5D-BA1B-FFB41643EC1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82714" y="2745024"/>
            <a:ext cx="4777946" cy="3181315"/>
          </a:xfrm>
          <a:prstGeom prst="rect">
            <a:avLst/>
          </a:prstGeom>
        </p:spPr>
      </p:pic>
    </p:spTree>
    <p:extLst>
      <p:ext uri="{BB962C8B-B14F-4D97-AF65-F5344CB8AC3E}">
        <p14:creationId xmlns:p14="http://schemas.microsoft.com/office/powerpoint/2010/main" val="3040034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DC3634-56CC-ED3B-BAEC-1296DF2A6939}"/>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9F5B63B-D7E9-826F-C570-8570A72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FCA82C6-D404-ACC8-36DB-6E390BAE41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6C93D1E-0FEA-256C-AF90-ABE858CB5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5EA7DE6-C45C-C220-E385-19264BB8F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B48083B-E779-9FF2-CDDE-2B2B2F6F7F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B3303CB-065B-AA2B-0339-7EB58C2A6C9B}"/>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Where are you?</a:t>
            </a:r>
          </a:p>
        </p:txBody>
      </p:sp>
      <p:pic>
        <p:nvPicPr>
          <p:cNvPr id="5" name="Picture 4" descr="Sticky notes with question marks">
            <a:extLst>
              <a:ext uri="{FF2B5EF4-FFF2-40B4-BE49-F238E27FC236}">
                <a16:creationId xmlns:a16="http://schemas.microsoft.com/office/drawing/2014/main" id="{C5364F13-A774-227B-EE6A-E7EB254C4D7B}"/>
              </a:ext>
            </a:extLst>
          </p:cNvPr>
          <p:cNvPicPr>
            <a:picLocks noChangeAspect="1"/>
          </p:cNvPicPr>
          <p:nvPr/>
        </p:nvPicPr>
        <p:blipFill rotWithShape="1">
          <a:blip r:embed="rId2"/>
          <a:srcRect r="15627" b="-1"/>
          <a:stretch/>
        </p:blipFill>
        <p:spPr>
          <a:xfrm>
            <a:off x="4502428" y="570719"/>
            <a:ext cx="7225748" cy="5716561"/>
          </a:xfrm>
          <a:prstGeom prst="rect">
            <a:avLst/>
          </a:prstGeom>
        </p:spPr>
      </p:pic>
    </p:spTree>
    <p:extLst>
      <p:ext uri="{BB962C8B-B14F-4D97-AF65-F5344CB8AC3E}">
        <p14:creationId xmlns:p14="http://schemas.microsoft.com/office/powerpoint/2010/main" val="2535262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2275AB5-5CFE-413A-88BC-A10E4E7384A8}"/>
              </a:ext>
            </a:extLst>
          </p:cNvPr>
          <p:cNvSpPr>
            <a:spLocks noGrp="1"/>
          </p:cNvSpPr>
          <p:nvPr>
            <p:ph type="ctrTitle"/>
          </p:nvPr>
        </p:nvSpPr>
        <p:spPr>
          <a:xfrm>
            <a:off x="660042" y="891652"/>
            <a:ext cx="4412021" cy="3030724"/>
          </a:xfrm>
        </p:spPr>
        <p:txBody>
          <a:bodyPr anchor="b">
            <a:normAutofit/>
          </a:bodyPr>
          <a:lstStyle/>
          <a:p>
            <a:pPr algn="r"/>
            <a:r>
              <a:rPr lang="en-GB" sz="4000">
                <a:solidFill>
                  <a:srgbClr val="FFFFFF"/>
                </a:solidFill>
              </a:rPr>
              <a:t>3. Putting parents at the heart of the transition process</a:t>
            </a:r>
          </a:p>
        </p:txBody>
      </p:sp>
      <p:sp>
        <p:nvSpPr>
          <p:cNvPr id="5" name="Subtitle 4">
            <a:extLst>
              <a:ext uri="{FF2B5EF4-FFF2-40B4-BE49-F238E27FC236}">
                <a16:creationId xmlns:a16="http://schemas.microsoft.com/office/drawing/2014/main" id="{A47826DC-BA50-47B1-95BD-1FA36E41B410}"/>
              </a:ext>
            </a:extLst>
          </p:cNvPr>
          <p:cNvSpPr>
            <a:spLocks noGrp="1"/>
          </p:cNvSpPr>
          <p:nvPr>
            <p:ph type="subTitle" idx="1"/>
          </p:nvPr>
        </p:nvSpPr>
        <p:spPr>
          <a:xfrm>
            <a:off x="945791" y="4745317"/>
            <a:ext cx="4126272" cy="1375145"/>
          </a:xfrm>
        </p:spPr>
        <p:txBody>
          <a:bodyPr>
            <a:normAutofit/>
          </a:bodyPr>
          <a:lstStyle/>
          <a:p>
            <a:pPr algn="r"/>
            <a:r>
              <a:rPr lang="en-GB">
                <a:solidFill>
                  <a:srgbClr val="FFFFFF"/>
                </a:solidFill>
              </a:rPr>
              <a:t>An informed family can make the best decisions</a:t>
            </a:r>
          </a:p>
        </p:txBody>
      </p:sp>
      <p:pic>
        <p:nvPicPr>
          <p:cNvPr id="6" name="Picture 5" descr="Graphical user interface, application&#10;&#10;Description automatically generated">
            <a:extLst>
              <a:ext uri="{FF2B5EF4-FFF2-40B4-BE49-F238E27FC236}">
                <a16:creationId xmlns:a16="http://schemas.microsoft.com/office/drawing/2014/main" id="{395A3A30-B29B-4C1C-9125-A83DBD3FF7A0}"/>
              </a:ext>
            </a:extLst>
          </p:cNvPr>
          <p:cNvPicPr>
            <a:picLocks noChangeAspect="1"/>
          </p:cNvPicPr>
          <p:nvPr/>
        </p:nvPicPr>
        <p:blipFill>
          <a:blip r:embed="rId2"/>
          <a:stretch>
            <a:fillRect/>
          </a:stretch>
        </p:blipFill>
        <p:spPr>
          <a:xfrm>
            <a:off x="6096000" y="1829435"/>
            <a:ext cx="5608320" cy="3154679"/>
          </a:xfrm>
          <a:prstGeom prst="rect">
            <a:avLst/>
          </a:prstGeom>
        </p:spPr>
      </p:pic>
    </p:spTree>
    <p:extLst>
      <p:ext uri="{BB962C8B-B14F-4D97-AF65-F5344CB8AC3E}">
        <p14:creationId xmlns:p14="http://schemas.microsoft.com/office/powerpoint/2010/main" val="4145179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907513-3E88-0170-9506-C48AFBB94305}"/>
              </a:ext>
            </a:extLst>
          </p:cNvPr>
          <p:cNvSpPr>
            <a:spLocks noGrp="1"/>
          </p:cNvSpPr>
          <p:nvPr>
            <p:ph type="title"/>
          </p:nvPr>
        </p:nvSpPr>
        <p:spPr>
          <a:xfrm>
            <a:off x="1136397" y="502021"/>
            <a:ext cx="4959603" cy="1642969"/>
          </a:xfrm>
        </p:spPr>
        <p:txBody>
          <a:bodyPr anchor="b">
            <a:normAutofit/>
          </a:bodyPr>
          <a:lstStyle/>
          <a:p>
            <a:r>
              <a:rPr lang="en-US" sz="1600" b="1">
                <a:latin typeface="+mn-lt"/>
              </a:rPr>
              <a:t>Parent carers tell us… </a:t>
            </a:r>
            <a:br>
              <a:rPr lang="en-US" sz="1600" b="1">
                <a:latin typeface="+mn-lt"/>
              </a:rPr>
            </a:br>
            <a:br>
              <a:rPr lang="en-US" sz="1600" b="1">
                <a:latin typeface="+mn-lt"/>
              </a:rPr>
            </a:br>
            <a:r>
              <a:rPr lang="en-US" sz="1600" b="1">
                <a:latin typeface="+mn-lt"/>
              </a:rPr>
              <a:t>“transitioning to school is hard for us and our children”</a:t>
            </a:r>
            <a:br>
              <a:rPr lang="en-US" sz="1600" b="1">
                <a:latin typeface="+mn-lt"/>
              </a:rPr>
            </a:br>
            <a:br>
              <a:rPr lang="en-US" sz="1600" b="1">
                <a:latin typeface="+mn-lt"/>
              </a:rPr>
            </a:br>
            <a:endParaRPr lang="en-US" sz="1600" b="1">
              <a:latin typeface="+mn-lt"/>
            </a:endParaRPr>
          </a:p>
        </p:txBody>
      </p:sp>
      <p:sp>
        <p:nvSpPr>
          <p:cNvPr id="8" name="Content Placeholder 7">
            <a:extLst>
              <a:ext uri="{FF2B5EF4-FFF2-40B4-BE49-F238E27FC236}">
                <a16:creationId xmlns:a16="http://schemas.microsoft.com/office/drawing/2014/main" id="{653FC1EE-59E7-82EC-94D2-D3C6D4C5ABB7}"/>
              </a:ext>
            </a:extLst>
          </p:cNvPr>
          <p:cNvSpPr txBox="1">
            <a:spLocks noGrp="1"/>
          </p:cNvSpPr>
          <p:nvPr>
            <p:ph idx="1"/>
          </p:nvPr>
        </p:nvSpPr>
        <p:spPr>
          <a:xfrm>
            <a:off x="1136397" y="2418408"/>
            <a:ext cx="4959603" cy="3522569"/>
          </a:xfrm>
          <a:prstGeom prst="rect">
            <a:avLst/>
          </a:prstGeom>
        </p:spPr>
        <p:txBody>
          <a:bodyPr anchor="t">
            <a:normAutofit/>
          </a:bodyPr>
          <a:lstStyle/>
          <a:p>
            <a:pPr marL="0" indent="0">
              <a:buNone/>
            </a:pPr>
            <a:r>
              <a:rPr lang="en-GB" sz="2000" kern="0" spc="15">
                <a:effectLst/>
                <a:latin typeface="Calibri" panose="020F0502020204030204" pitchFamily="34" charset="0"/>
                <a:ea typeface="Times New Roman" panose="02020603050405020304" pitchFamily="18" charset="0"/>
              </a:rPr>
              <a:t>“It was difficult. The school didn't ask for a history on the child after he was awarded a place at the school, I had to call them to make it known. And then once he started it came to light that not much of that history had been passed on from the Early Years lead to the class teacher. The transition was really difficult for my son and stressful for us as parents.</a:t>
            </a:r>
            <a:r>
              <a:rPr lang="en-GB" sz="2000" kern="0" spc="15">
                <a:latin typeface="Calibri" panose="020F0502020204030204" pitchFamily="34" charset="0"/>
                <a:ea typeface="Times New Roman" panose="02020603050405020304" pitchFamily="18" charset="0"/>
              </a:rPr>
              <a:t>”</a:t>
            </a:r>
            <a:endParaRPr lang="en-US" sz="2000"/>
          </a:p>
        </p:txBody>
      </p:sp>
      <p:pic>
        <p:nvPicPr>
          <p:cNvPr id="7" name="Picture 6" descr="Logo, company name&#10;&#10;Description automatically generated">
            <a:extLst>
              <a:ext uri="{FF2B5EF4-FFF2-40B4-BE49-F238E27FC236}">
                <a16:creationId xmlns:a16="http://schemas.microsoft.com/office/drawing/2014/main" id="{0C8EFC90-8B42-6D31-77D6-E35945613D98}"/>
              </a:ext>
            </a:extLst>
          </p:cNvPr>
          <p:cNvPicPr>
            <a:picLocks noChangeAspect="1"/>
          </p:cNvPicPr>
          <p:nvPr/>
        </p:nvPicPr>
        <p:blipFill rotWithShape="1">
          <a:blip r:embed="rId3"/>
          <a:srcRect t="28826" b="31705"/>
          <a:stretch/>
        </p:blipFill>
        <p:spPr>
          <a:xfrm>
            <a:off x="6512442" y="2495946"/>
            <a:ext cx="5201023" cy="1452350"/>
          </a:xfrm>
          <a:prstGeom prst="rect">
            <a:avLst/>
          </a:prstGeom>
        </p:spPr>
      </p:pic>
      <p:sp>
        <p:nvSpPr>
          <p:cNvPr id="15" name="Rectangle 14">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171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3DDF9D-E27C-4E23-A1E8-CA352535F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10138"/>
            <a:ext cx="121920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10;&#10;Description automatically generated">
            <a:extLst>
              <a:ext uri="{FF2B5EF4-FFF2-40B4-BE49-F238E27FC236}">
                <a16:creationId xmlns:a16="http://schemas.microsoft.com/office/drawing/2014/main" id="{40326A15-AB00-485A-8855-E286B9B234A4}"/>
              </a:ext>
            </a:extLst>
          </p:cNvPr>
          <p:cNvPicPr>
            <a:picLocks noChangeAspect="1"/>
          </p:cNvPicPr>
          <p:nvPr/>
        </p:nvPicPr>
        <p:blipFill rotWithShape="1">
          <a:blip r:embed="rId3"/>
          <a:srcRect l="13197" r="19852" b="1"/>
          <a:stretch>
            <a:fillRect/>
          </a:stretch>
        </p:blipFill>
        <p:spPr>
          <a:xfrm rot="5400000">
            <a:off x="8533289" y="-211470"/>
            <a:ext cx="3457378" cy="3860043"/>
          </a:xfrm>
          <a:prstGeom prst="rect">
            <a:avLst/>
          </a:prstGeom>
        </p:spPr>
      </p:pic>
      <p:sp>
        <p:nvSpPr>
          <p:cNvPr id="16" name="Rectangle 15">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6BE2167-9449-46D0-B4E8-5CC136C70144}"/>
              </a:ext>
            </a:extLst>
          </p:cNvPr>
          <p:cNvSpPr>
            <a:spLocks noGrp="1"/>
          </p:cNvSpPr>
          <p:nvPr>
            <p:ph type="title"/>
          </p:nvPr>
        </p:nvSpPr>
        <p:spPr>
          <a:xfrm>
            <a:off x="631065" y="457201"/>
            <a:ext cx="3020560" cy="3588870"/>
          </a:xfrm>
        </p:spPr>
        <p:txBody>
          <a:bodyPr anchor="b">
            <a:normAutofit/>
          </a:bodyPr>
          <a:lstStyle/>
          <a:p>
            <a:pPr algn="r"/>
            <a:r>
              <a:rPr lang="en-GB" sz="4000" b="1">
                <a:solidFill>
                  <a:srgbClr val="FFFFFF"/>
                </a:solidFill>
                <a:latin typeface="+mn-lt"/>
              </a:rPr>
              <a:t>Parents’ messages</a:t>
            </a:r>
          </a:p>
        </p:txBody>
      </p:sp>
      <p:sp>
        <p:nvSpPr>
          <p:cNvPr id="3" name="Content Placeholder 2">
            <a:extLst>
              <a:ext uri="{FF2B5EF4-FFF2-40B4-BE49-F238E27FC236}">
                <a16:creationId xmlns:a16="http://schemas.microsoft.com/office/drawing/2014/main" id="{72001F48-99B1-4E1B-963F-0861249EFC37}"/>
              </a:ext>
            </a:extLst>
          </p:cNvPr>
          <p:cNvSpPr>
            <a:spLocks noGrp="1"/>
          </p:cNvSpPr>
          <p:nvPr>
            <p:ph idx="1"/>
          </p:nvPr>
        </p:nvSpPr>
        <p:spPr>
          <a:xfrm>
            <a:off x="4649246" y="669363"/>
            <a:ext cx="3142472" cy="5534211"/>
          </a:xfrm>
        </p:spPr>
        <p:txBody>
          <a:bodyPr anchor="ctr">
            <a:normAutofit/>
          </a:bodyPr>
          <a:lstStyle/>
          <a:p>
            <a:r>
              <a:rPr lang="en-GB" sz="2000"/>
              <a:t>Listen to us </a:t>
            </a:r>
          </a:p>
          <a:p>
            <a:r>
              <a:rPr lang="en-GB" sz="2000"/>
              <a:t>Make sure we always know who to talk to</a:t>
            </a:r>
          </a:p>
          <a:p>
            <a:r>
              <a:rPr lang="en-GB" sz="2000"/>
              <a:t>Know and consider our whole family</a:t>
            </a:r>
          </a:p>
          <a:p>
            <a:r>
              <a:rPr lang="en-GB" sz="2000"/>
              <a:t>Help us to get an EHCP in place</a:t>
            </a:r>
          </a:p>
          <a:p>
            <a:r>
              <a:rPr lang="en-GB" sz="2000"/>
              <a:t>Always keep us informed</a:t>
            </a:r>
          </a:p>
        </p:txBody>
      </p:sp>
      <p:pic>
        <p:nvPicPr>
          <p:cNvPr id="4" name="Picture 3" descr="Logo, company name&#10;&#10;Description automatically generated">
            <a:extLst>
              <a:ext uri="{FF2B5EF4-FFF2-40B4-BE49-F238E27FC236}">
                <a16:creationId xmlns:a16="http://schemas.microsoft.com/office/drawing/2014/main" id="{7ED4C36B-7E32-76BA-36EF-4E38519F3800}"/>
              </a:ext>
            </a:extLst>
          </p:cNvPr>
          <p:cNvPicPr>
            <a:picLocks noChangeAspect="1"/>
          </p:cNvPicPr>
          <p:nvPr/>
        </p:nvPicPr>
        <p:blipFill rotWithShape="1">
          <a:blip r:embed="rId4"/>
          <a:srcRect l="7626" r="12917" b="-2"/>
          <a:stretch>
            <a:fillRect/>
          </a:stretch>
        </p:blipFill>
        <p:spPr>
          <a:xfrm>
            <a:off x="8764945" y="3814546"/>
            <a:ext cx="2994066" cy="2666010"/>
          </a:xfrm>
          <a:prstGeom prst="rect">
            <a:avLst/>
          </a:prstGeom>
        </p:spPr>
      </p:pic>
    </p:spTree>
    <p:extLst>
      <p:ext uri="{BB962C8B-B14F-4D97-AF65-F5344CB8AC3E}">
        <p14:creationId xmlns:p14="http://schemas.microsoft.com/office/powerpoint/2010/main" val="2431484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32EDB4E5-6157-F8DD-5B39-E3566360B81F}"/>
              </a:ext>
            </a:extLst>
          </p:cNvPr>
          <p:cNvPicPr>
            <a:picLocks noChangeAspect="1"/>
          </p:cNvPicPr>
          <p:nvPr/>
        </p:nvPicPr>
        <p:blipFill rotWithShape="1">
          <a:blip r:embed="rId3">
            <a:duotone>
              <a:schemeClr val="bg2">
                <a:shade val="45000"/>
                <a:satMod val="135000"/>
              </a:schemeClr>
              <a:prstClr val="white"/>
            </a:duotone>
          </a:blip>
          <a:srcRect t="18326" r="9091" b="9397"/>
          <a:stretch>
            <a:fillRect/>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BE2167-9449-46D0-B4E8-5CC136C70144}"/>
              </a:ext>
            </a:extLst>
          </p:cNvPr>
          <p:cNvSpPr>
            <a:spLocks noGrp="1"/>
          </p:cNvSpPr>
          <p:nvPr>
            <p:ph type="title"/>
          </p:nvPr>
        </p:nvSpPr>
        <p:spPr>
          <a:xfrm>
            <a:off x="838200" y="365125"/>
            <a:ext cx="10515600" cy="1325563"/>
          </a:xfrm>
        </p:spPr>
        <p:txBody>
          <a:bodyPr>
            <a:normAutofit/>
          </a:bodyPr>
          <a:lstStyle/>
          <a:p>
            <a:r>
              <a:rPr lang="en-GB" b="1">
                <a:latin typeface="+mn-lt"/>
              </a:rPr>
              <a:t>Ideas for better transitions for parents</a:t>
            </a:r>
          </a:p>
        </p:txBody>
      </p:sp>
      <p:graphicFrame>
        <p:nvGraphicFramePr>
          <p:cNvPr id="7" name="Content Placeholder 2">
            <a:extLst>
              <a:ext uri="{FF2B5EF4-FFF2-40B4-BE49-F238E27FC236}">
                <a16:creationId xmlns:a16="http://schemas.microsoft.com/office/drawing/2014/main" id="{945D84EA-6E2B-4083-0CC1-609C9C4B0A20}"/>
              </a:ext>
            </a:extLst>
          </p:cNvPr>
          <p:cNvGraphicFramePr/>
          <p:nvPr>
            <p:extLst>
              <p:ext uri="{D42A27DB-BD31-4B8C-83A1-F6EECF244321}">
                <p14:modId xmlns:p14="http://schemas.microsoft.com/office/powerpoint/2010/main" val="111381767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9306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icky notes with question marks">
            <a:extLst>
              <a:ext uri="{FF2B5EF4-FFF2-40B4-BE49-F238E27FC236}">
                <a16:creationId xmlns:a16="http://schemas.microsoft.com/office/drawing/2014/main" id="{78CA2A47-95E4-EF96-E9F8-628FB870B011}"/>
              </a:ext>
            </a:extLst>
          </p:cNvPr>
          <p:cNvPicPr>
            <a:picLocks noChangeAspect="1"/>
          </p:cNvPicPr>
          <p:nvPr/>
        </p:nvPicPr>
        <p:blipFill rotWithShape="1">
          <a:blip r:embed="rId2">
            <a:alphaModFix amt="50000"/>
          </a:blip>
          <a:srcRect t="7855" r="-1" b="7854"/>
          <a:stretch/>
        </p:blipFill>
        <p:spPr>
          <a:xfrm>
            <a:off x="20" y="10"/>
            <a:ext cx="12188930" cy="6857990"/>
          </a:xfrm>
          <a:prstGeom prst="rect">
            <a:avLst/>
          </a:prstGeom>
        </p:spPr>
      </p:pic>
      <p:sp>
        <p:nvSpPr>
          <p:cNvPr id="2" name="Title 1">
            <a:extLst>
              <a:ext uri="{FF2B5EF4-FFF2-40B4-BE49-F238E27FC236}">
                <a16:creationId xmlns:a16="http://schemas.microsoft.com/office/drawing/2014/main" id="{C977A55C-1FE6-8ABC-E8A9-61132FDA5FF1}"/>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chemeClr val="bg1"/>
                </a:solidFill>
              </a:rPr>
              <a:t>Where are you?</a:t>
            </a:r>
          </a:p>
        </p:txBody>
      </p:sp>
      <p:sp>
        <p:nvSpPr>
          <p:cNvPr id="1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353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22275AB5-5CFE-413A-88BC-A10E4E7384A8}"/>
              </a:ext>
            </a:extLst>
          </p:cNvPr>
          <p:cNvSpPr>
            <a:spLocks noGrp="1"/>
          </p:cNvSpPr>
          <p:nvPr>
            <p:ph type="ctrTitle"/>
          </p:nvPr>
        </p:nvSpPr>
        <p:spPr>
          <a:xfrm>
            <a:off x="660041" y="2767106"/>
            <a:ext cx="2880828" cy="3071906"/>
          </a:xfrm>
        </p:spPr>
        <p:txBody>
          <a:bodyPr anchor="t">
            <a:normAutofit/>
          </a:bodyPr>
          <a:lstStyle/>
          <a:p>
            <a:pPr algn="l"/>
            <a:r>
              <a:rPr lang="en-GB" sz="4000">
                <a:solidFill>
                  <a:srgbClr val="FFFFFF"/>
                </a:solidFill>
              </a:rPr>
              <a:t>4. Schools and wider partners should be informed</a:t>
            </a:r>
          </a:p>
        </p:txBody>
      </p:sp>
      <p:sp>
        <p:nvSpPr>
          <p:cNvPr id="5" name="Subtitle 4">
            <a:extLst>
              <a:ext uri="{FF2B5EF4-FFF2-40B4-BE49-F238E27FC236}">
                <a16:creationId xmlns:a16="http://schemas.microsoft.com/office/drawing/2014/main" id="{A47826DC-BA50-47B1-95BD-1FA36E41B410}"/>
              </a:ext>
            </a:extLst>
          </p:cNvPr>
          <p:cNvSpPr>
            <a:spLocks noGrp="1"/>
          </p:cNvSpPr>
          <p:nvPr>
            <p:ph type="subTitle" idx="1"/>
          </p:nvPr>
        </p:nvSpPr>
        <p:spPr>
          <a:xfrm>
            <a:off x="660042" y="806824"/>
            <a:ext cx="2919738" cy="1494117"/>
          </a:xfrm>
        </p:spPr>
        <p:txBody>
          <a:bodyPr anchor="b">
            <a:normAutofit/>
          </a:bodyPr>
          <a:lstStyle/>
          <a:p>
            <a:pPr algn="l"/>
            <a:endParaRPr lang="en-GB" sz="2000" dirty="0">
              <a:solidFill>
                <a:srgbClr val="FFFFFF"/>
              </a:solidFill>
            </a:endParaRPr>
          </a:p>
        </p:txBody>
      </p:sp>
      <p:pic>
        <p:nvPicPr>
          <p:cNvPr id="6" name="Picture 5" descr="Graphical user interface, application&#10;&#10;Description automatically generated">
            <a:extLst>
              <a:ext uri="{FF2B5EF4-FFF2-40B4-BE49-F238E27FC236}">
                <a16:creationId xmlns:a16="http://schemas.microsoft.com/office/drawing/2014/main" id="{395A3A30-B29B-4C1C-9125-A83DBD3FF7A0}"/>
              </a:ext>
            </a:extLst>
          </p:cNvPr>
          <p:cNvPicPr>
            <a:picLocks noChangeAspect="1"/>
          </p:cNvPicPr>
          <p:nvPr/>
        </p:nvPicPr>
        <p:blipFill>
          <a:blip r:embed="rId2"/>
          <a:stretch>
            <a:fillRect/>
          </a:stretch>
        </p:blipFill>
        <p:spPr>
          <a:xfrm>
            <a:off x="4502428" y="1396759"/>
            <a:ext cx="7225748" cy="4064482"/>
          </a:xfrm>
          <a:prstGeom prst="rect">
            <a:avLst/>
          </a:prstGeom>
        </p:spPr>
      </p:pic>
    </p:spTree>
    <p:extLst>
      <p:ext uri="{BB962C8B-B14F-4D97-AF65-F5344CB8AC3E}">
        <p14:creationId xmlns:p14="http://schemas.microsoft.com/office/powerpoint/2010/main" val="1477483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6842889" y="876538"/>
            <a:ext cx="5136412" cy="1135737"/>
          </a:xfrm>
          <a:prstGeom prst="rect">
            <a:avLst/>
          </a:prstGeom>
        </p:spPr>
        <p:txBody>
          <a:bodyPr spcFirstLastPara="1" lIns="91608" tIns="45791" rIns="91608" bIns="45791" anchorCtr="0">
            <a:normAutofit/>
          </a:bodyPr>
          <a:lstStyle/>
          <a:p>
            <a:pPr>
              <a:spcBef>
                <a:spcPts val="0"/>
              </a:spcBef>
              <a:buClr>
                <a:srgbClr val="002060"/>
              </a:buClr>
              <a:buSzPts val="5400"/>
            </a:pPr>
            <a:r>
              <a:rPr lang="en-GB" sz="3600" b="1">
                <a:solidFill>
                  <a:srgbClr val="025B9D"/>
                </a:solidFill>
                <a:latin typeface="Calibri" panose="020F0502020204030204" pitchFamily="34" charset="0"/>
                <a:ea typeface="Calibri"/>
                <a:cs typeface="Calibri" panose="020F0502020204030204" pitchFamily="34" charset="0"/>
                <a:sym typeface="Calibri"/>
              </a:rPr>
              <a:t>How shall we work today? </a:t>
            </a:r>
          </a:p>
        </p:txBody>
      </p:sp>
      <p:pic>
        <p:nvPicPr>
          <p:cNvPr id="5" name="Picture 4" descr="A baby sleeping on a bed&#10;&#10;Description automatically generated with medium confidence">
            <a:extLst>
              <a:ext uri="{FF2B5EF4-FFF2-40B4-BE49-F238E27FC236}">
                <a16:creationId xmlns:a16="http://schemas.microsoft.com/office/drawing/2014/main" id="{26BCDFC2-FB22-D20E-1FEB-1715A5906E7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9008" r="2" b="2"/>
          <a:stretch/>
        </p:blipFill>
        <p:spPr>
          <a:xfrm>
            <a:off x="-2" y="10"/>
            <a:ext cx="5779884" cy="3428990"/>
          </a:xfrm>
          <a:prstGeom prst="rect">
            <a:avLst/>
          </a:prstGeom>
        </p:spPr>
      </p:pic>
      <p:pic>
        <p:nvPicPr>
          <p:cNvPr id="3" name="Picture 2" descr="Logo, company name&#10;&#10;Description automatically generated">
            <a:extLst>
              <a:ext uri="{FF2B5EF4-FFF2-40B4-BE49-F238E27FC236}">
                <a16:creationId xmlns:a16="http://schemas.microsoft.com/office/drawing/2014/main" id="{4F109A35-2D46-57DF-E0CC-3DD9ADABFCEF}"/>
              </a:ext>
            </a:extLst>
          </p:cNvPr>
          <p:cNvPicPr>
            <a:picLocks noChangeAspect="1"/>
          </p:cNvPicPr>
          <p:nvPr/>
        </p:nvPicPr>
        <p:blipFill rotWithShape="1">
          <a:blip r:embed="rId5"/>
          <a:srcRect t="12334" r="2" b="3814"/>
          <a:stretch/>
        </p:blipFill>
        <p:spPr>
          <a:xfrm>
            <a:off x="-2" y="3429000"/>
            <a:ext cx="5779884" cy="3429000"/>
          </a:xfrm>
          <a:prstGeom prst="rect">
            <a:avLst/>
          </a:prstGeom>
        </p:spPr>
      </p:pic>
      <p:sp>
        <p:nvSpPr>
          <p:cNvPr id="106" name="Google Shape;106;p15"/>
          <p:cNvSpPr txBox="1">
            <a:spLocks noGrp="1"/>
          </p:cNvSpPr>
          <p:nvPr>
            <p:ph idx="1"/>
          </p:nvPr>
        </p:nvSpPr>
        <p:spPr>
          <a:xfrm>
            <a:off x="6728239" y="2625418"/>
            <a:ext cx="5136412" cy="4393982"/>
          </a:xfrm>
          <a:prstGeom prst="rect">
            <a:avLst/>
          </a:prstGeom>
        </p:spPr>
        <p:txBody>
          <a:bodyPr spcFirstLastPara="1" lIns="91608" tIns="45791" rIns="91608" bIns="45791" anchorCtr="0">
            <a:normAutofit/>
          </a:bodyPr>
          <a:lstStyle/>
          <a:p>
            <a:pPr>
              <a:spcBef>
                <a:spcPts val="1002"/>
              </a:spcBef>
              <a:buClr>
                <a:schemeClr val="dk1"/>
              </a:buClr>
              <a:buSzPts val="2800"/>
              <a:buFont typeface="Wingdings" panose="05000000000000000000" pitchFamily="2" charset="2"/>
              <a:buChar char="ü"/>
            </a:pPr>
            <a:r>
              <a:rPr lang="en-GB" sz="2000">
                <a:solidFill>
                  <a:srgbClr val="025B9D"/>
                </a:solidFill>
              </a:rPr>
              <a:t>Cameras, mics, joining in and chat</a:t>
            </a:r>
          </a:p>
          <a:p>
            <a:pPr>
              <a:spcBef>
                <a:spcPts val="1002"/>
              </a:spcBef>
              <a:buClr>
                <a:schemeClr val="dk1"/>
              </a:buClr>
              <a:buSzPts val="2800"/>
              <a:buFont typeface="Wingdings" panose="05000000000000000000" pitchFamily="2" charset="2"/>
              <a:buChar char="ü"/>
            </a:pPr>
            <a:r>
              <a:rPr lang="en-GB" sz="2000">
                <a:solidFill>
                  <a:srgbClr val="025B9D"/>
                </a:solidFill>
              </a:rPr>
              <a:t>We will make notes but not identify individuals</a:t>
            </a:r>
          </a:p>
          <a:p>
            <a:pPr>
              <a:spcBef>
                <a:spcPts val="1002"/>
              </a:spcBef>
              <a:buClr>
                <a:schemeClr val="dk1"/>
              </a:buClr>
              <a:buSzPts val="2800"/>
              <a:buFont typeface="Wingdings" panose="05000000000000000000" pitchFamily="2" charset="2"/>
              <a:buChar char="ü"/>
            </a:pPr>
            <a:r>
              <a:rPr lang="en-GB" sz="2000">
                <a:solidFill>
                  <a:srgbClr val="025B9D"/>
                </a:solidFill>
              </a:rPr>
              <a:t>Can you give yourself this time?</a:t>
            </a:r>
          </a:p>
          <a:p>
            <a:pPr>
              <a:spcBef>
                <a:spcPts val="1002"/>
              </a:spcBef>
              <a:buClr>
                <a:schemeClr val="dk1"/>
              </a:buClr>
              <a:buSzPts val="2800"/>
              <a:buFont typeface="Wingdings" panose="05000000000000000000" pitchFamily="2" charset="2"/>
              <a:buChar char="ü"/>
            </a:pPr>
            <a:r>
              <a:rPr lang="en-GB" sz="2000">
                <a:solidFill>
                  <a:srgbClr val="025B9D"/>
                </a:solidFill>
              </a:rPr>
              <a:t>Are you comfy?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07513-3E88-0170-9506-C48AFBB94305}"/>
              </a:ext>
            </a:extLst>
          </p:cNvPr>
          <p:cNvSpPr>
            <a:spLocks noGrp="1"/>
          </p:cNvSpPr>
          <p:nvPr>
            <p:ph type="title"/>
          </p:nvPr>
        </p:nvSpPr>
        <p:spPr>
          <a:xfrm>
            <a:off x="568980" y="505760"/>
            <a:ext cx="7648264" cy="1492132"/>
          </a:xfrm>
        </p:spPr>
        <p:txBody>
          <a:bodyPr anchor="t">
            <a:normAutofit/>
          </a:bodyPr>
          <a:lstStyle/>
          <a:p>
            <a:r>
              <a:rPr lang="en-US" b="1" dirty="0">
                <a:solidFill>
                  <a:schemeClr val="accent1">
                    <a:lumMod val="75000"/>
                  </a:schemeClr>
                </a:solidFill>
                <a:latin typeface="+mn-lt"/>
              </a:rPr>
              <a:t>Informing and supporting all partners in the process</a:t>
            </a:r>
          </a:p>
        </p:txBody>
      </p:sp>
      <p:pic>
        <p:nvPicPr>
          <p:cNvPr id="7" name="Picture 6" descr="Logo, company name&#10;&#10;Description automatically generated">
            <a:extLst>
              <a:ext uri="{FF2B5EF4-FFF2-40B4-BE49-F238E27FC236}">
                <a16:creationId xmlns:a16="http://schemas.microsoft.com/office/drawing/2014/main" id="{EB039FE5-9786-9EF2-9742-2F0D68781AD0}"/>
              </a:ext>
            </a:extLst>
          </p:cNvPr>
          <p:cNvPicPr>
            <a:picLocks noChangeAspect="1"/>
          </p:cNvPicPr>
          <p:nvPr/>
        </p:nvPicPr>
        <p:blipFill rotWithShape="1">
          <a:blip r:embed="rId2"/>
          <a:srcRect t="28826" b="31705"/>
          <a:stretch/>
        </p:blipFill>
        <p:spPr>
          <a:xfrm>
            <a:off x="8659647" y="320166"/>
            <a:ext cx="3320686" cy="931660"/>
          </a:xfrm>
          <a:prstGeom prst="rect">
            <a:avLst/>
          </a:prstGeom>
        </p:spPr>
      </p:pic>
      <p:sp>
        <p:nvSpPr>
          <p:cNvPr id="8" name="TextBox 7">
            <a:extLst>
              <a:ext uri="{FF2B5EF4-FFF2-40B4-BE49-F238E27FC236}">
                <a16:creationId xmlns:a16="http://schemas.microsoft.com/office/drawing/2014/main" id="{3862B85A-87A8-BF4C-8E85-1AD19F7C7EA6}"/>
              </a:ext>
            </a:extLst>
          </p:cNvPr>
          <p:cNvSpPr txBox="1"/>
          <p:nvPr/>
        </p:nvSpPr>
        <p:spPr>
          <a:xfrm>
            <a:off x="1162105" y="2874365"/>
            <a:ext cx="5649875" cy="34778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25B9D"/>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25B9D"/>
                </a:solidFill>
                <a:effectLst/>
                <a:uLnTx/>
                <a:uFillTx/>
                <a:latin typeface="Calibri" panose="020F0502020204030204"/>
                <a:ea typeface="+mn-ea"/>
                <a:cs typeface="+mn-cs"/>
              </a:rPr>
              <a:t>From processes to packs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25B9D"/>
                </a:solidFill>
                <a:effectLst/>
                <a:uLnTx/>
                <a:uFillTx/>
                <a:latin typeface="Calibri" panose="020F0502020204030204"/>
                <a:ea typeface="+mn-ea"/>
                <a:cs typeface="+mn-cs"/>
              </a:rPr>
              <a:t>Regular forums and communications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25B9D"/>
                </a:solidFill>
                <a:effectLst/>
                <a:uLnTx/>
                <a:uFillTx/>
                <a:latin typeface="Calibri" panose="020F0502020204030204"/>
                <a:ea typeface="+mn-ea"/>
                <a:cs typeface="+mn-cs"/>
              </a:rPr>
              <a:t>Use your strategic links to share messaging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25B9D"/>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25B9D"/>
              </a:solidFill>
              <a:effectLst/>
              <a:uLnTx/>
              <a:uFillTx/>
              <a:latin typeface="Calibri" panose="020F0502020204030204"/>
              <a:ea typeface="+mn-ea"/>
              <a:cs typeface="+mn-cs"/>
            </a:endParaRPr>
          </a:p>
        </p:txBody>
      </p:sp>
      <p:pic>
        <p:nvPicPr>
          <p:cNvPr id="5" name="Picture 4" descr="A picture containing LEGO, toy&#10;&#10;Description automatically generated">
            <a:extLst>
              <a:ext uri="{FF2B5EF4-FFF2-40B4-BE49-F238E27FC236}">
                <a16:creationId xmlns:a16="http://schemas.microsoft.com/office/drawing/2014/main" id="{57EF0FA9-EBBF-54EA-C4C3-CC825845608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88412" y="2631988"/>
            <a:ext cx="5253670" cy="4065373"/>
          </a:xfrm>
          <a:prstGeom prst="rect">
            <a:avLst/>
          </a:prstGeom>
        </p:spPr>
      </p:pic>
    </p:spTree>
    <p:extLst>
      <p:ext uri="{BB962C8B-B14F-4D97-AF65-F5344CB8AC3E}">
        <p14:creationId xmlns:p14="http://schemas.microsoft.com/office/powerpoint/2010/main" val="4062564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43955F-2DC1-6396-F54A-90DF8B499DFA}"/>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7F1FD57-1972-439F-EC28-A3E3AC787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0ED02B5-8632-FDB4-8F10-45A217BAB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EE09EBC-5C54-F57F-3596-8F33BE9C5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01894C6-3D67-D7A3-CF64-D7F82E75C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C9143B4-E05A-CAD4-E45E-1CC5D8E74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CCC8331-94CA-CEB1-E50A-5FF20F70FA0A}"/>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Where are you?</a:t>
            </a:r>
          </a:p>
        </p:txBody>
      </p:sp>
      <p:pic>
        <p:nvPicPr>
          <p:cNvPr id="5" name="Picture 4" descr="Sticky notes with question marks">
            <a:extLst>
              <a:ext uri="{FF2B5EF4-FFF2-40B4-BE49-F238E27FC236}">
                <a16:creationId xmlns:a16="http://schemas.microsoft.com/office/drawing/2014/main" id="{7FCC6244-8679-A404-BCDF-06487DC10444}"/>
              </a:ext>
            </a:extLst>
          </p:cNvPr>
          <p:cNvPicPr>
            <a:picLocks noChangeAspect="1"/>
          </p:cNvPicPr>
          <p:nvPr/>
        </p:nvPicPr>
        <p:blipFill rotWithShape="1">
          <a:blip r:embed="rId2"/>
          <a:srcRect r="15627" b="-1"/>
          <a:stretch/>
        </p:blipFill>
        <p:spPr>
          <a:xfrm>
            <a:off x="4502428" y="570719"/>
            <a:ext cx="7225748" cy="5716561"/>
          </a:xfrm>
          <a:prstGeom prst="rect">
            <a:avLst/>
          </a:prstGeom>
        </p:spPr>
      </p:pic>
    </p:spTree>
    <p:extLst>
      <p:ext uri="{BB962C8B-B14F-4D97-AF65-F5344CB8AC3E}">
        <p14:creationId xmlns:p14="http://schemas.microsoft.com/office/powerpoint/2010/main" val="1517843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DD8DD7-D851-035D-E9C4-D48B7B74E595}"/>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b="1" kern="1200">
                <a:solidFill>
                  <a:srgbClr val="FFFFFF"/>
                </a:solidFill>
                <a:latin typeface="+mj-lt"/>
                <a:ea typeface="+mj-ea"/>
                <a:cs typeface="+mj-cs"/>
              </a:rPr>
              <a:t>5. Measuring success</a:t>
            </a:r>
          </a:p>
        </p:txBody>
      </p:sp>
      <p:pic>
        <p:nvPicPr>
          <p:cNvPr id="5" name="Picture 4" descr="Close-up photo of wooden rulers">
            <a:extLst>
              <a:ext uri="{FF2B5EF4-FFF2-40B4-BE49-F238E27FC236}">
                <a16:creationId xmlns:a16="http://schemas.microsoft.com/office/drawing/2014/main" id="{091A6679-981F-1C0D-F0F4-2C538FCD97A8}"/>
              </a:ext>
            </a:extLst>
          </p:cNvPr>
          <p:cNvPicPr>
            <a:picLocks noChangeAspect="1"/>
          </p:cNvPicPr>
          <p:nvPr/>
        </p:nvPicPr>
        <p:blipFill rotWithShape="1">
          <a:blip r:embed="rId2"/>
          <a:srcRect t="16449" b="8551"/>
          <a:stretch/>
        </p:blipFill>
        <p:spPr>
          <a:xfrm>
            <a:off x="4502428" y="1396758"/>
            <a:ext cx="7225748" cy="4064483"/>
          </a:xfrm>
          <a:prstGeom prst="rect">
            <a:avLst/>
          </a:prstGeom>
        </p:spPr>
      </p:pic>
    </p:spTree>
    <p:extLst>
      <p:ext uri="{BB962C8B-B14F-4D97-AF65-F5344CB8AC3E}">
        <p14:creationId xmlns:p14="http://schemas.microsoft.com/office/powerpoint/2010/main" val="2358770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 on document with pen">
            <a:extLst>
              <a:ext uri="{FF2B5EF4-FFF2-40B4-BE49-F238E27FC236}">
                <a16:creationId xmlns:a16="http://schemas.microsoft.com/office/drawing/2014/main" id="{5E0766FC-4DE3-66B2-35BE-4AD91C8F2A23}"/>
              </a:ext>
            </a:extLst>
          </p:cNvPr>
          <p:cNvPicPr>
            <a:picLocks noChangeAspect="1"/>
          </p:cNvPicPr>
          <p:nvPr/>
        </p:nvPicPr>
        <p:blipFill rotWithShape="1">
          <a:blip r:embed="rId2"/>
          <a:srcRect l="17604" r="3886" b="2"/>
          <a:stretch/>
        </p:blipFill>
        <p:spPr>
          <a:xfrm>
            <a:off x="20" y="1666568"/>
            <a:ext cx="6106195" cy="5191432"/>
          </a:xfrm>
          <a:prstGeom prst="rect">
            <a:avLst/>
          </a:prstGeom>
        </p:spPr>
      </p:pic>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90723C-68AD-5580-53D4-A00685D52223}"/>
              </a:ext>
            </a:extLst>
          </p:cNvPr>
          <p:cNvSpPr>
            <a:spLocks noGrp="1"/>
          </p:cNvSpPr>
          <p:nvPr>
            <p:ph type="title"/>
          </p:nvPr>
        </p:nvSpPr>
        <p:spPr>
          <a:xfrm>
            <a:off x="761801" y="352766"/>
            <a:ext cx="10591999" cy="1023584"/>
          </a:xfrm>
        </p:spPr>
        <p:txBody>
          <a:bodyPr>
            <a:normAutofit/>
          </a:bodyPr>
          <a:lstStyle/>
          <a:p>
            <a:r>
              <a:rPr lang="en-US" sz="4000" b="1">
                <a:latin typeface="+mn-lt"/>
              </a:rPr>
              <a:t>What can you do?</a:t>
            </a:r>
          </a:p>
        </p:txBody>
      </p:sp>
      <p:sp>
        <p:nvSpPr>
          <p:cNvPr id="3" name="Content Placeholder 2">
            <a:extLst>
              <a:ext uri="{FF2B5EF4-FFF2-40B4-BE49-F238E27FC236}">
                <a16:creationId xmlns:a16="http://schemas.microsoft.com/office/drawing/2014/main" id="{ED8002F2-815A-D0D0-1099-D2948E9B2D09}"/>
              </a:ext>
            </a:extLst>
          </p:cNvPr>
          <p:cNvSpPr>
            <a:spLocks noGrp="1"/>
          </p:cNvSpPr>
          <p:nvPr>
            <p:ph idx="1"/>
          </p:nvPr>
        </p:nvSpPr>
        <p:spPr>
          <a:xfrm>
            <a:off x="6803408" y="2249766"/>
            <a:ext cx="4550391" cy="4070303"/>
          </a:xfrm>
        </p:spPr>
        <p:txBody>
          <a:bodyPr anchor="ctr">
            <a:normAutofit fontScale="92500" lnSpcReduction="20000"/>
          </a:bodyPr>
          <a:lstStyle/>
          <a:p>
            <a:r>
              <a:rPr lang="en-US" sz="2000" dirty="0"/>
              <a:t>Parents and carers can share feedback</a:t>
            </a:r>
          </a:p>
          <a:p>
            <a:r>
              <a:rPr lang="en-US" sz="2000" dirty="0"/>
              <a:t>Providers and schools can follow up with families (and share the information to jointly plan improvements)</a:t>
            </a:r>
          </a:p>
          <a:p>
            <a:r>
              <a:rPr lang="en-US" sz="2000" dirty="0"/>
              <a:t>Providers and schools can use our Entry Exit Pathway</a:t>
            </a:r>
          </a:p>
          <a:p>
            <a:r>
              <a:rPr lang="en-US" sz="2000" dirty="0"/>
              <a:t>Quick surveys with providers, schools </a:t>
            </a:r>
            <a:r>
              <a:rPr lang="en-US" sz="2000"/>
              <a:t>and families</a:t>
            </a:r>
            <a:endParaRPr lang="en-US" sz="2000" dirty="0"/>
          </a:p>
          <a:p>
            <a:r>
              <a:rPr lang="en-US" sz="2000" dirty="0"/>
              <a:t>LAs can Track complaints, deferred/pt entry</a:t>
            </a:r>
          </a:p>
          <a:p>
            <a:r>
              <a:rPr lang="en-US" sz="2000" dirty="0"/>
              <a:t>LAs can join the dots with your overall data sets</a:t>
            </a:r>
          </a:p>
          <a:p>
            <a:pPr lvl="1"/>
            <a:r>
              <a:rPr lang="en-US" sz="2000" dirty="0"/>
              <a:t>Measuring sufficiency</a:t>
            </a:r>
          </a:p>
          <a:p>
            <a:pPr lvl="1"/>
            <a:r>
              <a:rPr lang="en-US" sz="2000" dirty="0"/>
              <a:t>Measuring impact</a:t>
            </a:r>
          </a:p>
          <a:p>
            <a:pPr lvl="1"/>
            <a:endParaRPr lang="en-US" sz="2000" dirty="0"/>
          </a:p>
        </p:txBody>
      </p:sp>
    </p:spTree>
    <p:extLst>
      <p:ext uri="{BB962C8B-B14F-4D97-AF65-F5344CB8AC3E}">
        <p14:creationId xmlns:p14="http://schemas.microsoft.com/office/powerpoint/2010/main" val="2597306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9B9013-195D-BFED-3F80-99D29DB2DD9A}"/>
              </a:ext>
            </a:extLst>
          </p:cNvPr>
          <p:cNvSpPr>
            <a:spLocks noGrp="1"/>
          </p:cNvSpPr>
          <p:nvPr>
            <p:ph type="title"/>
          </p:nvPr>
        </p:nvSpPr>
        <p:spPr>
          <a:xfrm>
            <a:off x="838201" y="365125"/>
            <a:ext cx="3816095" cy="1938076"/>
          </a:xfrm>
        </p:spPr>
        <p:txBody>
          <a:bodyPr>
            <a:normAutofit/>
          </a:bodyPr>
          <a:lstStyle/>
          <a:p>
            <a:r>
              <a:rPr lang="en-US" b="1" dirty="0"/>
              <a:t>And our Entry Exit Pathway?</a:t>
            </a:r>
          </a:p>
        </p:txBody>
      </p:sp>
      <p:sp>
        <p:nvSpPr>
          <p:cNvPr id="3" name="Content Placeholder 2">
            <a:extLst>
              <a:ext uri="{FF2B5EF4-FFF2-40B4-BE49-F238E27FC236}">
                <a16:creationId xmlns:a16="http://schemas.microsoft.com/office/drawing/2014/main" id="{99BDEFA8-7EF7-409C-9D8D-240FF102A030}"/>
              </a:ext>
            </a:extLst>
          </p:cNvPr>
          <p:cNvSpPr>
            <a:spLocks noGrp="1"/>
          </p:cNvSpPr>
          <p:nvPr>
            <p:ph idx="1"/>
          </p:nvPr>
        </p:nvSpPr>
        <p:spPr>
          <a:xfrm>
            <a:off x="838201" y="2482589"/>
            <a:ext cx="3816096" cy="3694373"/>
          </a:xfrm>
        </p:spPr>
        <p:txBody>
          <a:bodyPr vert="horz" lIns="91440" tIns="45720" rIns="91440" bIns="45720" rtlCol="0">
            <a:normAutofit/>
          </a:bodyPr>
          <a:lstStyle/>
          <a:p>
            <a:r>
              <a:rPr lang="en-US" sz="1400" dirty="0">
                <a:cs typeface="Calibri"/>
              </a:rPr>
              <a:t>Huge demand from parents for our service</a:t>
            </a:r>
          </a:p>
          <a:p>
            <a:r>
              <a:rPr lang="en-US" sz="1400" dirty="0">
                <a:cs typeface="Calibri"/>
              </a:rPr>
              <a:t>Concerns from LA about which children attending</a:t>
            </a:r>
          </a:p>
          <a:p>
            <a:r>
              <a:rPr lang="en-US" sz="1400" dirty="0">
                <a:cs typeface="Calibri"/>
              </a:rPr>
              <a:t>Lack of parental knowledge and anxiety about transition process</a:t>
            </a:r>
          </a:p>
          <a:p>
            <a:r>
              <a:rPr lang="en-US" sz="1400" dirty="0">
                <a:cs typeface="Calibri"/>
              </a:rPr>
              <a:t>Assumption once children are with us, they stay with us</a:t>
            </a:r>
          </a:p>
          <a:p>
            <a:r>
              <a:rPr lang="en-US" sz="1400" dirty="0">
                <a:cs typeface="Calibri"/>
              </a:rPr>
              <a:t>Resistance when trying to move children to the mainstream</a:t>
            </a:r>
          </a:p>
          <a:p>
            <a:r>
              <a:rPr lang="en-US" sz="1400" dirty="0">
                <a:cs typeface="Calibri"/>
              </a:rPr>
              <a:t>Lack of process to evaluate success of our transitions</a:t>
            </a:r>
          </a:p>
          <a:p>
            <a:r>
              <a:rPr lang="en-US" sz="1400" dirty="0">
                <a:cs typeface="Calibri"/>
                <a:hlinkClick r:id="rId3"/>
              </a:rPr>
              <a:t>https://dingley.org.uk</a:t>
            </a:r>
            <a:endParaRPr lang="en-US" sz="1400" dirty="0">
              <a:cs typeface="Calibri"/>
            </a:endParaRPr>
          </a:p>
          <a:p>
            <a:endParaRPr lang="en-US" sz="1400" dirty="0">
              <a:cs typeface="Calibri"/>
            </a:endParaRPr>
          </a:p>
          <a:p>
            <a:endParaRPr lang="en-US" sz="1400" dirty="0">
              <a:cs typeface="Calibri"/>
            </a:endParaRPr>
          </a:p>
        </p:txBody>
      </p:sp>
      <p:pic>
        <p:nvPicPr>
          <p:cNvPr id="4" name="Picture 4">
            <a:extLst>
              <a:ext uri="{FF2B5EF4-FFF2-40B4-BE49-F238E27FC236}">
                <a16:creationId xmlns:a16="http://schemas.microsoft.com/office/drawing/2014/main" id="{FDBF99B0-B4AA-5BB5-D6A7-C936C50CF624}"/>
              </a:ext>
            </a:extLst>
          </p:cNvPr>
          <p:cNvPicPr>
            <a:picLocks noChangeAspect="1"/>
          </p:cNvPicPr>
          <p:nvPr/>
        </p:nvPicPr>
        <p:blipFill rotWithShape="1">
          <a:blip r:embed="rId4"/>
          <a:srcRect t="3666" r="-1" b="6212"/>
          <a:stretch>
            <a:fillRect/>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6" name="Picture 5" descr="Logo, company name&#10;&#10;Description automatically generated">
            <a:extLst>
              <a:ext uri="{FF2B5EF4-FFF2-40B4-BE49-F238E27FC236}">
                <a16:creationId xmlns:a16="http://schemas.microsoft.com/office/drawing/2014/main" id="{ED7870F6-93E5-8806-D8E3-FE2EE8F84D9C}"/>
              </a:ext>
            </a:extLst>
          </p:cNvPr>
          <p:cNvPicPr>
            <a:picLocks noChangeAspect="1"/>
          </p:cNvPicPr>
          <p:nvPr/>
        </p:nvPicPr>
        <p:blipFill rotWithShape="1">
          <a:blip r:embed="rId5"/>
          <a:srcRect t="21795" b="20418"/>
          <a:stretch>
            <a:fillRect/>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3270389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977A55C-1FE6-8ABC-E8A9-61132FDA5FF1}"/>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b="1" kern="1200" dirty="0">
                <a:solidFill>
                  <a:schemeClr val="tx1"/>
                </a:solidFill>
                <a:latin typeface="+mj-lt"/>
                <a:ea typeface="+mj-ea"/>
                <a:cs typeface="+mj-cs"/>
              </a:rPr>
              <a:t>Where are you?</a:t>
            </a:r>
          </a:p>
        </p:txBody>
      </p:sp>
      <p:pic>
        <p:nvPicPr>
          <p:cNvPr id="5" name="Picture 4" descr="Sticky notes with question marks">
            <a:extLst>
              <a:ext uri="{FF2B5EF4-FFF2-40B4-BE49-F238E27FC236}">
                <a16:creationId xmlns:a16="http://schemas.microsoft.com/office/drawing/2014/main" id="{78CA2A47-95E4-EF96-E9F8-628FB870B011}"/>
              </a:ext>
            </a:extLst>
          </p:cNvPr>
          <p:cNvPicPr>
            <a:picLocks noChangeAspect="1"/>
          </p:cNvPicPr>
          <p:nvPr/>
        </p:nvPicPr>
        <p:blipFill rotWithShape="1">
          <a:blip r:embed="rId2"/>
          <a:srcRect t="7855" r="-1" b="7854"/>
          <a:stretch/>
        </p:blipFill>
        <p:spPr>
          <a:xfrm>
            <a:off x="6606253" y="2038645"/>
            <a:ext cx="4942280" cy="2780709"/>
          </a:xfrm>
          <a:prstGeom prst="rect">
            <a:avLst/>
          </a:prstGeom>
        </p:spPr>
      </p:pic>
    </p:spTree>
    <p:extLst>
      <p:ext uri="{BB962C8B-B14F-4D97-AF65-F5344CB8AC3E}">
        <p14:creationId xmlns:p14="http://schemas.microsoft.com/office/powerpoint/2010/main" val="2914419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07513-3E88-0170-9506-C48AFBB94305}"/>
              </a:ext>
            </a:extLst>
          </p:cNvPr>
          <p:cNvSpPr>
            <a:spLocks noGrp="1"/>
          </p:cNvSpPr>
          <p:nvPr>
            <p:ph type="title"/>
          </p:nvPr>
        </p:nvSpPr>
        <p:spPr>
          <a:xfrm>
            <a:off x="568980" y="505760"/>
            <a:ext cx="7648264" cy="1492132"/>
          </a:xfrm>
        </p:spPr>
        <p:txBody>
          <a:bodyPr anchor="t">
            <a:normAutofit/>
          </a:bodyPr>
          <a:lstStyle/>
          <a:p>
            <a:r>
              <a:rPr lang="en-US" b="1" dirty="0">
                <a:solidFill>
                  <a:schemeClr val="accent1">
                    <a:lumMod val="75000"/>
                  </a:schemeClr>
                </a:solidFill>
                <a:latin typeface="+mn-lt"/>
              </a:rPr>
              <a:t>Practice ideas from providers in </a:t>
            </a:r>
            <a:r>
              <a:rPr lang="en-US" b="1" dirty="0" err="1">
                <a:solidFill>
                  <a:schemeClr val="accent1">
                    <a:lumMod val="75000"/>
                  </a:schemeClr>
                </a:solidFill>
                <a:latin typeface="+mn-lt"/>
              </a:rPr>
              <a:t>Calderdale</a:t>
            </a:r>
            <a:r>
              <a:rPr lang="en-US" b="1" dirty="0">
                <a:solidFill>
                  <a:schemeClr val="accent1">
                    <a:lumMod val="75000"/>
                  </a:schemeClr>
                </a:solidFill>
                <a:latin typeface="+mn-lt"/>
              </a:rPr>
              <a:t> </a:t>
            </a:r>
          </a:p>
        </p:txBody>
      </p:sp>
      <p:pic>
        <p:nvPicPr>
          <p:cNvPr id="7" name="Picture 6" descr="Logo, company name&#10;&#10;Description automatically generated">
            <a:extLst>
              <a:ext uri="{FF2B5EF4-FFF2-40B4-BE49-F238E27FC236}">
                <a16:creationId xmlns:a16="http://schemas.microsoft.com/office/drawing/2014/main" id="{EB039FE5-9786-9EF2-9742-2F0D68781AD0}"/>
              </a:ext>
            </a:extLst>
          </p:cNvPr>
          <p:cNvPicPr>
            <a:picLocks noChangeAspect="1"/>
          </p:cNvPicPr>
          <p:nvPr/>
        </p:nvPicPr>
        <p:blipFill rotWithShape="1">
          <a:blip r:embed="rId2"/>
          <a:srcRect t="28826" b="31705"/>
          <a:stretch/>
        </p:blipFill>
        <p:spPr>
          <a:xfrm>
            <a:off x="8659647" y="320166"/>
            <a:ext cx="3320686" cy="931660"/>
          </a:xfrm>
          <a:prstGeom prst="rect">
            <a:avLst/>
          </a:prstGeom>
        </p:spPr>
      </p:pic>
      <p:sp>
        <p:nvSpPr>
          <p:cNvPr id="8" name="TextBox 7">
            <a:extLst>
              <a:ext uri="{FF2B5EF4-FFF2-40B4-BE49-F238E27FC236}">
                <a16:creationId xmlns:a16="http://schemas.microsoft.com/office/drawing/2014/main" id="{3862B85A-87A8-BF4C-8E85-1AD19F7C7EA6}"/>
              </a:ext>
            </a:extLst>
          </p:cNvPr>
          <p:cNvSpPr txBox="1"/>
          <p:nvPr/>
        </p:nvSpPr>
        <p:spPr>
          <a:xfrm>
            <a:off x="667834" y="1837254"/>
            <a:ext cx="6709150" cy="433965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25B9D"/>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25B9D"/>
                </a:solidFill>
                <a:effectLst/>
                <a:uLnTx/>
                <a:uFillTx/>
                <a:latin typeface="Calibri" panose="020F0502020204030204"/>
                <a:ea typeface="+mn-ea"/>
                <a:cs typeface="+mn-cs"/>
              </a:rPr>
              <a:t>Start before you start!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25B9D"/>
                </a:solidFill>
                <a:effectLst/>
                <a:uLnTx/>
                <a:uFillTx/>
                <a:latin typeface="Calibri" panose="020F0502020204030204"/>
                <a:ea typeface="+mn-ea"/>
                <a:cs typeface="+mn-cs"/>
              </a:rPr>
              <a:t>Going to School Role play, incl uniforms/ photos of local schools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25B9D"/>
                </a:solidFill>
                <a:effectLst/>
                <a:uLnTx/>
                <a:uFillTx/>
                <a:latin typeface="Calibri" panose="020F0502020204030204"/>
                <a:ea typeface="+mn-ea"/>
                <a:cs typeface="+mn-cs"/>
              </a:rPr>
              <a:t>Virtual visits &amp; routes to and from school /community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25B9D"/>
                </a:solidFill>
                <a:effectLst/>
                <a:uLnTx/>
                <a:uFillTx/>
                <a:latin typeface="Calibri" panose="020F0502020204030204"/>
                <a:ea typeface="+mn-ea"/>
                <a:cs typeface="+mn-cs"/>
              </a:rPr>
              <a:t>Meet the Teachers sessions both real and virtual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25B9D"/>
                </a:solidFill>
                <a:effectLst/>
                <a:uLnTx/>
                <a:uFillTx/>
                <a:latin typeface="Calibri" panose="020F0502020204030204"/>
                <a:ea typeface="+mn-ea"/>
                <a:cs typeface="+mn-cs"/>
              </a:rPr>
              <a:t>Reception Staff reading story or talking about coming to classroom (recorded)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25B9D"/>
                </a:solidFill>
                <a:effectLst/>
                <a:uLnTx/>
                <a:uFillTx/>
                <a:latin typeface="Calibri" panose="020F0502020204030204"/>
                <a:ea typeface="+mn-ea"/>
                <a:cs typeface="+mn-cs"/>
              </a:rPr>
              <a:t>Tea &amp; Tissues for parents at PVI setting on first day of school</a:t>
            </a:r>
          </a:p>
        </p:txBody>
      </p:sp>
      <p:pic>
        <p:nvPicPr>
          <p:cNvPr id="3" name="Picture 2" descr="A picture containing posing, colorful, outdoor object&#10;&#10;Description automatically generated">
            <a:extLst>
              <a:ext uri="{FF2B5EF4-FFF2-40B4-BE49-F238E27FC236}">
                <a16:creationId xmlns:a16="http://schemas.microsoft.com/office/drawing/2014/main" id="{BD0BC985-0E28-8156-0D6A-39667AB3C6AB}"/>
              </a:ext>
            </a:extLst>
          </p:cNvPr>
          <p:cNvPicPr>
            <a:picLocks noChangeAspect="1"/>
          </p:cNvPicPr>
          <p:nvPr/>
        </p:nvPicPr>
        <p:blipFill>
          <a:blip r:embed="rId3"/>
          <a:stretch>
            <a:fillRect/>
          </a:stretch>
        </p:blipFill>
        <p:spPr>
          <a:xfrm>
            <a:off x="7475838" y="2512130"/>
            <a:ext cx="4383403" cy="3036258"/>
          </a:xfrm>
          <a:prstGeom prst="rect">
            <a:avLst/>
          </a:prstGeom>
        </p:spPr>
      </p:pic>
    </p:spTree>
    <p:extLst>
      <p:ext uri="{BB962C8B-B14F-4D97-AF65-F5344CB8AC3E}">
        <p14:creationId xmlns:p14="http://schemas.microsoft.com/office/powerpoint/2010/main" val="1387645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795" y="6021289"/>
            <a:ext cx="12190413" cy="836713"/>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4340" name="Rectangle 4"/>
          <p:cNvSpPr>
            <a:spLocks noChangeArrowheads="1"/>
          </p:cNvSpPr>
          <p:nvPr/>
        </p:nvSpPr>
        <p:spPr bwMode="auto">
          <a:xfrm>
            <a:off x="795" y="1"/>
            <a:ext cx="12190413" cy="835200"/>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4400" b="0" i="0" u="none" strike="noStrike" kern="1200" cap="none" spc="0" normalizeH="0" baseline="0" noProof="0">
                <a:ln>
                  <a:noFill/>
                </a:ln>
                <a:solidFill>
                  <a:srgbClr val="FFFFFF"/>
                </a:solidFill>
                <a:effectLst/>
                <a:uLnTx/>
                <a:uFillTx/>
                <a:latin typeface="Segoe UI" pitchFamily="34" charset="0"/>
                <a:ea typeface="+mn-ea"/>
                <a:cs typeface="+mn-cs"/>
              </a:rPr>
              <a:t> Practical ideas used in Slough </a:t>
            </a:r>
            <a:endParaRPr kumimoji="0" lang="en-GB" altLang="en-US" sz="4000" b="0" i="0" u="none" strike="noStrike" kern="1200" cap="none" spc="0" normalizeH="0" baseline="0" noProof="0">
              <a:ln>
                <a:noFill/>
              </a:ln>
              <a:solidFill>
                <a:srgbClr val="FFFFFF"/>
              </a:solidFill>
              <a:effectLst/>
              <a:uLnTx/>
              <a:uFillTx/>
              <a:latin typeface="Segoe UI" pitchFamily="34" charset="0"/>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489" y="6165305"/>
            <a:ext cx="1615443" cy="582169"/>
          </a:xfrm>
          <a:prstGeom prst="rect">
            <a:avLst/>
          </a:prstGeom>
        </p:spPr>
      </p:pic>
      <p:sp>
        <p:nvSpPr>
          <p:cNvPr id="5" name="AutoShape 4" descr="COVID-19 Immediate Business Advice and Support March 2020"/>
          <p:cNvSpPr>
            <a:spLocks noChangeAspect="1" noChangeArrowheads="1"/>
          </p:cNvSpPr>
          <p:nvPr/>
        </p:nvSpPr>
        <p:spPr bwMode="auto">
          <a:xfrm>
            <a:off x="64294" y="-136525"/>
            <a:ext cx="1809750" cy="100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p:nvPr/>
        </p:nvSpPr>
        <p:spPr>
          <a:xfrm>
            <a:off x="5807969" y="889845"/>
            <a:ext cx="6092825"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id="{9EC12514-801C-CD37-0350-A0FF5A09D0F4}"/>
              </a:ext>
            </a:extLst>
          </p:cNvPr>
          <p:cNvSpPr txBox="1"/>
          <p:nvPr/>
        </p:nvSpPr>
        <p:spPr>
          <a:xfrm>
            <a:off x="335360" y="1059829"/>
            <a:ext cx="9793088" cy="480131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School uniform/ bookbags - dress up clothing &amp; ‘classes’ for imaginative role play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Social stories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Mutual visits between pre-school/EY setting and school, including key EY staff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Postcards sent by key person in receiving school to families in summer holidays – similar to one page profiles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Videos of setting environment, including one taken at children’s eye level height – shared on websites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Meetings with families – online format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Garden/outside spaces used for settling visits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Walk or drive the route to the new school/setting – familiar sights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EYIG – application for supported transition visits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Shared sites – regular visits with small groups of children in spring &amp; summer term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Families stay during settling visits in comfortable environment – including younger siblings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Family picnic days – start in school field and encourage continuation in local park – </a:t>
            </a: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whats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app groups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Meeting in Spring term with parent’s to talk in ‘safe space’ about any anxieties for moving to new school. </a:t>
            </a:r>
          </a:p>
        </p:txBody>
      </p:sp>
    </p:spTree>
    <p:extLst>
      <p:ext uri="{BB962C8B-B14F-4D97-AF65-F5344CB8AC3E}">
        <p14:creationId xmlns:p14="http://schemas.microsoft.com/office/powerpoint/2010/main" val="72746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A0C305-D01B-78E8-14B2-B14E90ED9109}"/>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b="1" dirty="0"/>
              <a:t>What will you do next?</a:t>
            </a:r>
            <a:br>
              <a:rPr lang="en-US" b="1" dirty="0"/>
            </a:br>
            <a:br>
              <a:rPr lang="en-US" b="1" dirty="0"/>
            </a:br>
            <a:r>
              <a:rPr lang="en-US" sz="2800" dirty="0"/>
              <a:t>Self Evaluation </a:t>
            </a:r>
            <a:br>
              <a:rPr lang="en-US" sz="2800" dirty="0"/>
            </a:br>
            <a:r>
              <a:rPr lang="en-US" sz="2800" dirty="0"/>
              <a:t>Action Planning</a:t>
            </a:r>
            <a:br>
              <a:rPr lang="en-US" sz="2800" dirty="0"/>
            </a:br>
            <a:r>
              <a:rPr lang="en-US" sz="2800" dirty="0"/>
              <a:t>Sharing with us</a:t>
            </a:r>
            <a:br>
              <a:rPr lang="en-US" sz="2800" dirty="0"/>
            </a:br>
            <a:r>
              <a:rPr lang="en-US" sz="2800" dirty="0"/>
              <a:t>Join our events</a:t>
            </a:r>
          </a:p>
        </p:txBody>
      </p:sp>
      <p:pic>
        <p:nvPicPr>
          <p:cNvPr id="5" name="Picture 4" descr="Wood human figure">
            <a:extLst>
              <a:ext uri="{FF2B5EF4-FFF2-40B4-BE49-F238E27FC236}">
                <a16:creationId xmlns:a16="http://schemas.microsoft.com/office/drawing/2014/main" id="{CBE36698-8A43-F5E9-A1C8-9DFF0FD09FC6}"/>
              </a:ext>
            </a:extLst>
          </p:cNvPr>
          <p:cNvPicPr>
            <a:picLocks noChangeAspect="1"/>
          </p:cNvPicPr>
          <p:nvPr/>
        </p:nvPicPr>
        <p:blipFill rotWithShape="1">
          <a:blip r:embed="rId2"/>
          <a:srcRect r="41962"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07929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75622" y="3041077"/>
            <a:ext cx="10640754" cy="775845"/>
          </a:xfrm>
        </p:spPr>
        <p:txBody>
          <a:bodyPr vert="horz" lIns="91440" tIns="45720" rIns="91440" bIns="45720" rtlCol="0" anchor="b">
            <a:noAutofit/>
          </a:bodyPr>
          <a:lstStyle/>
          <a:p>
            <a:pPr algn="ctr"/>
            <a:r>
              <a:rPr lang="en-US" sz="4000" b="1" dirty="0">
                <a:solidFill>
                  <a:schemeClr val="tx2"/>
                </a:solidFill>
              </a:rPr>
              <a:t>Thank you for your continued commitment and passion!</a:t>
            </a:r>
          </a:p>
        </p:txBody>
      </p:sp>
      <p:sp>
        <p:nvSpPr>
          <p:cNvPr id="34" name="Subtitle 2">
            <a:extLst>
              <a:ext uri="{FF2B5EF4-FFF2-40B4-BE49-F238E27FC236}">
                <a16:creationId xmlns:a16="http://schemas.microsoft.com/office/drawing/2014/main" id="{BB79FBBE-CED6-D644-BDF6-310D108153BB}"/>
              </a:ext>
            </a:extLst>
          </p:cNvPr>
          <p:cNvSpPr>
            <a:spLocks noGrp="1"/>
          </p:cNvSpPr>
          <p:nvPr>
            <p:ph type="subTitle" idx="1"/>
          </p:nvPr>
        </p:nvSpPr>
        <p:spPr>
          <a:xfrm>
            <a:off x="1514120" y="5233035"/>
            <a:ext cx="9163757" cy="450447"/>
          </a:xfrm>
        </p:spPr>
        <p:txBody>
          <a:bodyPr vert="horz" lIns="91440" tIns="45720" rIns="91440" bIns="45720" rtlCol="0" anchor="ctr">
            <a:normAutofit fontScale="25000" lnSpcReduction="20000"/>
          </a:bodyPr>
          <a:lstStyle/>
          <a:p>
            <a:pPr indent="-228600">
              <a:buFont typeface="Arial" panose="020B0604020202020204" pitchFamily="34" charset="0"/>
              <a:buChar char="•"/>
            </a:pPr>
            <a:endParaRPr lang="en-US" sz="500" dirty="0">
              <a:solidFill>
                <a:schemeClr val="tx2"/>
              </a:solidFill>
            </a:endParaRPr>
          </a:p>
          <a:p>
            <a:pPr indent="-228600">
              <a:buFont typeface="Arial" panose="020B0604020202020204" pitchFamily="34" charset="0"/>
              <a:buChar char="•"/>
            </a:pPr>
            <a:endParaRPr lang="en-US" sz="500" dirty="0">
              <a:solidFill>
                <a:schemeClr val="tx2"/>
              </a:solidFill>
            </a:endParaRPr>
          </a:p>
          <a:p>
            <a:r>
              <a:rPr lang="en-US" sz="8000" dirty="0">
                <a:solidFill>
                  <a:schemeClr val="tx2"/>
                </a:solidFill>
              </a:rPr>
              <a:t>Ann Van Dyke MBE </a:t>
            </a:r>
            <a:r>
              <a:rPr lang="en-US" sz="8000" dirty="0">
                <a:solidFill>
                  <a:schemeClr val="tx2"/>
                </a:solidFill>
                <a:hlinkClick r:id="rId3">
                  <a:extLst>
                    <a:ext uri="{A12FA001-AC4F-418D-AE19-62706E023703}">
                      <ahyp:hlinkClr xmlns:ahyp="http://schemas.microsoft.com/office/drawing/2018/hyperlinkcolor" val="tx"/>
                    </a:ext>
                  </a:extLst>
                </a:hlinkClick>
              </a:rPr>
              <a:t>ann.vandyke@dingley.org.uk</a:t>
            </a:r>
            <a:r>
              <a:rPr lang="en-US" sz="8000" dirty="0">
                <a:solidFill>
                  <a:schemeClr val="tx2"/>
                </a:solidFill>
              </a:rPr>
              <a:t> </a:t>
            </a:r>
            <a:endParaRPr lang="en-US" sz="8000" dirty="0">
              <a:solidFill>
                <a:schemeClr val="tx2"/>
              </a:solidFill>
              <a:ea typeface="Calibri" panose="020F0502020204030204"/>
              <a:cs typeface="Calibri" panose="020F0502020204030204"/>
            </a:endParaRPr>
          </a:p>
          <a:p>
            <a:endParaRPr lang="en-US" sz="8000" dirty="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8000" dirty="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500" dirty="0">
              <a:solidFill>
                <a:schemeClr val="tx2"/>
              </a:solidFill>
              <a:ea typeface="Calibri" panose="020F0502020204030204"/>
              <a:cs typeface="Calibri" panose="020F0502020204030204"/>
            </a:endParaRPr>
          </a:p>
        </p:txBody>
      </p:sp>
      <p:pic>
        <p:nvPicPr>
          <p:cNvPr id="36" name="Picture 35" descr="Graphical user interface&#10;&#10;Description automatically generated with medium confidence">
            <a:extLst>
              <a:ext uri="{FF2B5EF4-FFF2-40B4-BE49-F238E27FC236}">
                <a16:creationId xmlns:a16="http://schemas.microsoft.com/office/drawing/2014/main" id="{47EA5258-870D-430D-82E9-DFAC7BAC68AF}"/>
              </a:ext>
            </a:extLst>
          </p:cNvPr>
          <p:cNvPicPr>
            <a:picLocks noChangeAspect="1"/>
          </p:cNvPicPr>
          <p:nvPr/>
        </p:nvPicPr>
        <p:blipFill rotWithShape="1">
          <a:blip r:embed="rId4"/>
          <a:srcRect l="5135" r="3868"/>
          <a:stretch/>
        </p:blipFill>
        <p:spPr>
          <a:xfrm>
            <a:off x="1281891" y="274927"/>
            <a:ext cx="9395986" cy="1479867"/>
          </a:xfrm>
          <a:prstGeom prst="rect">
            <a:avLst/>
          </a:prstGeom>
        </p:spPr>
      </p:pic>
    </p:spTree>
    <p:extLst>
      <p:ext uri="{BB962C8B-B14F-4D97-AF65-F5344CB8AC3E}">
        <p14:creationId xmlns:p14="http://schemas.microsoft.com/office/powerpoint/2010/main" val="791269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1" y="634946"/>
            <a:ext cx="6368142" cy="1450757"/>
          </a:xfrm>
        </p:spPr>
        <p:txBody>
          <a:bodyPr>
            <a:normAutofit fontScale="90000"/>
          </a:bodyPr>
          <a:lstStyle/>
          <a:p>
            <a:r>
              <a:rPr lang="en-GB" sz="5000" b="1">
                <a:solidFill>
                  <a:schemeClr val="accent1">
                    <a:lumMod val="75000"/>
                  </a:schemeClr>
                </a:solidFill>
                <a:latin typeface="+mn-lt"/>
              </a:rPr>
              <a:t>Who are Dingley’s Promise?</a:t>
            </a:r>
          </a:p>
        </p:txBody>
      </p:sp>
      <p:pic>
        <p:nvPicPr>
          <p:cNvPr id="6" name="Picture 5">
            <a:extLst>
              <a:ext uri="{FF2B5EF4-FFF2-40B4-BE49-F238E27FC236}">
                <a16:creationId xmlns:a16="http://schemas.microsoft.com/office/drawing/2014/main" id="{419ECA3F-25FB-4CE9-B021-4952117DA893}"/>
              </a:ext>
            </a:extLst>
          </p:cNvPr>
          <p:cNvPicPr>
            <a:picLocks noChangeAspect="1"/>
          </p:cNvPicPr>
          <p:nvPr/>
        </p:nvPicPr>
        <p:blipFill rotWithShape="1">
          <a:blip r:embed="rId3"/>
          <a:srcRect l="14060" r="14059" b="-2"/>
          <a:stretch/>
        </p:blipFill>
        <p:spPr>
          <a:xfrm>
            <a:off x="20" y="-12128"/>
            <a:ext cx="4654276" cy="6870127"/>
          </a:xfrm>
          <a:prstGeom prst="rect">
            <a:avLst/>
          </a:prstGeom>
        </p:spPr>
      </p:pic>
      <p:sp>
        <p:nvSpPr>
          <p:cNvPr id="3" name="Content Placeholder 2"/>
          <p:cNvSpPr>
            <a:spLocks noGrp="1"/>
          </p:cNvSpPr>
          <p:nvPr>
            <p:ph idx="1"/>
          </p:nvPr>
        </p:nvSpPr>
        <p:spPr>
          <a:xfrm>
            <a:off x="5181600" y="2198914"/>
            <a:ext cx="6758151" cy="3670180"/>
          </a:xfrm>
        </p:spPr>
        <p:txBody>
          <a:bodyPr vert="horz" lIns="91440" tIns="45720" rIns="91440" bIns="45720" rtlCol="0" anchor="t">
            <a:normAutofit fontScale="85000" lnSpcReduction="20000"/>
          </a:bodyPr>
          <a:lstStyle/>
          <a:p>
            <a:pPr marL="0" indent="0">
              <a:buNone/>
            </a:pPr>
            <a:endParaRPr lang="en-GB" dirty="0"/>
          </a:p>
          <a:p>
            <a:pPr marL="0" indent="0">
              <a:buNone/>
            </a:pPr>
            <a:r>
              <a:rPr lang="en-GB" dirty="0">
                <a:solidFill>
                  <a:srgbClr val="025B9D"/>
                </a:solidFill>
              </a:rPr>
              <a:t>- </a:t>
            </a:r>
            <a:r>
              <a:rPr lang="en-GB" dirty="0">
                <a:solidFill>
                  <a:schemeClr val="accent1">
                    <a:lumMod val="75000"/>
                  </a:schemeClr>
                </a:solidFill>
              </a:rPr>
              <a:t>Established 1983 by parents of children with  SEND in Reading</a:t>
            </a:r>
            <a:endParaRPr lang="en-GB" dirty="0">
              <a:solidFill>
                <a:schemeClr val="accent1">
                  <a:lumMod val="75000"/>
                </a:schemeClr>
              </a:solidFill>
              <a:cs typeface="Calibri"/>
            </a:endParaRPr>
          </a:p>
          <a:p>
            <a:pPr>
              <a:buFontTx/>
              <a:buChar char="-"/>
            </a:pPr>
            <a:r>
              <a:rPr lang="en-GB" dirty="0">
                <a:solidFill>
                  <a:schemeClr val="accent1">
                    <a:lumMod val="75000"/>
                  </a:schemeClr>
                </a:solidFill>
              </a:rPr>
              <a:t>Specialist early years settings delivering learning through play </a:t>
            </a:r>
          </a:p>
          <a:p>
            <a:pPr marL="0" indent="0">
              <a:buNone/>
            </a:pPr>
            <a:r>
              <a:rPr lang="en-GB" dirty="0">
                <a:solidFill>
                  <a:schemeClr val="accent1">
                    <a:lumMod val="75000"/>
                  </a:schemeClr>
                </a:solidFill>
              </a:rPr>
              <a:t>	- Family support &amp; outreach programme</a:t>
            </a:r>
            <a:endParaRPr lang="en-GB" dirty="0">
              <a:solidFill>
                <a:schemeClr val="accent1">
                  <a:lumMod val="75000"/>
                </a:schemeClr>
              </a:solidFill>
              <a:cs typeface="Calibri"/>
            </a:endParaRPr>
          </a:p>
          <a:p>
            <a:pPr marL="0" indent="0">
              <a:buNone/>
            </a:pPr>
            <a:r>
              <a:rPr lang="en-GB" dirty="0">
                <a:solidFill>
                  <a:schemeClr val="accent1">
                    <a:lumMod val="75000"/>
                  </a:schemeClr>
                </a:solidFill>
              </a:rPr>
              <a:t>	- Reaching hundreds of families directly </a:t>
            </a:r>
          </a:p>
          <a:p>
            <a:pPr marL="0" indent="0">
              <a:buNone/>
            </a:pPr>
            <a:r>
              <a:rPr lang="en-GB" dirty="0">
                <a:solidFill>
                  <a:schemeClr val="accent1">
                    <a:lumMod val="75000"/>
                  </a:schemeClr>
                </a:solidFill>
              </a:rPr>
              <a:t>	- Upskilling thousands of practitioners (and 	96% say…)</a:t>
            </a:r>
          </a:p>
          <a:p>
            <a:pPr marL="0" indent="0">
              <a:buNone/>
            </a:pPr>
            <a:r>
              <a:rPr lang="en-GB" dirty="0">
                <a:solidFill>
                  <a:schemeClr val="accent1">
                    <a:lumMod val="75000"/>
                  </a:schemeClr>
                </a:solidFill>
              </a:rPr>
              <a:t>	- National influencing to build wider inclusion</a:t>
            </a:r>
          </a:p>
          <a:p>
            <a:pPr marL="0" indent="0">
              <a:buNone/>
            </a:pPr>
            <a:endParaRPr lang="en-GB" dirty="0">
              <a:solidFill>
                <a:schemeClr val="accent1">
                  <a:lumMod val="75000"/>
                </a:schemeClr>
              </a:solidFill>
              <a:cs typeface="Calibri"/>
            </a:endParaRPr>
          </a:p>
          <a:p>
            <a:pPr marL="0" indent="0">
              <a:buNone/>
            </a:pPr>
            <a:endParaRPr lang="en-GB" dirty="0">
              <a:solidFill>
                <a:schemeClr val="accent1">
                  <a:lumMod val="75000"/>
                </a:schemeClr>
              </a:solidFill>
              <a:cs typeface="Calibri"/>
            </a:endParaRPr>
          </a:p>
        </p:txBody>
      </p:sp>
    </p:spTree>
    <p:extLst>
      <p:ext uri="{BB962C8B-B14F-4D97-AF65-F5344CB8AC3E}">
        <p14:creationId xmlns:p14="http://schemas.microsoft.com/office/powerpoint/2010/main" val="899546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1" y="579549"/>
            <a:ext cx="6368142" cy="1450757"/>
          </a:xfrm>
        </p:spPr>
        <p:txBody>
          <a:bodyPr>
            <a:normAutofit fontScale="90000"/>
          </a:bodyPr>
          <a:lstStyle/>
          <a:p>
            <a:r>
              <a:rPr lang="en-GB" sz="5400" b="1" dirty="0">
                <a:solidFill>
                  <a:schemeClr val="accent1">
                    <a:lumMod val="75000"/>
                  </a:schemeClr>
                </a:solidFill>
                <a:latin typeface="+mn-lt"/>
              </a:rPr>
              <a:t>Training, consultancy and influence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363" r="1004" b="-2"/>
          <a:stretch/>
        </p:blipFill>
        <p:spPr>
          <a:xfrm>
            <a:off x="20" y="-12127"/>
            <a:ext cx="4312900" cy="6366226"/>
          </a:xfrm>
          <a:prstGeom prst="rect">
            <a:avLst/>
          </a:prstGeom>
        </p:spPr>
      </p:pic>
      <p:sp>
        <p:nvSpPr>
          <p:cNvPr id="3" name="Content Placeholder 2"/>
          <p:cNvSpPr>
            <a:spLocks noGrp="1"/>
          </p:cNvSpPr>
          <p:nvPr>
            <p:ph idx="1"/>
          </p:nvPr>
        </p:nvSpPr>
        <p:spPr>
          <a:xfrm>
            <a:off x="5135185" y="2105790"/>
            <a:ext cx="6368142" cy="3670180"/>
          </a:xfrm>
        </p:spPr>
        <p:txBody>
          <a:bodyPr vert="horz" lIns="91440" tIns="45720" rIns="91440" bIns="45720" rtlCol="0" anchor="t">
            <a:normAutofit fontScale="92500" lnSpcReduction="20000"/>
          </a:bodyPr>
          <a:lstStyle/>
          <a:p>
            <a:endParaRPr lang="en-GB" dirty="0"/>
          </a:p>
          <a:p>
            <a:pPr marL="457200" indent="-457200"/>
            <a:r>
              <a:rPr lang="en-GB" dirty="0">
                <a:solidFill>
                  <a:schemeClr val="accent1">
                    <a:lumMod val="75000"/>
                  </a:schemeClr>
                </a:solidFill>
              </a:rPr>
              <a:t>Our</a:t>
            </a:r>
            <a:r>
              <a:rPr lang="en-GB" dirty="0">
                <a:solidFill>
                  <a:schemeClr val="accent1">
                    <a:lumMod val="75000"/>
                  </a:schemeClr>
                </a:solidFill>
                <a:ea typeface="Calibri"/>
                <a:cs typeface="Calibri"/>
              </a:rPr>
              <a:t> HUGE Comic Relief funded Programme</a:t>
            </a:r>
          </a:p>
          <a:p>
            <a:pPr marL="457200" indent="-457200"/>
            <a:r>
              <a:rPr lang="en-GB" dirty="0">
                <a:solidFill>
                  <a:schemeClr val="accent1">
                    <a:lumMod val="75000"/>
                  </a:schemeClr>
                </a:solidFill>
                <a:cs typeface="Calibri"/>
              </a:rPr>
              <a:t>DfE providers list to advise on EY SEND Conferences Nursery World, TES etc.</a:t>
            </a:r>
            <a:endParaRPr lang="en-GB" dirty="0">
              <a:solidFill>
                <a:schemeClr val="accent1">
                  <a:lumMod val="75000"/>
                </a:schemeClr>
              </a:solidFill>
              <a:ea typeface="Calibri"/>
              <a:cs typeface="Calibri"/>
            </a:endParaRPr>
          </a:p>
          <a:p>
            <a:pPr marL="457200" indent="-457200"/>
            <a:r>
              <a:rPr lang="en-GB" dirty="0">
                <a:solidFill>
                  <a:schemeClr val="accent1">
                    <a:lumMod val="75000"/>
                  </a:schemeClr>
                </a:solidFill>
                <a:cs typeface="Calibri"/>
              </a:rPr>
              <a:t>Creating guidance – EEP, Data driven approach, new EYFS SEND guidance</a:t>
            </a:r>
          </a:p>
          <a:p>
            <a:pPr marL="457200" indent="-457200"/>
            <a:r>
              <a:rPr lang="en-GB" dirty="0">
                <a:solidFill>
                  <a:schemeClr val="accent1">
                    <a:lumMod val="75000"/>
                  </a:schemeClr>
                </a:solidFill>
                <a:cs typeface="Calibri"/>
              </a:rPr>
              <a:t>Lobbying and campaigning for change</a:t>
            </a:r>
          </a:p>
          <a:p>
            <a:pPr marL="0" indent="0">
              <a:buNone/>
            </a:pPr>
            <a:endParaRPr lang="en-GB" dirty="0">
              <a:solidFill>
                <a:schemeClr val="accent1">
                  <a:lumMod val="75000"/>
                </a:schemeClr>
              </a:solidFill>
              <a:ea typeface="Calibri"/>
              <a:cs typeface="Calibri"/>
            </a:endParaRPr>
          </a:p>
          <a:p>
            <a:pPr marL="0" indent="0" algn="ctr">
              <a:buNone/>
            </a:pPr>
            <a:r>
              <a:rPr lang="en-GB" dirty="0">
                <a:solidFill>
                  <a:schemeClr val="accent1">
                    <a:lumMod val="75000"/>
                  </a:schemeClr>
                </a:solidFill>
                <a:ea typeface="Calibri"/>
                <a:cs typeface="Calibri"/>
                <a:hlinkClick r:id="rId4"/>
              </a:rPr>
              <a:t>www.dingley.org.uk</a:t>
            </a:r>
            <a:endParaRPr lang="en-GB" dirty="0">
              <a:solidFill>
                <a:schemeClr val="accent1">
                  <a:lumMod val="75000"/>
                </a:schemeClr>
              </a:solidFill>
              <a:ea typeface="Calibri"/>
              <a:cs typeface="Calibri"/>
            </a:endParaRPr>
          </a:p>
          <a:p>
            <a:pPr marL="0" indent="0" algn="ctr">
              <a:buNone/>
            </a:pPr>
            <a:endParaRPr lang="en-GB" dirty="0">
              <a:solidFill>
                <a:schemeClr val="accent1">
                  <a:lumMod val="75000"/>
                </a:schemeClr>
              </a:solidFill>
              <a:ea typeface="Calibri"/>
              <a:cs typeface="Calibri"/>
            </a:endParaRPr>
          </a:p>
          <a:p>
            <a:pPr marL="0" indent="0">
              <a:buNone/>
            </a:pPr>
            <a:endParaRPr lang="en-GB" dirty="0">
              <a:solidFill>
                <a:schemeClr val="accent1">
                  <a:lumMod val="75000"/>
                </a:schemeClr>
              </a:solidFill>
              <a:ea typeface="Calibri"/>
              <a:cs typeface="Calibri"/>
            </a:endParaRPr>
          </a:p>
        </p:txBody>
      </p:sp>
    </p:spTree>
    <p:extLst>
      <p:ext uri="{BB962C8B-B14F-4D97-AF65-F5344CB8AC3E}">
        <p14:creationId xmlns:p14="http://schemas.microsoft.com/office/powerpoint/2010/main" val="2216449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DBE25-DF9D-9249-EFFC-09FA525A856B}"/>
              </a:ext>
            </a:extLst>
          </p:cNvPr>
          <p:cNvSpPr>
            <a:spLocks noGrp="1"/>
          </p:cNvSpPr>
          <p:nvPr>
            <p:ph type="title"/>
          </p:nvPr>
        </p:nvSpPr>
        <p:spPr>
          <a:xfrm>
            <a:off x="419775" y="1507843"/>
            <a:ext cx="7231756" cy="4898853"/>
          </a:xfrm>
        </p:spPr>
        <p:txBody>
          <a:bodyPr>
            <a:normAutofit fontScale="90000"/>
          </a:bodyPr>
          <a:lstStyle/>
          <a:p>
            <a:r>
              <a:rPr lang="en-US" b="1" dirty="0">
                <a:solidFill>
                  <a:schemeClr val="accent1">
                    <a:lumMod val="75000"/>
                  </a:schemeClr>
                </a:solidFill>
                <a:latin typeface="+mn-lt"/>
              </a:rPr>
              <a:t>Our work </a:t>
            </a:r>
            <a:r>
              <a:rPr lang="en-US" b="1" u="sng" dirty="0">
                <a:solidFill>
                  <a:schemeClr val="accent1">
                    <a:lumMod val="75000"/>
                  </a:schemeClr>
                </a:solidFill>
                <a:latin typeface="+mn-lt"/>
              </a:rPr>
              <a:t>with</a:t>
            </a:r>
            <a:r>
              <a:rPr lang="en-US" b="1" dirty="0">
                <a:solidFill>
                  <a:schemeClr val="accent1">
                    <a:lumMod val="75000"/>
                  </a:schemeClr>
                </a:solidFill>
                <a:latin typeface="+mn-lt"/>
              </a:rPr>
              <a:t> each of you</a:t>
            </a:r>
            <a:br>
              <a:rPr lang="en-US" b="1" dirty="0">
                <a:solidFill>
                  <a:schemeClr val="accent1">
                    <a:lumMod val="75000"/>
                  </a:schemeClr>
                </a:solidFill>
              </a:rPr>
            </a:br>
            <a:br>
              <a:rPr lang="en-US" b="1" dirty="0">
                <a:solidFill>
                  <a:schemeClr val="accent1">
                    <a:lumMod val="75000"/>
                  </a:schemeClr>
                </a:solidFill>
              </a:rPr>
            </a:br>
            <a:r>
              <a:rPr lang="en-US" sz="2700" b="1" dirty="0">
                <a:solidFill>
                  <a:schemeClr val="accent1">
                    <a:lumMod val="75000"/>
                  </a:schemeClr>
                </a:solidFill>
                <a:latin typeface="+mn-lt"/>
              </a:rPr>
              <a:t>3 </a:t>
            </a:r>
            <a:r>
              <a:rPr lang="en-US" sz="2700" dirty="0">
                <a:solidFill>
                  <a:schemeClr val="accent1">
                    <a:lumMod val="75000"/>
                  </a:schemeClr>
                </a:solidFill>
                <a:latin typeface="+mn-lt"/>
              </a:rPr>
              <a:t>x Action Learning Sets</a:t>
            </a:r>
            <a:br>
              <a:rPr lang="en-US" sz="2700" dirty="0">
                <a:solidFill>
                  <a:schemeClr val="accent1">
                    <a:lumMod val="75000"/>
                  </a:schemeClr>
                </a:solidFill>
                <a:latin typeface="+mn-lt"/>
              </a:rPr>
            </a:br>
            <a:br>
              <a:rPr lang="en-US" sz="2700" dirty="0">
                <a:solidFill>
                  <a:schemeClr val="accent1">
                    <a:lumMod val="75000"/>
                  </a:schemeClr>
                </a:solidFill>
                <a:latin typeface="+mn-lt"/>
              </a:rPr>
            </a:br>
            <a:r>
              <a:rPr lang="en-US" sz="2700" dirty="0">
                <a:solidFill>
                  <a:schemeClr val="accent1">
                    <a:lumMod val="75000"/>
                  </a:schemeClr>
                </a:solidFill>
                <a:latin typeface="+mn-lt"/>
              </a:rPr>
              <a:t>100 training places</a:t>
            </a:r>
            <a:br>
              <a:rPr lang="en-US" sz="2700" dirty="0">
                <a:solidFill>
                  <a:schemeClr val="accent1">
                    <a:lumMod val="75000"/>
                  </a:schemeClr>
                </a:solidFill>
                <a:latin typeface="+mn-lt"/>
                <a:ea typeface="Calibri"/>
                <a:cs typeface="Calibri"/>
              </a:rPr>
            </a:br>
            <a:br>
              <a:rPr lang="en-US" sz="2700" dirty="0">
                <a:latin typeface="+mn-lt"/>
              </a:rPr>
            </a:br>
            <a:r>
              <a:rPr lang="en-US" sz="2700" dirty="0">
                <a:solidFill>
                  <a:schemeClr val="accent1">
                    <a:lumMod val="75000"/>
                  </a:schemeClr>
                </a:solidFill>
                <a:latin typeface="+mn-lt"/>
                <a:ea typeface="Calibri"/>
                <a:cs typeface="Calibri"/>
              </a:rPr>
              <a:t>Monthly Inclusion Lunch Breaks</a:t>
            </a:r>
            <a:br>
              <a:rPr lang="en-US" sz="2700" dirty="0">
                <a:solidFill>
                  <a:schemeClr val="accent1">
                    <a:lumMod val="75000"/>
                  </a:schemeClr>
                </a:solidFill>
                <a:latin typeface="+mn-lt"/>
              </a:rPr>
            </a:br>
            <a:br>
              <a:rPr lang="en-US" sz="2700" dirty="0">
                <a:solidFill>
                  <a:schemeClr val="accent1">
                    <a:lumMod val="75000"/>
                  </a:schemeClr>
                </a:solidFill>
                <a:latin typeface="+mn-lt"/>
              </a:rPr>
            </a:br>
            <a:r>
              <a:rPr lang="en-US" sz="2700" dirty="0">
                <a:solidFill>
                  <a:schemeClr val="accent1">
                    <a:lumMod val="75000"/>
                  </a:schemeClr>
                </a:solidFill>
                <a:latin typeface="+mn-lt"/>
              </a:rPr>
              <a:t>National events </a:t>
            </a:r>
            <a:br>
              <a:rPr lang="en-US" sz="2700" dirty="0">
                <a:solidFill>
                  <a:schemeClr val="accent1">
                    <a:lumMod val="75000"/>
                  </a:schemeClr>
                </a:solidFill>
                <a:latin typeface="+mn-lt"/>
              </a:rPr>
            </a:br>
            <a:br>
              <a:rPr lang="en-US" sz="2700" dirty="0">
                <a:solidFill>
                  <a:schemeClr val="accent1">
                    <a:lumMod val="75000"/>
                  </a:schemeClr>
                </a:solidFill>
                <a:latin typeface="+mn-lt"/>
              </a:rPr>
            </a:br>
            <a:r>
              <a:rPr lang="en-US" sz="2700" dirty="0">
                <a:solidFill>
                  <a:schemeClr val="accent1">
                    <a:lumMod val="75000"/>
                  </a:schemeClr>
                </a:solidFill>
                <a:latin typeface="+mn-lt"/>
              </a:rPr>
              <a:t>Check ins and peer support with us and </a:t>
            </a:r>
            <a:br>
              <a:rPr lang="en-US" sz="2700" dirty="0">
                <a:solidFill>
                  <a:schemeClr val="accent1">
                    <a:lumMod val="75000"/>
                  </a:schemeClr>
                </a:solidFill>
                <a:latin typeface="+mn-lt"/>
              </a:rPr>
            </a:br>
            <a:r>
              <a:rPr lang="en-US" sz="2700" dirty="0">
                <a:solidFill>
                  <a:schemeClr val="accent1">
                    <a:lumMod val="75000"/>
                  </a:schemeClr>
                </a:solidFill>
                <a:latin typeface="+mn-lt"/>
              </a:rPr>
              <a:t>all LAs we are currently supporting through </a:t>
            </a:r>
            <a:br>
              <a:rPr lang="en-US" sz="2700" dirty="0">
                <a:solidFill>
                  <a:schemeClr val="accent1">
                    <a:lumMod val="75000"/>
                  </a:schemeClr>
                </a:solidFill>
                <a:latin typeface="+mn-lt"/>
              </a:rPr>
            </a:br>
            <a:r>
              <a:rPr lang="en-US" sz="2700" dirty="0">
                <a:solidFill>
                  <a:schemeClr val="accent1">
                    <a:lumMod val="75000"/>
                  </a:schemeClr>
                </a:solidFill>
                <a:latin typeface="+mn-lt"/>
              </a:rPr>
              <a:t>this project</a:t>
            </a:r>
            <a:br>
              <a:rPr lang="en-US" sz="2700" dirty="0">
                <a:solidFill>
                  <a:schemeClr val="accent1">
                    <a:lumMod val="75000"/>
                  </a:schemeClr>
                </a:solidFill>
                <a:latin typeface="+mn-lt"/>
              </a:rPr>
            </a:br>
            <a:br>
              <a:rPr lang="en-US" sz="2700" dirty="0">
                <a:solidFill>
                  <a:schemeClr val="accent1">
                    <a:lumMod val="75000"/>
                  </a:schemeClr>
                </a:solidFill>
                <a:latin typeface="+mn-lt"/>
              </a:rPr>
            </a:br>
            <a:r>
              <a:rPr lang="en-US" sz="2700" dirty="0">
                <a:solidFill>
                  <a:schemeClr val="accent1">
                    <a:lumMod val="75000"/>
                  </a:schemeClr>
                </a:solidFill>
                <a:latin typeface="+mn-lt"/>
              </a:rPr>
              <a:t>Connections to other EYs SEND Partners?</a:t>
            </a:r>
            <a:br>
              <a:rPr lang="en-US" sz="2700" dirty="0">
                <a:solidFill>
                  <a:schemeClr val="accent1">
                    <a:lumMod val="75000"/>
                  </a:schemeClr>
                </a:solidFill>
                <a:latin typeface="+mn-lt"/>
              </a:rPr>
            </a:br>
            <a:br>
              <a:rPr lang="en-US" sz="3100" dirty="0">
                <a:solidFill>
                  <a:schemeClr val="accent1">
                    <a:lumMod val="75000"/>
                  </a:schemeClr>
                </a:solidFill>
                <a:latin typeface="+mn-lt"/>
              </a:rPr>
            </a:br>
            <a:br>
              <a:rPr lang="en-US" sz="3100" dirty="0">
                <a:solidFill>
                  <a:schemeClr val="accent1">
                    <a:lumMod val="75000"/>
                  </a:schemeClr>
                </a:solidFill>
                <a:latin typeface="+mn-lt"/>
              </a:rPr>
            </a:br>
            <a:endParaRPr lang="en-US" sz="3100" dirty="0">
              <a:solidFill>
                <a:schemeClr val="accent1">
                  <a:lumMod val="75000"/>
                </a:schemeClr>
              </a:solidFill>
              <a:latin typeface="+mn-lt"/>
            </a:endParaRPr>
          </a:p>
        </p:txBody>
      </p:sp>
      <p:pic>
        <p:nvPicPr>
          <p:cNvPr id="11" name="Content Placeholder 10" descr="A picture containing text, person, person, male&#10;&#10;Description automatically generated">
            <a:extLst>
              <a:ext uri="{FF2B5EF4-FFF2-40B4-BE49-F238E27FC236}">
                <a16:creationId xmlns:a16="http://schemas.microsoft.com/office/drawing/2014/main" id="{A6B6CAEB-9BA6-A8EC-137C-FF773C92B407}"/>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6884431" y="230832"/>
            <a:ext cx="5183999" cy="3429000"/>
          </a:xfrm>
        </p:spPr>
      </p:pic>
      <p:pic>
        <p:nvPicPr>
          <p:cNvPr id="14" name="Picture 13" descr="A picture containing person, posing&#10;&#10;Description automatically generated">
            <a:extLst>
              <a:ext uri="{FF2B5EF4-FFF2-40B4-BE49-F238E27FC236}">
                <a16:creationId xmlns:a16="http://schemas.microsoft.com/office/drawing/2014/main" id="{6F7E4A9C-EE81-700B-B66D-6479ABAF763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919781" y="3957270"/>
            <a:ext cx="5148649" cy="2709815"/>
          </a:xfrm>
          <a:prstGeom prst="rect">
            <a:avLst/>
          </a:prstGeom>
        </p:spPr>
      </p:pic>
    </p:spTree>
    <p:extLst>
      <p:ext uri="{BB962C8B-B14F-4D97-AF65-F5344CB8AC3E}">
        <p14:creationId xmlns:p14="http://schemas.microsoft.com/office/powerpoint/2010/main" val="3828591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082EFD-F4AD-612F-83D7-12E0C005BD33}"/>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1CDF4-88D2-75AA-C88B-BCAD3ADACA18}"/>
              </a:ext>
            </a:extLst>
          </p:cNvPr>
          <p:cNvSpPr>
            <a:spLocks noGrp="1"/>
          </p:cNvSpPr>
          <p:nvPr>
            <p:ph type="title"/>
          </p:nvPr>
        </p:nvSpPr>
        <p:spPr>
          <a:xfrm>
            <a:off x="576945" y="400751"/>
            <a:ext cx="3816095" cy="1938076"/>
          </a:xfrm>
        </p:spPr>
        <p:txBody>
          <a:bodyPr>
            <a:normAutofit/>
          </a:bodyPr>
          <a:lstStyle/>
          <a:p>
            <a:r>
              <a:rPr lang="en-US" b="1" dirty="0">
                <a:solidFill>
                  <a:schemeClr val="accent1"/>
                </a:solidFill>
                <a:latin typeface="+mn-lt"/>
              </a:rPr>
              <a:t>A word about training engagement</a:t>
            </a:r>
          </a:p>
        </p:txBody>
      </p:sp>
      <p:sp>
        <p:nvSpPr>
          <p:cNvPr id="3" name="Content Placeholder 2">
            <a:extLst>
              <a:ext uri="{FF2B5EF4-FFF2-40B4-BE49-F238E27FC236}">
                <a16:creationId xmlns:a16="http://schemas.microsoft.com/office/drawing/2014/main" id="{76F13FAA-5130-40F2-3B84-1BF54C82703C}"/>
              </a:ext>
            </a:extLst>
          </p:cNvPr>
          <p:cNvSpPr>
            <a:spLocks noGrp="1"/>
          </p:cNvSpPr>
          <p:nvPr>
            <p:ph idx="1"/>
          </p:nvPr>
        </p:nvSpPr>
        <p:spPr>
          <a:xfrm>
            <a:off x="576944" y="3802961"/>
            <a:ext cx="3816096" cy="3694373"/>
          </a:xfrm>
        </p:spPr>
        <p:txBody>
          <a:bodyPr vert="horz" lIns="91440" tIns="45720" rIns="91440" bIns="45720" rtlCol="0">
            <a:normAutofit/>
          </a:bodyPr>
          <a:lstStyle/>
          <a:p>
            <a:r>
              <a:rPr lang="en-US" sz="2000" dirty="0"/>
              <a:t>How are you doing?</a:t>
            </a:r>
          </a:p>
          <a:p>
            <a:r>
              <a:rPr lang="en-US" sz="2000" dirty="0"/>
              <a:t>What are you doing?</a:t>
            </a:r>
          </a:p>
          <a:p>
            <a:r>
              <a:rPr lang="en-US" sz="2000" dirty="0"/>
              <a:t>What might help?</a:t>
            </a:r>
          </a:p>
        </p:txBody>
      </p:sp>
      <p:pic>
        <p:nvPicPr>
          <p:cNvPr id="11" name="Picture 10" descr="Person writing in notebook">
            <a:extLst>
              <a:ext uri="{FF2B5EF4-FFF2-40B4-BE49-F238E27FC236}">
                <a16:creationId xmlns:a16="http://schemas.microsoft.com/office/drawing/2014/main" id="{DBA318B9-177A-5FCA-DD82-D04241CB9156}"/>
              </a:ext>
            </a:extLst>
          </p:cNvPr>
          <p:cNvPicPr>
            <a:picLocks noChangeAspect="1"/>
          </p:cNvPicPr>
          <p:nvPr/>
        </p:nvPicPr>
        <p:blipFill>
          <a:blip r:embed="rId2"/>
          <a:srcRect t="12026" r="-1" b="12028"/>
          <a:stretch>
            <a:fillRect/>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8" name="Picture 7" descr="Logo, company name&#10;&#10;Description automatically generated">
            <a:extLst>
              <a:ext uri="{FF2B5EF4-FFF2-40B4-BE49-F238E27FC236}">
                <a16:creationId xmlns:a16="http://schemas.microsoft.com/office/drawing/2014/main" id="{FC64875D-2E8F-315D-7983-DE38B53FF317}"/>
              </a:ext>
            </a:extLst>
          </p:cNvPr>
          <p:cNvPicPr>
            <a:picLocks noChangeAspect="1"/>
          </p:cNvPicPr>
          <p:nvPr/>
        </p:nvPicPr>
        <p:blipFill rotWithShape="1">
          <a:blip r:embed="rId3"/>
          <a:srcRect t="21795" b="20418"/>
          <a:stretch>
            <a:fillRect/>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910327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782C0B5-1F84-79CB-2A8D-A3A8149A53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3450" y="44312"/>
            <a:ext cx="3638550" cy="10191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141CD6C1-0793-EF59-7345-17456E4DE844}"/>
              </a:ext>
            </a:extLst>
          </p:cNvPr>
          <p:cNvSpPr>
            <a:spLocks noGrp="1"/>
          </p:cNvSpPr>
          <p:nvPr>
            <p:ph type="title"/>
          </p:nvPr>
        </p:nvSpPr>
        <p:spPr>
          <a:xfrm>
            <a:off x="220717" y="235584"/>
            <a:ext cx="11133083" cy="1325563"/>
          </a:xfrm>
        </p:spPr>
        <p:txBody>
          <a:bodyPr>
            <a:normAutofit/>
          </a:bodyPr>
          <a:lstStyle/>
          <a:p>
            <a:r>
              <a:rPr lang="en-GB" b="1" dirty="0">
                <a:solidFill>
                  <a:schemeClr val="accent1"/>
                </a:solidFill>
              </a:rPr>
              <a:t>Update on Data</a:t>
            </a:r>
            <a:endParaRPr lang="en-US" b="1">
              <a:solidFill>
                <a:schemeClr val="accent1"/>
              </a:solidFill>
              <a:ea typeface="Calibri Light"/>
              <a:cs typeface="Calibri Light"/>
            </a:endParaRPr>
          </a:p>
        </p:txBody>
      </p:sp>
      <p:graphicFrame>
        <p:nvGraphicFramePr>
          <p:cNvPr id="6" name="Content Placeholder 5">
            <a:extLst>
              <a:ext uri="{FF2B5EF4-FFF2-40B4-BE49-F238E27FC236}">
                <a16:creationId xmlns:a16="http://schemas.microsoft.com/office/drawing/2014/main" id="{3B99C889-DABB-09FA-587F-03F1A7BB40D2}"/>
              </a:ext>
            </a:extLst>
          </p:cNvPr>
          <p:cNvGraphicFramePr>
            <a:graphicFrameLocks noGrp="1"/>
          </p:cNvGraphicFramePr>
          <p:nvPr>
            <p:ph idx="1"/>
          </p:nvPr>
        </p:nvGraphicFramePr>
        <p:xfrm>
          <a:off x="838200" y="1825625"/>
          <a:ext cx="10515599" cy="2468880"/>
        </p:xfrm>
        <a:graphic>
          <a:graphicData uri="http://schemas.openxmlformats.org/drawingml/2006/table">
            <a:tbl>
              <a:tblPr bandRow="1">
                <a:tableStyleId>{5C22544A-7EE6-4342-B048-85BDC9FD1C3A}</a:tableStyleId>
              </a:tblPr>
              <a:tblGrid>
                <a:gridCol w="4756976">
                  <a:extLst>
                    <a:ext uri="{9D8B030D-6E8A-4147-A177-3AD203B41FA5}">
                      <a16:colId xmlns:a16="http://schemas.microsoft.com/office/drawing/2014/main" val="2774161928"/>
                    </a:ext>
                  </a:extLst>
                </a:gridCol>
                <a:gridCol w="5758623">
                  <a:extLst>
                    <a:ext uri="{9D8B030D-6E8A-4147-A177-3AD203B41FA5}">
                      <a16:colId xmlns:a16="http://schemas.microsoft.com/office/drawing/2014/main" val="4275609819"/>
                    </a:ext>
                  </a:extLst>
                </a:gridCol>
              </a:tblGrid>
              <a:tr h="228600">
                <a:tc>
                  <a:txBody>
                    <a:bodyPr/>
                    <a:lstStyle/>
                    <a:p>
                      <a:pPr fontAlgn="base">
                        <a:buNone/>
                      </a:pPr>
                      <a:r>
                        <a:rPr lang="en-GB" sz="1200">
                          <a:solidFill>
                            <a:srgbClr val="000000"/>
                          </a:solidFill>
                          <a:effectLst/>
                          <a:latin typeface="Aptos" panose="020B0004020202020204" pitchFamily="34" charset="0"/>
                        </a:rPr>
                        <a:t>Local Authority</a:t>
                      </a:r>
                    </a:p>
                  </a:txBody>
                  <a:tcPr anchor="ctr">
                    <a:lnL w="9525" cap="flat" cmpd="sng" algn="ctr">
                      <a:solidFill>
                        <a:srgbClr val="ABABAB"/>
                      </a:solidFill>
                      <a:prstDash val="solid"/>
                      <a:round/>
                      <a:headEnd type="none" w="med" len="med"/>
                      <a:tailEnd type="none" w="med" len="med"/>
                    </a:lnL>
                    <a:lnR w="9525" cap="flat" cmpd="sng" algn="ctr">
                      <a:solidFill>
                        <a:srgbClr val="ABABAB"/>
                      </a:solidFill>
                      <a:prstDash val="solid"/>
                      <a:round/>
                      <a:headEnd type="none" w="med" len="med"/>
                      <a:tailEnd type="none" w="med" len="med"/>
                    </a:lnR>
                    <a:lnT w="9525" cap="flat" cmpd="sng" algn="ctr">
                      <a:solidFill>
                        <a:srgbClr val="ABABAB"/>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rgbClr val="ABABAB"/>
                    </a:solidFill>
                  </a:tcPr>
                </a:tc>
                <a:tc>
                  <a:txBody>
                    <a:bodyPr/>
                    <a:lstStyle/>
                    <a:p>
                      <a:pPr fontAlgn="base">
                        <a:buNone/>
                      </a:pPr>
                      <a:r>
                        <a:rPr lang="en-GB" sz="1200">
                          <a:solidFill>
                            <a:srgbClr val="000000"/>
                          </a:solidFill>
                          <a:effectLst/>
                          <a:latin typeface="Aptos" panose="020B0004020202020204" pitchFamily="34" charset="0"/>
                        </a:rPr>
                        <a:t>August Learner Uptake</a:t>
                      </a:r>
                    </a:p>
                  </a:txBody>
                  <a:tcPr anchor="ctr">
                    <a:lnL w="9525" cap="flat" cmpd="sng" algn="ctr">
                      <a:solidFill>
                        <a:srgbClr val="ABABAB"/>
                      </a:solidFill>
                      <a:prstDash val="solid"/>
                      <a:round/>
                      <a:headEnd type="none" w="med" len="med"/>
                      <a:tailEnd type="none" w="med" len="med"/>
                    </a:lnL>
                    <a:lnR w="9525" cap="flat" cmpd="sng" algn="ctr">
                      <a:solidFill>
                        <a:srgbClr val="ABABAB"/>
                      </a:solidFill>
                      <a:prstDash val="solid"/>
                      <a:round/>
                      <a:headEnd type="none" w="med" len="med"/>
                      <a:tailEnd type="none" w="med" len="med"/>
                    </a:lnR>
                    <a:lnT w="9525" cap="flat" cmpd="sng" algn="ctr">
                      <a:solidFill>
                        <a:srgbClr val="ABABAB"/>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rgbClr val="ABABAB"/>
                    </a:solidFill>
                  </a:tcPr>
                </a:tc>
                <a:extLst>
                  <a:ext uri="{0D108BD9-81ED-4DB2-BD59-A6C34878D82A}">
                    <a16:rowId xmlns:a16="http://schemas.microsoft.com/office/drawing/2014/main" val="4039217163"/>
                  </a:ext>
                </a:extLst>
              </a:tr>
              <a:tr h="228600">
                <a:tc>
                  <a:txBody>
                    <a:bodyPr/>
                    <a:lstStyle/>
                    <a:p>
                      <a:pPr fontAlgn="base">
                        <a:buNone/>
                      </a:pPr>
                      <a:r>
                        <a:rPr lang="en-GB" sz="1200">
                          <a:solidFill>
                            <a:srgbClr val="000000"/>
                          </a:solidFill>
                          <a:effectLst/>
                          <a:latin typeface="Aptos" panose="020B0004020202020204" pitchFamily="34" charset="0"/>
                        </a:rPr>
                        <a:t>Dudley</a:t>
                      </a:r>
                    </a:p>
                  </a:txBody>
                  <a:tcPr anchor="ctr">
                    <a:lnL w="9525" cap="flat" cmpd="sng" algn="ctr">
                      <a:solidFill>
                        <a:srgbClr val="ABABAB"/>
                      </a:solidFill>
                      <a:prstDash val="solid"/>
                      <a:round/>
                      <a:headEnd type="none" w="med" len="med"/>
                      <a:tailEnd type="none" w="med" len="med"/>
                    </a:lnL>
                    <a:lnR w="9525" cap="flat" cmpd="sng" algn="ctr">
                      <a:solidFill>
                        <a:srgbClr val="ABABAB"/>
                      </a:solidFill>
                      <a:prstDash val="solid"/>
                      <a:round/>
                      <a:headEnd type="none" w="med" len="med"/>
                      <a:tailEnd type="none" w="med" len="med"/>
                    </a:lnR>
                    <a:lnT w="9525" cap="flat" cmpd="sng" algn="ctr">
                      <a:solidFill>
                        <a:srgbClr val="ABABAB"/>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rgbClr val="FFFFFF"/>
                    </a:solidFill>
                  </a:tcPr>
                </a:tc>
                <a:tc>
                  <a:txBody>
                    <a:bodyPr/>
                    <a:lstStyle/>
                    <a:p>
                      <a:pPr fontAlgn="base">
                        <a:buNone/>
                      </a:pPr>
                      <a:r>
                        <a:rPr lang="en-GB" sz="1200">
                          <a:solidFill>
                            <a:srgbClr val="000000"/>
                          </a:solidFill>
                          <a:effectLst/>
                          <a:latin typeface="Aptos" panose="020B0004020202020204" pitchFamily="34" charset="0"/>
                        </a:rPr>
                        <a:t>96</a:t>
                      </a:r>
                    </a:p>
                  </a:txBody>
                  <a:tcPr anchor="ctr">
                    <a:lnL w="9525" cap="flat" cmpd="sng" algn="ctr">
                      <a:solidFill>
                        <a:srgbClr val="ABABAB"/>
                      </a:solidFill>
                      <a:prstDash val="solid"/>
                      <a:round/>
                      <a:headEnd type="none" w="med" len="med"/>
                      <a:tailEnd type="none" w="med" len="med"/>
                    </a:lnL>
                    <a:lnR w="9525" cap="flat" cmpd="sng" algn="ctr">
                      <a:solidFill>
                        <a:srgbClr val="ABABAB"/>
                      </a:solidFill>
                      <a:prstDash val="solid"/>
                      <a:round/>
                      <a:headEnd type="none" w="med" len="med"/>
                      <a:tailEnd type="none" w="med" len="med"/>
                    </a:lnR>
                    <a:lnT w="9525" cap="flat" cmpd="sng" algn="ctr">
                      <a:solidFill>
                        <a:srgbClr val="ABABAB"/>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rgbClr val="FFFFFF"/>
                    </a:solidFill>
                  </a:tcPr>
                </a:tc>
                <a:extLst>
                  <a:ext uri="{0D108BD9-81ED-4DB2-BD59-A6C34878D82A}">
                    <a16:rowId xmlns:a16="http://schemas.microsoft.com/office/drawing/2014/main" val="374188410"/>
                  </a:ext>
                </a:extLst>
              </a:tr>
              <a:tr h="228600">
                <a:tc>
                  <a:txBody>
                    <a:bodyPr/>
                    <a:lstStyle/>
                    <a:p>
                      <a:pPr fontAlgn="base">
                        <a:buNone/>
                      </a:pPr>
                      <a:r>
                        <a:rPr lang="en-GB" sz="1200">
                          <a:solidFill>
                            <a:srgbClr val="000000"/>
                          </a:solidFill>
                          <a:effectLst/>
                          <a:latin typeface="Aptos" panose="020B0004020202020204" pitchFamily="34" charset="0"/>
                        </a:rPr>
                        <a:t>Redcar &amp; Cleveland</a:t>
                      </a:r>
                    </a:p>
                  </a:txBody>
                  <a:tcPr anchor="ctr">
                    <a:lnL w="9525" cap="flat" cmpd="sng" algn="ctr">
                      <a:solidFill>
                        <a:srgbClr val="ABABAB"/>
                      </a:solidFill>
                      <a:prstDash val="solid"/>
                      <a:round/>
                      <a:headEnd type="none" w="med" len="med"/>
                      <a:tailEnd type="none" w="med" len="med"/>
                    </a:lnL>
                    <a:lnR w="9525" cap="flat" cmpd="sng" algn="ctr">
                      <a:solidFill>
                        <a:srgbClr val="ABABAB"/>
                      </a:solidFill>
                      <a:prstDash val="solid"/>
                      <a:round/>
                      <a:headEnd type="none" w="med" len="med"/>
                      <a:tailEnd type="none" w="med" len="med"/>
                    </a:lnR>
                    <a:lnT w="9525" cap="flat" cmpd="sng" algn="ctr">
                      <a:solidFill>
                        <a:srgbClr val="ABABAB"/>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rgbClr val="FFFFFF"/>
                    </a:solidFill>
                  </a:tcPr>
                </a:tc>
                <a:tc>
                  <a:txBody>
                    <a:bodyPr/>
                    <a:lstStyle/>
                    <a:p>
                      <a:pPr fontAlgn="base">
                        <a:buNone/>
                      </a:pPr>
                      <a:r>
                        <a:rPr lang="en-GB" sz="1200">
                          <a:solidFill>
                            <a:srgbClr val="000000"/>
                          </a:solidFill>
                          <a:effectLst/>
                          <a:latin typeface="Aptos" panose="020B0004020202020204" pitchFamily="34" charset="0"/>
                        </a:rPr>
                        <a:t>18</a:t>
                      </a:r>
                    </a:p>
                  </a:txBody>
                  <a:tcPr anchor="ctr">
                    <a:lnL w="9525" cap="flat" cmpd="sng" algn="ctr">
                      <a:solidFill>
                        <a:srgbClr val="ABABAB"/>
                      </a:solidFill>
                      <a:prstDash val="solid"/>
                      <a:round/>
                      <a:headEnd type="none" w="med" len="med"/>
                      <a:tailEnd type="none" w="med" len="med"/>
                    </a:lnL>
                    <a:lnR w="9525" cap="flat" cmpd="sng" algn="ctr">
                      <a:solidFill>
                        <a:srgbClr val="ABABAB"/>
                      </a:solidFill>
                      <a:prstDash val="solid"/>
                      <a:round/>
                      <a:headEnd type="none" w="med" len="med"/>
                      <a:tailEnd type="none" w="med" len="med"/>
                    </a:lnR>
                    <a:lnT w="9525" cap="flat" cmpd="sng" algn="ctr">
                      <a:solidFill>
                        <a:srgbClr val="ABABAB"/>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rgbClr val="FFFFFF"/>
                    </a:solidFill>
                  </a:tcPr>
                </a:tc>
                <a:extLst>
                  <a:ext uri="{0D108BD9-81ED-4DB2-BD59-A6C34878D82A}">
                    <a16:rowId xmlns:a16="http://schemas.microsoft.com/office/drawing/2014/main" val="2287512589"/>
                  </a:ext>
                </a:extLst>
              </a:tr>
              <a:tr h="228600">
                <a:tc>
                  <a:txBody>
                    <a:bodyPr/>
                    <a:lstStyle/>
                    <a:p>
                      <a:pPr fontAlgn="base">
                        <a:buNone/>
                      </a:pPr>
                      <a:r>
                        <a:rPr lang="en-GB" sz="1200">
                          <a:solidFill>
                            <a:srgbClr val="000000"/>
                          </a:solidFill>
                          <a:effectLst/>
                          <a:latin typeface="Aptos" panose="020B0004020202020204" pitchFamily="34" charset="0"/>
                        </a:rPr>
                        <a:t>Sunderland</a:t>
                      </a:r>
                    </a:p>
                  </a:txBody>
                  <a:tcPr anchor="ctr">
                    <a:lnL w="9525" cap="flat" cmpd="sng" algn="ctr">
                      <a:solidFill>
                        <a:srgbClr val="ABABAB"/>
                      </a:solidFill>
                      <a:prstDash val="solid"/>
                      <a:round/>
                      <a:headEnd type="none" w="med" len="med"/>
                      <a:tailEnd type="none" w="med" len="med"/>
                    </a:lnL>
                    <a:lnR w="9525" cap="flat" cmpd="sng" algn="ctr">
                      <a:solidFill>
                        <a:srgbClr val="ABABAB"/>
                      </a:solidFill>
                      <a:prstDash val="solid"/>
                      <a:round/>
                      <a:headEnd type="none" w="med" len="med"/>
                      <a:tailEnd type="none" w="med" len="med"/>
                    </a:lnR>
                    <a:lnT w="9525" cap="flat" cmpd="sng" algn="ctr">
                      <a:solidFill>
                        <a:srgbClr val="ABABAB"/>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rgbClr val="FFFFFF"/>
                    </a:solidFill>
                  </a:tcPr>
                </a:tc>
                <a:tc>
                  <a:txBody>
                    <a:bodyPr/>
                    <a:lstStyle/>
                    <a:p>
                      <a:pPr fontAlgn="base">
                        <a:buNone/>
                      </a:pPr>
                      <a:r>
                        <a:rPr lang="en-GB" sz="1200">
                          <a:solidFill>
                            <a:srgbClr val="000000"/>
                          </a:solidFill>
                          <a:effectLst/>
                          <a:latin typeface="Aptos" panose="020B0004020202020204" pitchFamily="34" charset="0"/>
                        </a:rPr>
                        <a:t>4</a:t>
                      </a:r>
                    </a:p>
                  </a:txBody>
                  <a:tcPr anchor="ctr">
                    <a:lnL w="9525" cap="flat" cmpd="sng" algn="ctr">
                      <a:solidFill>
                        <a:srgbClr val="ABABAB"/>
                      </a:solidFill>
                      <a:prstDash val="solid"/>
                      <a:round/>
                      <a:headEnd type="none" w="med" len="med"/>
                      <a:tailEnd type="none" w="med" len="med"/>
                    </a:lnL>
                    <a:lnR w="9525" cap="flat" cmpd="sng" algn="ctr">
                      <a:solidFill>
                        <a:srgbClr val="ABABAB"/>
                      </a:solidFill>
                      <a:prstDash val="solid"/>
                      <a:round/>
                      <a:headEnd type="none" w="med" len="med"/>
                      <a:tailEnd type="none" w="med" len="med"/>
                    </a:lnR>
                    <a:lnT w="9525" cap="flat" cmpd="sng" algn="ctr">
                      <a:solidFill>
                        <a:srgbClr val="ABABAB"/>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rgbClr val="FFFFFF"/>
                    </a:solidFill>
                  </a:tcPr>
                </a:tc>
                <a:extLst>
                  <a:ext uri="{0D108BD9-81ED-4DB2-BD59-A6C34878D82A}">
                    <a16:rowId xmlns:a16="http://schemas.microsoft.com/office/drawing/2014/main" val="2550673046"/>
                  </a:ext>
                </a:extLst>
              </a:tr>
              <a:tr h="228600">
                <a:tc>
                  <a:txBody>
                    <a:bodyPr/>
                    <a:lstStyle/>
                    <a:p>
                      <a:pPr fontAlgn="base">
                        <a:buNone/>
                      </a:pPr>
                      <a:r>
                        <a:rPr lang="en-GB" sz="1200">
                          <a:solidFill>
                            <a:srgbClr val="000000"/>
                          </a:solidFill>
                          <a:effectLst/>
                          <a:latin typeface="Aptos" panose="020B0004020202020204" pitchFamily="34" charset="0"/>
                        </a:rPr>
                        <a:t>Blackpool</a:t>
                      </a:r>
                    </a:p>
                  </a:txBody>
                  <a:tcPr anchor="ctr">
                    <a:lnL w="9525" cap="flat" cmpd="sng" algn="ctr">
                      <a:solidFill>
                        <a:srgbClr val="ABABAB"/>
                      </a:solidFill>
                      <a:prstDash val="solid"/>
                      <a:round/>
                      <a:headEnd type="none" w="med" len="med"/>
                      <a:tailEnd type="none" w="med" len="med"/>
                    </a:lnL>
                    <a:lnR w="9525" cap="flat" cmpd="sng" algn="ctr">
                      <a:solidFill>
                        <a:srgbClr val="ABABAB"/>
                      </a:solidFill>
                      <a:prstDash val="solid"/>
                      <a:round/>
                      <a:headEnd type="none" w="med" len="med"/>
                      <a:tailEnd type="none" w="med" len="med"/>
                    </a:lnR>
                    <a:lnT w="9525" cap="flat" cmpd="sng" algn="ctr">
                      <a:solidFill>
                        <a:srgbClr val="ABABAB"/>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rgbClr val="FFFFFF"/>
                    </a:solidFill>
                  </a:tcPr>
                </a:tc>
                <a:tc>
                  <a:txBody>
                    <a:bodyPr/>
                    <a:lstStyle/>
                    <a:p>
                      <a:pPr fontAlgn="base">
                        <a:buNone/>
                      </a:pPr>
                      <a:r>
                        <a:rPr lang="en-GB" sz="1200">
                          <a:solidFill>
                            <a:srgbClr val="000000"/>
                          </a:solidFill>
                          <a:effectLst/>
                          <a:latin typeface="Aptos" panose="020B0004020202020204" pitchFamily="34" charset="0"/>
                        </a:rPr>
                        <a:t>2</a:t>
                      </a:r>
                    </a:p>
                  </a:txBody>
                  <a:tcPr anchor="ctr">
                    <a:lnL w="9525" cap="flat" cmpd="sng" algn="ctr">
                      <a:solidFill>
                        <a:srgbClr val="ABABAB"/>
                      </a:solidFill>
                      <a:prstDash val="solid"/>
                      <a:round/>
                      <a:headEnd type="none" w="med" len="med"/>
                      <a:tailEnd type="none" w="med" len="med"/>
                    </a:lnL>
                    <a:lnR w="9525" cap="flat" cmpd="sng" algn="ctr">
                      <a:solidFill>
                        <a:srgbClr val="ABABAB"/>
                      </a:solidFill>
                      <a:prstDash val="solid"/>
                      <a:round/>
                      <a:headEnd type="none" w="med" len="med"/>
                      <a:tailEnd type="none" w="med" len="med"/>
                    </a:lnR>
                    <a:lnT w="9525" cap="flat" cmpd="sng" algn="ctr">
                      <a:solidFill>
                        <a:srgbClr val="ABABAB"/>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rgbClr val="FFFFFF"/>
                    </a:solidFill>
                  </a:tcPr>
                </a:tc>
                <a:extLst>
                  <a:ext uri="{0D108BD9-81ED-4DB2-BD59-A6C34878D82A}">
                    <a16:rowId xmlns:a16="http://schemas.microsoft.com/office/drawing/2014/main" val="4179092335"/>
                  </a:ext>
                </a:extLst>
              </a:tr>
              <a:tr h="228600">
                <a:tc>
                  <a:txBody>
                    <a:bodyPr/>
                    <a:lstStyle/>
                    <a:p>
                      <a:pPr fontAlgn="base">
                        <a:buNone/>
                      </a:pPr>
                      <a:r>
                        <a:rPr lang="en-GB" sz="1200">
                          <a:solidFill>
                            <a:srgbClr val="000000"/>
                          </a:solidFill>
                          <a:effectLst/>
                          <a:latin typeface="Aptos" panose="020B0004020202020204" pitchFamily="34" charset="0"/>
                        </a:rPr>
                        <a:t>York</a:t>
                      </a:r>
                    </a:p>
                  </a:txBody>
                  <a:tcPr anchor="ctr">
                    <a:lnL w="9525" cap="flat" cmpd="sng" algn="ctr">
                      <a:solidFill>
                        <a:srgbClr val="ABABAB"/>
                      </a:solidFill>
                      <a:prstDash val="solid"/>
                      <a:round/>
                      <a:headEnd type="none" w="med" len="med"/>
                      <a:tailEnd type="none" w="med" len="med"/>
                    </a:lnL>
                    <a:lnR w="9525" cap="flat" cmpd="sng" algn="ctr">
                      <a:solidFill>
                        <a:srgbClr val="ABABAB"/>
                      </a:solidFill>
                      <a:prstDash val="solid"/>
                      <a:round/>
                      <a:headEnd type="none" w="med" len="med"/>
                      <a:tailEnd type="none" w="med" len="med"/>
                    </a:lnR>
                    <a:lnT w="9525" cap="flat" cmpd="sng" algn="ctr">
                      <a:solidFill>
                        <a:srgbClr val="ABABAB"/>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rgbClr val="FFFFFF"/>
                    </a:solidFill>
                  </a:tcPr>
                </a:tc>
                <a:tc>
                  <a:txBody>
                    <a:bodyPr/>
                    <a:lstStyle/>
                    <a:p>
                      <a:pPr fontAlgn="base">
                        <a:buNone/>
                      </a:pPr>
                      <a:r>
                        <a:rPr lang="en-GB" sz="1200">
                          <a:solidFill>
                            <a:srgbClr val="000000"/>
                          </a:solidFill>
                          <a:effectLst/>
                          <a:latin typeface="Aptos" panose="020B0004020202020204" pitchFamily="34" charset="0"/>
                        </a:rPr>
                        <a:t>2</a:t>
                      </a:r>
                    </a:p>
                  </a:txBody>
                  <a:tcPr anchor="ctr">
                    <a:lnL w="9525" cap="flat" cmpd="sng" algn="ctr">
                      <a:solidFill>
                        <a:srgbClr val="ABABAB"/>
                      </a:solidFill>
                      <a:prstDash val="solid"/>
                      <a:round/>
                      <a:headEnd type="none" w="med" len="med"/>
                      <a:tailEnd type="none" w="med" len="med"/>
                    </a:lnL>
                    <a:lnR w="9525" cap="flat" cmpd="sng" algn="ctr">
                      <a:solidFill>
                        <a:srgbClr val="ABABAB"/>
                      </a:solidFill>
                      <a:prstDash val="solid"/>
                      <a:round/>
                      <a:headEnd type="none" w="med" len="med"/>
                      <a:tailEnd type="none" w="med" len="med"/>
                    </a:lnR>
                    <a:lnT w="9525" cap="flat" cmpd="sng" algn="ctr">
                      <a:solidFill>
                        <a:srgbClr val="ABABAB"/>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rgbClr val="FFFFFF"/>
                    </a:solidFill>
                  </a:tcPr>
                </a:tc>
                <a:extLst>
                  <a:ext uri="{0D108BD9-81ED-4DB2-BD59-A6C34878D82A}">
                    <a16:rowId xmlns:a16="http://schemas.microsoft.com/office/drawing/2014/main" val="2846516247"/>
                  </a:ext>
                </a:extLst>
              </a:tr>
              <a:tr h="228600">
                <a:tc>
                  <a:txBody>
                    <a:bodyPr/>
                    <a:lstStyle/>
                    <a:p>
                      <a:pPr fontAlgn="base">
                        <a:buNone/>
                      </a:pPr>
                      <a:r>
                        <a:rPr lang="en-GB" sz="1200">
                          <a:solidFill>
                            <a:srgbClr val="000000"/>
                          </a:solidFill>
                          <a:effectLst/>
                          <a:latin typeface="Aptos" panose="020B0004020202020204" pitchFamily="34" charset="0"/>
                        </a:rPr>
                        <a:t>Middlesborough</a:t>
                      </a:r>
                    </a:p>
                  </a:txBody>
                  <a:tcPr anchor="ctr">
                    <a:lnL w="9525" cap="flat" cmpd="sng" algn="ctr">
                      <a:solidFill>
                        <a:srgbClr val="ABABAB"/>
                      </a:solidFill>
                      <a:prstDash val="solid"/>
                      <a:round/>
                      <a:headEnd type="none" w="med" len="med"/>
                      <a:tailEnd type="none" w="med" len="med"/>
                    </a:lnL>
                    <a:lnR w="9525" cap="flat" cmpd="sng" algn="ctr">
                      <a:solidFill>
                        <a:srgbClr val="ABABAB"/>
                      </a:solidFill>
                      <a:prstDash val="solid"/>
                      <a:round/>
                      <a:headEnd type="none" w="med" len="med"/>
                      <a:tailEnd type="none" w="med" len="med"/>
                    </a:lnR>
                    <a:lnT w="9525" cap="flat" cmpd="sng" algn="ctr">
                      <a:solidFill>
                        <a:srgbClr val="ABABAB"/>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rgbClr val="FFFFFF"/>
                    </a:solidFill>
                  </a:tcPr>
                </a:tc>
                <a:tc>
                  <a:txBody>
                    <a:bodyPr/>
                    <a:lstStyle/>
                    <a:p>
                      <a:pPr fontAlgn="base">
                        <a:buNone/>
                      </a:pPr>
                      <a:r>
                        <a:rPr lang="en-GB" sz="1200">
                          <a:effectLst/>
                          <a:latin typeface="Aptos" panose="020B0004020202020204" pitchFamily="34" charset="0"/>
                        </a:rPr>
                        <a:t>0</a:t>
                      </a:r>
                    </a:p>
                  </a:txBody>
                  <a:tcPr anchor="ctr">
                    <a:lnL w="9525" cap="flat" cmpd="sng" algn="ctr">
                      <a:solidFill>
                        <a:srgbClr val="ABABAB"/>
                      </a:solidFill>
                      <a:prstDash val="solid"/>
                      <a:round/>
                      <a:headEnd type="none" w="med" len="med"/>
                      <a:tailEnd type="none" w="med" len="med"/>
                    </a:lnL>
                    <a:lnR w="9525" cap="flat" cmpd="sng" algn="ctr">
                      <a:solidFill>
                        <a:srgbClr val="ABABAB"/>
                      </a:solidFill>
                      <a:prstDash val="solid"/>
                      <a:round/>
                      <a:headEnd type="none" w="med" len="med"/>
                      <a:tailEnd type="none" w="med" len="med"/>
                    </a:lnR>
                    <a:lnT w="9525" cap="flat" cmpd="sng" algn="ctr">
                      <a:solidFill>
                        <a:srgbClr val="ABABAB"/>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rgbClr val="FFFFFF"/>
                    </a:solidFill>
                  </a:tcPr>
                </a:tc>
                <a:extLst>
                  <a:ext uri="{0D108BD9-81ED-4DB2-BD59-A6C34878D82A}">
                    <a16:rowId xmlns:a16="http://schemas.microsoft.com/office/drawing/2014/main" val="496071173"/>
                  </a:ext>
                </a:extLst>
              </a:tr>
              <a:tr h="228600">
                <a:tc>
                  <a:txBody>
                    <a:bodyPr/>
                    <a:lstStyle/>
                    <a:p>
                      <a:pPr fontAlgn="base">
                        <a:buNone/>
                      </a:pPr>
                      <a:r>
                        <a:rPr lang="en-GB" sz="1200">
                          <a:solidFill>
                            <a:srgbClr val="000000"/>
                          </a:solidFill>
                          <a:effectLst/>
                          <a:latin typeface="Aptos" panose="020B0004020202020204" pitchFamily="34" charset="0"/>
                        </a:rPr>
                        <a:t>Wolverhampton</a:t>
                      </a:r>
                    </a:p>
                  </a:txBody>
                  <a:tcPr anchor="ctr">
                    <a:lnL w="9525" cap="flat" cmpd="sng" algn="ctr">
                      <a:solidFill>
                        <a:srgbClr val="ABABAB"/>
                      </a:solidFill>
                      <a:prstDash val="solid"/>
                      <a:round/>
                      <a:headEnd type="none" w="med" len="med"/>
                      <a:tailEnd type="none" w="med" len="med"/>
                    </a:lnL>
                    <a:lnR w="9525" cap="flat" cmpd="sng" algn="ctr">
                      <a:solidFill>
                        <a:srgbClr val="ABABAB"/>
                      </a:solidFill>
                      <a:prstDash val="solid"/>
                      <a:round/>
                      <a:headEnd type="none" w="med" len="med"/>
                      <a:tailEnd type="none" w="med" len="med"/>
                    </a:lnR>
                    <a:lnT w="9525" cap="flat" cmpd="sng" algn="ctr">
                      <a:solidFill>
                        <a:srgbClr val="ABABAB"/>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rgbClr val="FFFFFF"/>
                    </a:solidFill>
                  </a:tcPr>
                </a:tc>
                <a:tc>
                  <a:txBody>
                    <a:bodyPr/>
                    <a:lstStyle/>
                    <a:p>
                      <a:pPr fontAlgn="base">
                        <a:buNone/>
                      </a:pPr>
                      <a:r>
                        <a:rPr lang="en-GB" sz="1200">
                          <a:effectLst/>
                          <a:latin typeface="Aptos" panose="020B0004020202020204" pitchFamily="34" charset="0"/>
                        </a:rPr>
                        <a:t>0</a:t>
                      </a:r>
                    </a:p>
                  </a:txBody>
                  <a:tcPr anchor="ctr">
                    <a:lnL w="9525" cap="flat" cmpd="sng" algn="ctr">
                      <a:solidFill>
                        <a:srgbClr val="ABABAB"/>
                      </a:solidFill>
                      <a:prstDash val="solid"/>
                      <a:round/>
                      <a:headEnd type="none" w="med" len="med"/>
                      <a:tailEnd type="none" w="med" len="med"/>
                    </a:lnL>
                    <a:lnR w="9525" cap="flat" cmpd="sng" algn="ctr">
                      <a:solidFill>
                        <a:srgbClr val="ABABAB"/>
                      </a:solidFill>
                      <a:prstDash val="solid"/>
                      <a:round/>
                      <a:headEnd type="none" w="med" len="med"/>
                      <a:tailEnd type="none" w="med" len="med"/>
                    </a:lnR>
                    <a:lnT w="9525" cap="flat" cmpd="sng" algn="ctr">
                      <a:solidFill>
                        <a:srgbClr val="ABABAB"/>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rgbClr val="FFFFFF"/>
                    </a:solidFill>
                  </a:tcPr>
                </a:tc>
                <a:extLst>
                  <a:ext uri="{0D108BD9-81ED-4DB2-BD59-A6C34878D82A}">
                    <a16:rowId xmlns:a16="http://schemas.microsoft.com/office/drawing/2014/main" val="945635322"/>
                  </a:ext>
                </a:extLst>
              </a:tr>
              <a:tr h="228600">
                <a:tc>
                  <a:txBody>
                    <a:bodyPr/>
                    <a:lstStyle/>
                    <a:p>
                      <a:pPr fontAlgn="base">
                        <a:buNone/>
                      </a:pPr>
                      <a:r>
                        <a:rPr lang="en-GB" sz="1200" b="1">
                          <a:solidFill>
                            <a:srgbClr val="000000"/>
                          </a:solidFill>
                          <a:effectLst/>
                          <a:latin typeface="Aptos" panose="020B0004020202020204" pitchFamily="34" charset="0"/>
                        </a:rPr>
                        <a:t>Total</a:t>
                      </a:r>
                      <a:endParaRPr lang="en-GB" sz="1200">
                        <a:solidFill>
                          <a:srgbClr val="000000"/>
                        </a:solidFill>
                        <a:effectLst/>
                        <a:latin typeface="Aptos" panose="020B0004020202020204" pitchFamily="34" charset="0"/>
                      </a:endParaRPr>
                    </a:p>
                  </a:txBody>
                  <a:tcPr anchor="ctr">
                    <a:lnL w="9525" cap="flat" cmpd="sng" algn="ctr">
                      <a:solidFill>
                        <a:srgbClr val="ABABAB"/>
                      </a:solidFill>
                      <a:prstDash val="solid"/>
                      <a:round/>
                      <a:headEnd type="none" w="med" len="med"/>
                      <a:tailEnd type="none" w="med" len="med"/>
                    </a:lnL>
                    <a:lnR w="9525" cap="flat" cmpd="sng" algn="ctr">
                      <a:solidFill>
                        <a:srgbClr val="ABABAB"/>
                      </a:solidFill>
                      <a:prstDash val="solid"/>
                      <a:round/>
                      <a:headEnd type="none" w="med" len="med"/>
                      <a:tailEnd type="none" w="med" len="med"/>
                    </a:lnR>
                    <a:lnT w="9525" cap="flat" cmpd="sng" algn="ctr">
                      <a:solidFill>
                        <a:srgbClr val="ABABAB"/>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rgbClr val="FFFFFF"/>
                    </a:solidFill>
                  </a:tcPr>
                </a:tc>
                <a:tc>
                  <a:txBody>
                    <a:bodyPr/>
                    <a:lstStyle/>
                    <a:p>
                      <a:pPr fontAlgn="base">
                        <a:buNone/>
                      </a:pPr>
                      <a:r>
                        <a:rPr lang="en-GB" sz="1200" b="1">
                          <a:solidFill>
                            <a:srgbClr val="000000"/>
                          </a:solidFill>
                          <a:effectLst/>
                          <a:latin typeface="Aptos" panose="020B0004020202020204" pitchFamily="34" charset="0"/>
                        </a:rPr>
                        <a:t>122</a:t>
                      </a:r>
                      <a:endParaRPr lang="en-GB" sz="1200">
                        <a:solidFill>
                          <a:srgbClr val="000000"/>
                        </a:solidFill>
                        <a:effectLst/>
                        <a:latin typeface="Aptos" panose="020B0004020202020204" pitchFamily="34" charset="0"/>
                      </a:endParaRPr>
                    </a:p>
                  </a:txBody>
                  <a:tcPr anchor="ctr">
                    <a:lnL w="9525" cap="flat" cmpd="sng" algn="ctr">
                      <a:solidFill>
                        <a:srgbClr val="ABABAB"/>
                      </a:solidFill>
                      <a:prstDash val="solid"/>
                      <a:round/>
                      <a:headEnd type="none" w="med" len="med"/>
                      <a:tailEnd type="none" w="med" len="med"/>
                    </a:lnL>
                    <a:lnR w="9525" cap="flat" cmpd="sng" algn="ctr">
                      <a:solidFill>
                        <a:srgbClr val="ABABAB"/>
                      </a:solidFill>
                      <a:prstDash val="solid"/>
                      <a:round/>
                      <a:headEnd type="none" w="med" len="med"/>
                      <a:tailEnd type="none" w="med" len="med"/>
                    </a:lnR>
                    <a:lnT w="9525" cap="flat" cmpd="sng" algn="ctr">
                      <a:solidFill>
                        <a:srgbClr val="ABABAB"/>
                      </a:solidFill>
                      <a:prstDash val="solid"/>
                      <a:round/>
                      <a:headEnd type="none" w="med" len="med"/>
                      <a:tailEnd type="none" w="med" len="med"/>
                    </a:lnT>
                    <a:lnB w="9525" cap="flat" cmpd="sng" algn="ctr">
                      <a:solidFill>
                        <a:srgbClr val="ABABAB"/>
                      </a:solidFill>
                      <a:prstDash val="solid"/>
                      <a:round/>
                      <a:headEnd type="none" w="med" len="med"/>
                      <a:tailEnd type="none" w="med" len="med"/>
                    </a:lnB>
                    <a:solidFill>
                      <a:srgbClr val="FFFFFF"/>
                    </a:solidFill>
                  </a:tcPr>
                </a:tc>
                <a:extLst>
                  <a:ext uri="{0D108BD9-81ED-4DB2-BD59-A6C34878D82A}">
                    <a16:rowId xmlns:a16="http://schemas.microsoft.com/office/drawing/2014/main" val="3811980517"/>
                  </a:ext>
                </a:extLst>
              </a:tr>
            </a:tbl>
          </a:graphicData>
        </a:graphic>
      </p:graphicFrame>
    </p:spTree>
    <p:extLst>
      <p:ext uri="{BB962C8B-B14F-4D97-AF65-F5344CB8AC3E}">
        <p14:creationId xmlns:p14="http://schemas.microsoft.com/office/powerpoint/2010/main" val="983517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4E3D-2A79-F840-B729-0BCB1242DDC8}"/>
              </a:ext>
            </a:extLst>
          </p:cNvPr>
          <p:cNvSpPr>
            <a:spLocks noGrp="1"/>
          </p:cNvSpPr>
          <p:nvPr>
            <p:ph type="title"/>
          </p:nvPr>
        </p:nvSpPr>
        <p:spPr>
          <a:xfrm>
            <a:off x="695739" y="274782"/>
            <a:ext cx="10058400" cy="1450757"/>
          </a:xfrm>
        </p:spPr>
        <p:txBody>
          <a:bodyPr>
            <a:normAutofit/>
          </a:bodyPr>
          <a:lstStyle/>
          <a:p>
            <a:r>
              <a:rPr lang="en-US" b="1">
                <a:solidFill>
                  <a:srgbClr val="025B9D"/>
                </a:solidFill>
                <a:latin typeface="+mn-lt"/>
              </a:rPr>
              <a:t>So what works in supporting training take up?</a:t>
            </a:r>
          </a:p>
        </p:txBody>
      </p:sp>
      <p:sp>
        <p:nvSpPr>
          <p:cNvPr id="3" name="Content Placeholder 2">
            <a:extLst>
              <a:ext uri="{FF2B5EF4-FFF2-40B4-BE49-F238E27FC236}">
                <a16:creationId xmlns:a16="http://schemas.microsoft.com/office/drawing/2014/main" id="{3D579BF0-4403-CF40-A7E8-6DF56453B50E}"/>
              </a:ext>
            </a:extLst>
          </p:cNvPr>
          <p:cNvSpPr>
            <a:spLocks noGrp="1"/>
          </p:cNvSpPr>
          <p:nvPr>
            <p:ph idx="1"/>
          </p:nvPr>
        </p:nvSpPr>
        <p:spPr>
          <a:xfrm>
            <a:off x="638906" y="1974082"/>
            <a:ext cx="6554423" cy="3945540"/>
          </a:xfrm>
        </p:spPr>
        <p:txBody>
          <a:bodyPr vert="horz" lIns="0" tIns="45720" rIns="0" bIns="45720" rtlCol="0" anchor="t">
            <a:normAutofit fontScale="70000" lnSpcReduction="20000"/>
          </a:bodyPr>
          <a:lstStyle/>
          <a:p>
            <a:pPr marL="457200" lvl="1" indent="0">
              <a:buNone/>
            </a:pPr>
            <a:r>
              <a:rPr lang="en-GB" sz="2800" dirty="0">
                <a:solidFill>
                  <a:srgbClr val="025B9D"/>
                </a:solidFill>
              </a:rPr>
              <a:t>Our regular top tips from our existing partners…</a:t>
            </a:r>
          </a:p>
          <a:p>
            <a:pPr marL="914400" lvl="1" indent="-457200"/>
            <a:endParaRPr lang="en-US" dirty="0"/>
          </a:p>
          <a:p>
            <a:pPr marL="914400" lvl="1" indent="-457200"/>
            <a:r>
              <a:rPr lang="en-GB" sz="2800" dirty="0">
                <a:solidFill>
                  <a:srgbClr val="025B9D"/>
                </a:solidFill>
              </a:rPr>
              <a:t>Get help!</a:t>
            </a:r>
          </a:p>
          <a:p>
            <a:pPr marL="914400" lvl="1" indent="-457200"/>
            <a:r>
              <a:rPr lang="en-GB" sz="2800" dirty="0">
                <a:solidFill>
                  <a:srgbClr val="025B9D"/>
                </a:solidFill>
              </a:rPr>
              <a:t>Regular comms and branding awareness “ask me about Dingley’s”</a:t>
            </a:r>
            <a:endParaRPr lang="en-GB" sz="2800" dirty="0">
              <a:solidFill>
                <a:srgbClr val="025B9D"/>
              </a:solidFill>
              <a:cs typeface="Calibri"/>
            </a:endParaRPr>
          </a:p>
          <a:p>
            <a:pPr marL="914400" lvl="1" indent="-457200"/>
            <a:r>
              <a:rPr lang="en-GB" sz="2800" dirty="0">
                <a:solidFill>
                  <a:srgbClr val="025B9D"/>
                </a:solidFill>
              </a:rPr>
              <a:t>Face to face (and systems to prompt you)</a:t>
            </a:r>
            <a:endParaRPr lang="en-GB" sz="2800" dirty="0">
              <a:solidFill>
                <a:srgbClr val="025B9D"/>
              </a:solidFill>
              <a:cs typeface="Calibri"/>
            </a:endParaRPr>
          </a:p>
          <a:p>
            <a:pPr marL="914400" lvl="1" indent="-457200"/>
            <a:r>
              <a:rPr lang="en-GB" sz="2800" dirty="0">
                <a:solidFill>
                  <a:srgbClr val="025B9D"/>
                </a:solidFill>
              </a:rPr>
              <a:t>Events and conferences</a:t>
            </a:r>
            <a:endParaRPr lang="en-GB" sz="2800" dirty="0">
              <a:solidFill>
                <a:srgbClr val="025B9D"/>
              </a:solidFill>
              <a:cs typeface="Calibri"/>
            </a:endParaRPr>
          </a:p>
          <a:p>
            <a:pPr marL="914400" lvl="1" indent="-457200"/>
            <a:r>
              <a:rPr lang="en-GB" sz="2800" dirty="0">
                <a:solidFill>
                  <a:srgbClr val="025B9D"/>
                </a:solidFill>
              </a:rPr>
              <a:t>Book ends and wall paper!</a:t>
            </a:r>
            <a:endParaRPr lang="en-GB" sz="2800" dirty="0">
              <a:solidFill>
                <a:srgbClr val="025B9D"/>
              </a:solidFill>
              <a:cs typeface="Calibri"/>
            </a:endParaRPr>
          </a:p>
          <a:p>
            <a:pPr marL="914400" lvl="1" indent="-457200"/>
            <a:r>
              <a:rPr lang="en-GB" sz="2800" dirty="0">
                <a:solidFill>
                  <a:srgbClr val="025B9D"/>
                </a:solidFill>
              </a:rPr>
              <a:t>Celebrate your champions but…</a:t>
            </a:r>
            <a:endParaRPr lang="en-GB" sz="2800" dirty="0">
              <a:solidFill>
                <a:srgbClr val="025B9D"/>
              </a:solidFill>
              <a:cs typeface="Calibri"/>
            </a:endParaRPr>
          </a:p>
          <a:p>
            <a:pPr marL="914400" lvl="1" indent="-457200"/>
            <a:r>
              <a:rPr lang="en-GB" sz="2800" dirty="0">
                <a:solidFill>
                  <a:srgbClr val="025B9D"/>
                </a:solidFill>
              </a:rPr>
              <a:t>…Avoiding the honey pot effect</a:t>
            </a:r>
            <a:endParaRPr lang="en-GB" sz="2800" dirty="0">
              <a:solidFill>
                <a:srgbClr val="025B9D"/>
              </a:solidFill>
              <a:cs typeface="Calibri"/>
            </a:endParaRPr>
          </a:p>
          <a:p>
            <a:pPr marL="914400" lvl="1" indent="-457200"/>
            <a:r>
              <a:rPr lang="en-GB" sz="2800" dirty="0">
                <a:solidFill>
                  <a:srgbClr val="025B9D"/>
                </a:solidFill>
              </a:rPr>
              <a:t>Reward systems – </a:t>
            </a:r>
            <a:r>
              <a:rPr lang="en-GB" sz="2800" dirty="0" err="1">
                <a:solidFill>
                  <a:srgbClr val="025B9D"/>
                </a:solidFill>
              </a:rPr>
              <a:t>eg</a:t>
            </a:r>
            <a:r>
              <a:rPr lang="en-GB" sz="2800" dirty="0">
                <a:solidFill>
                  <a:srgbClr val="025B9D"/>
                </a:solidFill>
              </a:rPr>
              <a:t> our Mark of Achievement</a:t>
            </a:r>
            <a:endParaRPr lang="en-GB" sz="2800" dirty="0">
              <a:solidFill>
                <a:srgbClr val="025B9D"/>
              </a:solidFill>
              <a:cs typeface="Calibri"/>
            </a:endParaRPr>
          </a:p>
          <a:p>
            <a:pPr marL="914400" lvl="1" indent="-457200"/>
            <a:r>
              <a:rPr lang="en-GB" sz="2800" dirty="0">
                <a:solidFill>
                  <a:srgbClr val="025B9D"/>
                </a:solidFill>
              </a:rPr>
              <a:t>Parent power!</a:t>
            </a:r>
            <a:endParaRPr lang="en-US" sz="2800" dirty="0"/>
          </a:p>
          <a:p>
            <a:pPr marL="914400" lvl="1" indent="-457200"/>
            <a:r>
              <a:rPr lang="en-US" sz="2800" dirty="0">
                <a:solidFill>
                  <a:srgbClr val="025B9D"/>
                </a:solidFill>
              </a:rPr>
              <a:t>Celebrate success and create new norms</a:t>
            </a:r>
            <a:endParaRPr lang="en-US" sz="2800" dirty="0">
              <a:solidFill>
                <a:srgbClr val="025B9D"/>
              </a:solidFill>
              <a:cs typeface="Calibri"/>
            </a:endParaRPr>
          </a:p>
          <a:p>
            <a:pPr marL="914400" lvl="1" indent="-457200"/>
            <a:r>
              <a:rPr lang="en-US" sz="2800" dirty="0">
                <a:solidFill>
                  <a:srgbClr val="025B9D"/>
                </a:solidFill>
              </a:rPr>
              <a:t>Above all, keep it positive and have fun!</a:t>
            </a:r>
            <a:endParaRPr lang="en-US" sz="2800" dirty="0">
              <a:solidFill>
                <a:srgbClr val="025B9D"/>
              </a:solidFill>
              <a:cs typeface="Calibri"/>
            </a:endParaRPr>
          </a:p>
          <a:p>
            <a:pPr marL="383540" lvl="1"/>
            <a:endParaRPr lang="en-US" sz="2800" dirty="0">
              <a:solidFill>
                <a:schemeClr val="accent1">
                  <a:lumMod val="75000"/>
                </a:schemeClr>
              </a:solidFill>
              <a:cs typeface="Calibri" panose="020F0502020204030204"/>
            </a:endParaRPr>
          </a:p>
          <a:p>
            <a:pPr marL="383540" lvl="1"/>
            <a:endParaRPr lang="en-US" sz="2800" dirty="0">
              <a:solidFill>
                <a:schemeClr val="accent1">
                  <a:lumMod val="75000"/>
                </a:schemeClr>
              </a:solidFill>
              <a:cs typeface="Calibri" panose="020F0502020204030204"/>
            </a:endParaRPr>
          </a:p>
          <a:p>
            <a:pPr marL="383540" lvl="1"/>
            <a:endParaRPr lang="en-US" sz="2800" dirty="0">
              <a:solidFill>
                <a:schemeClr val="accent1">
                  <a:lumMod val="75000"/>
                </a:schemeClr>
              </a:solidFill>
              <a:cs typeface="Calibri" panose="020F0502020204030204"/>
            </a:endParaRPr>
          </a:p>
          <a:p>
            <a:pPr marL="383540" lvl="1"/>
            <a:endParaRPr lang="en-US" sz="2800" dirty="0">
              <a:solidFill>
                <a:schemeClr val="accent1">
                  <a:lumMod val="75000"/>
                </a:schemeClr>
              </a:solidFill>
              <a:cs typeface="Calibri" panose="020F0502020204030204"/>
            </a:endParaRPr>
          </a:p>
          <a:p>
            <a:pPr marL="383540" lvl="1"/>
            <a:endParaRPr lang="en-US" sz="2800" dirty="0">
              <a:solidFill>
                <a:schemeClr val="accent1">
                  <a:lumMod val="75000"/>
                </a:schemeClr>
              </a:solidFill>
              <a:cs typeface="Calibri" panose="020F0502020204030204"/>
            </a:endParaRPr>
          </a:p>
          <a:p>
            <a:pPr marL="457200" lvl="1" indent="0">
              <a:buNone/>
            </a:pPr>
            <a:endParaRPr lang="en-US" sz="2800" dirty="0">
              <a:solidFill>
                <a:schemeClr val="accent1">
                  <a:lumMod val="75000"/>
                </a:schemeClr>
              </a:solidFill>
            </a:endParaRPr>
          </a:p>
          <a:p>
            <a:pPr marL="383540" lvl="1"/>
            <a:endParaRPr lang="en-US" sz="2800" dirty="0">
              <a:solidFill>
                <a:schemeClr val="accent1">
                  <a:lumMod val="75000"/>
                </a:schemeClr>
              </a:solidFill>
              <a:cs typeface="Calibri" panose="020F0502020204030204"/>
            </a:endParaRPr>
          </a:p>
        </p:txBody>
      </p:sp>
      <p:pic>
        <p:nvPicPr>
          <p:cNvPr id="5" name="Picture 4" descr="A picture containing electric blue, blue, logo, aqua&#10;&#10;Description automatically generated">
            <a:extLst>
              <a:ext uri="{FF2B5EF4-FFF2-40B4-BE49-F238E27FC236}">
                <a16:creationId xmlns:a16="http://schemas.microsoft.com/office/drawing/2014/main" id="{15F914C1-E725-E985-9EF1-3D9D2750F1A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024375" y="1579816"/>
            <a:ext cx="4763239" cy="3364037"/>
          </a:xfrm>
          <a:prstGeom prst="rect">
            <a:avLst/>
          </a:prstGeom>
        </p:spPr>
      </p:pic>
    </p:spTree>
    <p:extLst>
      <p:ext uri="{BB962C8B-B14F-4D97-AF65-F5344CB8AC3E}">
        <p14:creationId xmlns:p14="http://schemas.microsoft.com/office/powerpoint/2010/main" val="1213229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f3bc997-f854-457e-a89a-f53daf41e975">
      <Terms xmlns="http://schemas.microsoft.com/office/infopath/2007/PartnerControls"/>
    </lcf76f155ced4ddcb4097134ff3c332f>
    <TaxCatchAll xmlns="5ff03d53-907b-4153-b31a-f9c01187da2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27934E83E3AC4A821FF7D65C647CF3" ma:contentTypeVersion="18" ma:contentTypeDescription="Create a new document." ma:contentTypeScope="" ma:versionID="5797f0bc1d4900ba710060bfd187960e">
  <xsd:schema xmlns:xsd="http://www.w3.org/2001/XMLSchema" xmlns:xs="http://www.w3.org/2001/XMLSchema" xmlns:p="http://schemas.microsoft.com/office/2006/metadata/properties" xmlns:ns2="2f3bc997-f854-457e-a89a-f53daf41e975" xmlns:ns3="5ff03d53-907b-4153-b31a-f9c01187da2f" targetNamespace="http://schemas.microsoft.com/office/2006/metadata/properties" ma:root="true" ma:fieldsID="ac5ce1b79af9bc05dab852fe9b2a7131" ns2:_="" ns3:_="">
    <xsd:import namespace="2f3bc997-f854-457e-a89a-f53daf41e975"/>
    <xsd:import namespace="5ff03d53-907b-4153-b31a-f9c01187da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bc997-f854-457e-a89a-f53daf41e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dfd98df-2cc9-409e-a9a9-85a472a8861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f03d53-907b-4153-b31a-f9c01187da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a809a7-1504-4795-ab1a-8225feca0323}" ma:internalName="TaxCatchAll" ma:showField="CatchAllData" ma:web="5ff03d53-907b-4153-b31a-f9c01187da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532EBD-07EC-4ECF-9452-38C5FCD5E9B7}">
  <ds:schemaRefs>
    <ds:schemaRef ds:uri="http://purl.org/dc/terms/"/>
    <ds:schemaRef ds:uri="http://purl.org/dc/elements/1.1/"/>
    <ds:schemaRef ds:uri="http://schemas.microsoft.com/office/2006/documentManagement/types"/>
    <ds:schemaRef ds:uri="2f3bc997-f854-457e-a89a-f53daf41e975"/>
    <ds:schemaRef ds:uri="http://schemas.microsoft.com/office/infopath/2007/PartnerControls"/>
    <ds:schemaRef ds:uri="http://schemas.openxmlformats.org/package/2006/metadata/core-properties"/>
    <ds:schemaRef ds:uri="5ff03d53-907b-4153-b31a-f9c01187da2f"/>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45FC4A93-E485-4A29-B804-A2DF3AEAE1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3bc997-f854-457e-a89a-f53daf41e975"/>
    <ds:schemaRef ds:uri="5ff03d53-907b-4153-b31a-f9c01187da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820EFA-BEB5-442F-A3C6-472FE7880A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713</TotalTime>
  <Words>1682</Words>
  <Application>Microsoft Office PowerPoint</Application>
  <PresentationFormat>Widescreen</PresentationFormat>
  <Paragraphs>291</Paragraphs>
  <Slides>39</Slides>
  <Notes>17</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Managing Good Transitions to Improve Outcomes for Children with SEND </vt:lpstr>
      <vt:lpstr>Agenda</vt:lpstr>
      <vt:lpstr>How shall we work today? </vt:lpstr>
      <vt:lpstr>Who are Dingley’s Promise?</vt:lpstr>
      <vt:lpstr>Training, consultancy and influence</vt:lpstr>
      <vt:lpstr>Our work with each of you  3 x Action Learning Sets  100 training places  Monthly Inclusion Lunch Breaks  National events   Check ins and peer support with us and  all LAs we are currently supporting through  this project  Connections to other EYs SEND Partners?   </vt:lpstr>
      <vt:lpstr>A word about training engagement</vt:lpstr>
      <vt:lpstr>Update on Data</vt:lpstr>
      <vt:lpstr>So what works in supporting training take up?</vt:lpstr>
      <vt:lpstr>So what about transitions? </vt:lpstr>
      <vt:lpstr>Why are transitions important for children?</vt:lpstr>
      <vt:lpstr>Why else are transitions important?</vt:lpstr>
      <vt:lpstr>So what were the common challenges for transitions?</vt:lpstr>
      <vt:lpstr>1. A Strategic Approach Was Missing  Raising the profile of the early years within local authority agendas</vt:lpstr>
      <vt:lpstr>What could it look like?</vt:lpstr>
      <vt:lpstr>PowerPoint Presentation</vt:lpstr>
      <vt:lpstr>What a strategy could look like?</vt:lpstr>
      <vt:lpstr>Where are you?</vt:lpstr>
      <vt:lpstr>2. Strengthening the relationship between early years and schools</vt:lpstr>
      <vt:lpstr>What is the issue?</vt:lpstr>
      <vt:lpstr>What’s working?</vt:lpstr>
      <vt:lpstr>Things you can do to actively support joint working</vt:lpstr>
      <vt:lpstr>Where are you?</vt:lpstr>
      <vt:lpstr>3. Putting parents at the heart of the transition process</vt:lpstr>
      <vt:lpstr>Parent carers tell us…   “transitioning to school is hard for us and our children”  </vt:lpstr>
      <vt:lpstr>Parents’ messages</vt:lpstr>
      <vt:lpstr>Ideas for better transitions for parents</vt:lpstr>
      <vt:lpstr>Where are you?</vt:lpstr>
      <vt:lpstr>4. Schools and wider partners should be informed</vt:lpstr>
      <vt:lpstr>Informing and supporting all partners in the process</vt:lpstr>
      <vt:lpstr>Where are you?</vt:lpstr>
      <vt:lpstr>5. Measuring success</vt:lpstr>
      <vt:lpstr>What can you do?</vt:lpstr>
      <vt:lpstr>And our Entry Exit Pathway?</vt:lpstr>
      <vt:lpstr>Where are you?</vt:lpstr>
      <vt:lpstr>Practice ideas from providers in Calderdale </vt:lpstr>
      <vt:lpstr>PowerPoint Presentation</vt:lpstr>
      <vt:lpstr>What will you do next?  Self Evaluation  Action Planning Sharing with us Join our events</vt:lpstr>
      <vt:lpstr>Thank you for your continued commitment and passion!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Driven Early Years Inclusion and Managing Good Transitions to Track and Improve Outcomes for Children with SEND </dc:title>
  <dc:creator>Ann Van Dyke</dc:creator>
  <cp:lastModifiedBy>Ann Van Dyke</cp:lastModifiedBy>
  <cp:revision>200</cp:revision>
  <dcterms:created xsi:type="dcterms:W3CDTF">2022-06-27T14:30:28Z</dcterms:created>
  <dcterms:modified xsi:type="dcterms:W3CDTF">2025-10-07T08:11:03Z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0x0101009627934E83E3AC4A821FF7D65C647CF3</vt:lpwstr>
  </property>
  <property fmtid="{D5CDD505-2E9C-101B-9397-08002B2CF9AE}" pid="3" name="MediaServiceImageTags">
    <vt:lpwstr/>
  </property>
</Properties>
</file>