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96" r:id="rId5"/>
    <p:sldMasterId id="2147483699" r:id="rId6"/>
    <p:sldMasterId id="2147483701" r:id="rId7"/>
    <p:sldMasterId id="2147483648" r:id="rId8"/>
    <p:sldMasterId id="2147483703" r:id="rId9"/>
  </p:sldMasterIdLst>
  <p:notesMasterIdLst>
    <p:notesMasterId r:id="rId31"/>
  </p:notesMasterIdLst>
  <p:sldIdLst>
    <p:sldId id="366" r:id="rId10"/>
    <p:sldId id="417" r:id="rId11"/>
    <p:sldId id="303" r:id="rId12"/>
    <p:sldId id="385" r:id="rId13"/>
    <p:sldId id="363" r:id="rId14"/>
    <p:sldId id="333" r:id="rId15"/>
    <p:sldId id="479" r:id="rId16"/>
    <p:sldId id="433" r:id="rId17"/>
    <p:sldId id="518" r:id="rId18"/>
    <p:sldId id="489" r:id="rId19"/>
    <p:sldId id="488" r:id="rId20"/>
    <p:sldId id="520" r:id="rId21"/>
    <p:sldId id="521" r:id="rId22"/>
    <p:sldId id="522" r:id="rId23"/>
    <p:sldId id="516" r:id="rId24"/>
    <p:sldId id="481" r:id="rId25"/>
    <p:sldId id="379" r:id="rId26"/>
    <p:sldId id="483" r:id="rId27"/>
    <p:sldId id="426" r:id="rId28"/>
    <p:sldId id="485" r:id="rId29"/>
    <p:sldId id="50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B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63"/>
    <p:restoredTop sz="94701"/>
  </p:normalViewPr>
  <p:slideViewPr>
    <p:cSldViewPr snapToGrid="0">
      <p:cViewPr varScale="1">
        <p:scale>
          <a:sx n="97" d="100"/>
          <a:sy n="97" d="100"/>
        </p:scale>
        <p:origin x="232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14728A-C73B-460B-B58D-76C2D6875FA4}" type="doc">
      <dgm:prSet loTypeId="urn:microsoft.com/office/officeart/2005/8/layout/default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591F3038-0878-4E0F-8A3C-5BD4118331F9}">
      <dgm:prSet/>
      <dgm:spPr/>
      <dgm:t>
        <a:bodyPr/>
        <a:lstStyle/>
        <a:p>
          <a:r>
            <a:rPr lang="en-GB" dirty="0"/>
            <a:t>Introductions, welcome and housekeeping</a:t>
          </a:r>
          <a:endParaRPr lang="en-US" dirty="0"/>
        </a:p>
      </dgm:t>
    </dgm:pt>
    <dgm:pt modelId="{7758D534-114D-47E6-92F4-539053DDF5E9}" type="parTrans" cxnId="{2CC275D6-C3B0-43F5-8145-5187B83259E8}">
      <dgm:prSet/>
      <dgm:spPr/>
      <dgm:t>
        <a:bodyPr/>
        <a:lstStyle/>
        <a:p>
          <a:endParaRPr lang="en-US"/>
        </a:p>
      </dgm:t>
    </dgm:pt>
    <dgm:pt modelId="{C936BA18-89DE-4D2F-865E-4700B844CB71}" type="sibTrans" cxnId="{2CC275D6-C3B0-43F5-8145-5187B83259E8}">
      <dgm:prSet/>
      <dgm:spPr/>
      <dgm:t>
        <a:bodyPr/>
        <a:lstStyle/>
        <a:p>
          <a:endParaRPr lang="en-US"/>
        </a:p>
      </dgm:t>
    </dgm:pt>
    <dgm:pt modelId="{3F8F13F9-D18C-4F74-86CE-DC6967AF24BB}">
      <dgm:prSet/>
      <dgm:spPr/>
      <dgm:t>
        <a:bodyPr/>
        <a:lstStyle/>
        <a:p>
          <a:r>
            <a:rPr lang="en-GB" dirty="0"/>
            <a:t>A word about parent carer representation </a:t>
          </a:r>
          <a:endParaRPr lang="en-US" dirty="0"/>
        </a:p>
      </dgm:t>
    </dgm:pt>
    <dgm:pt modelId="{3075792A-AEDD-41AD-B5B8-2C91210E206E}" type="parTrans" cxnId="{4D5EF085-20B2-44E1-81B2-0AB3F7E4FA22}">
      <dgm:prSet/>
      <dgm:spPr/>
      <dgm:t>
        <a:bodyPr/>
        <a:lstStyle/>
        <a:p>
          <a:endParaRPr lang="en-US"/>
        </a:p>
      </dgm:t>
    </dgm:pt>
    <dgm:pt modelId="{D50276CD-EB11-4FAC-9169-FB823EC25FEC}" type="sibTrans" cxnId="{4D5EF085-20B2-44E1-81B2-0AB3F7E4FA22}">
      <dgm:prSet/>
      <dgm:spPr/>
      <dgm:t>
        <a:bodyPr/>
        <a:lstStyle/>
        <a:p>
          <a:endParaRPr lang="en-US"/>
        </a:p>
      </dgm:t>
    </dgm:pt>
    <dgm:pt modelId="{BCE11EEE-A7E9-5F4A-92E9-AFFED57E96EA}">
      <dgm:prSet/>
      <dgm:spPr/>
      <dgm:t>
        <a:bodyPr/>
        <a:lstStyle/>
        <a:p>
          <a:r>
            <a:rPr lang="en-GB" dirty="0"/>
            <a:t>Summary of next steps and feedback in the chat</a:t>
          </a:r>
          <a:endParaRPr lang="en-US" dirty="0"/>
        </a:p>
      </dgm:t>
    </dgm:pt>
    <dgm:pt modelId="{2350C208-EA5F-4A4D-A15E-518846FB71E0}" type="parTrans" cxnId="{5363FB8A-A131-D94B-ACC4-B31679F6C8F3}">
      <dgm:prSet/>
      <dgm:spPr/>
      <dgm:t>
        <a:bodyPr/>
        <a:lstStyle/>
        <a:p>
          <a:endParaRPr lang="en-GB"/>
        </a:p>
      </dgm:t>
    </dgm:pt>
    <dgm:pt modelId="{FC5CA95F-983B-C24F-8E5D-165CE77DD072}" type="sibTrans" cxnId="{5363FB8A-A131-D94B-ACC4-B31679F6C8F3}">
      <dgm:prSet/>
      <dgm:spPr/>
      <dgm:t>
        <a:bodyPr/>
        <a:lstStyle/>
        <a:p>
          <a:endParaRPr lang="en-GB"/>
        </a:p>
      </dgm:t>
    </dgm:pt>
    <dgm:pt modelId="{520DCAEC-A16C-6846-ADC7-59E78909DACE}">
      <dgm:prSet/>
      <dgm:spPr/>
      <dgm:t>
        <a:bodyPr/>
        <a:lstStyle/>
        <a:p>
          <a:r>
            <a:rPr lang="en-GB" dirty="0"/>
            <a:t>Introduction to Dingley’s Promise and reminder about the project</a:t>
          </a:r>
          <a:endParaRPr lang="en-US" dirty="0"/>
        </a:p>
      </dgm:t>
    </dgm:pt>
    <dgm:pt modelId="{7B0D573D-767F-504D-8162-47BD5FC68A6F}" type="parTrans" cxnId="{1426D270-A25A-9D44-B717-5494F0ED5338}">
      <dgm:prSet/>
      <dgm:spPr/>
      <dgm:t>
        <a:bodyPr/>
        <a:lstStyle/>
        <a:p>
          <a:endParaRPr lang="en-GB"/>
        </a:p>
      </dgm:t>
    </dgm:pt>
    <dgm:pt modelId="{4769F40B-C484-6648-A394-B916BDAD9D06}" type="sibTrans" cxnId="{1426D270-A25A-9D44-B717-5494F0ED5338}">
      <dgm:prSet/>
      <dgm:spPr/>
      <dgm:t>
        <a:bodyPr/>
        <a:lstStyle/>
        <a:p>
          <a:endParaRPr lang="en-GB"/>
        </a:p>
      </dgm:t>
    </dgm:pt>
    <dgm:pt modelId="{B6930974-F5E6-CD4B-80A7-A4605DD344CF}">
      <dgm:prSet/>
      <dgm:spPr/>
      <dgm:t>
        <a:bodyPr/>
        <a:lstStyle/>
        <a:p>
          <a:r>
            <a:rPr lang="en-GB" dirty="0"/>
            <a:t>What we are doing and how else can we help?</a:t>
          </a:r>
        </a:p>
      </dgm:t>
    </dgm:pt>
    <dgm:pt modelId="{439768C9-579E-9A49-81F8-FC86F75DEC21}" type="parTrans" cxnId="{CB494700-1918-5C46-9E56-DA4C93520D5D}">
      <dgm:prSet/>
      <dgm:spPr/>
      <dgm:t>
        <a:bodyPr/>
        <a:lstStyle/>
        <a:p>
          <a:endParaRPr lang="en-GB"/>
        </a:p>
      </dgm:t>
    </dgm:pt>
    <dgm:pt modelId="{1D34C130-7731-224C-A4A8-17C2CBAA1937}" type="sibTrans" cxnId="{CB494700-1918-5C46-9E56-DA4C93520D5D}">
      <dgm:prSet/>
      <dgm:spPr/>
      <dgm:t>
        <a:bodyPr/>
        <a:lstStyle/>
        <a:p>
          <a:endParaRPr lang="en-GB"/>
        </a:p>
      </dgm:t>
    </dgm:pt>
    <dgm:pt modelId="{68BF2861-DF4F-D647-9497-0A0E9F7AB12F}">
      <dgm:prSet/>
      <dgm:spPr/>
      <dgm:t>
        <a:bodyPr/>
        <a:lstStyle/>
        <a:p>
          <a:r>
            <a:rPr lang="en-GB" dirty="0"/>
            <a:t>Scores on the doors </a:t>
          </a:r>
        </a:p>
      </dgm:t>
    </dgm:pt>
    <dgm:pt modelId="{45FC0F0A-9A02-D24F-BA46-377C7C0602D6}" type="parTrans" cxnId="{4CA94D81-9938-DD4B-A642-2D2B92E86BAE}">
      <dgm:prSet/>
      <dgm:spPr/>
      <dgm:t>
        <a:bodyPr/>
        <a:lstStyle/>
        <a:p>
          <a:endParaRPr lang="en-GB"/>
        </a:p>
      </dgm:t>
    </dgm:pt>
    <dgm:pt modelId="{B8B64A84-8796-004E-B424-887974C59AF3}" type="sibTrans" cxnId="{4CA94D81-9938-DD4B-A642-2D2B92E86BAE}">
      <dgm:prSet/>
      <dgm:spPr/>
      <dgm:t>
        <a:bodyPr/>
        <a:lstStyle/>
        <a:p>
          <a:endParaRPr lang="en-GB"/>
        </a:p>
      </dgm:t>
    </dgm:pt>
    <dgm:pt modelId="{DA761A34-0DEB-2647-AC37-C8BEE1EDF29C}">
      <dgm:prSet/>
      <dgm:spPr/>
      <dgm:t>
        <a:bodyPr/>
        <a:lstStyle/>
        <a:p>
          <a:r>
            <a:rPr lang="en-GB" dirty="0"/>
            <a:t>What is happening locally for you?</a:t>
          </a:r>
        </a:p>
      </dgm:t>
    </dgm:pt>
    <dgm:pt modelId="{8EFAD634-1473-FD49-8264-2DD3BEA1C14F}" type="parTrans" cxnId="{BFFEBAAA-B981-3143-BA5D-5E0C59838DBE}">
      <dgm:prSet/>
      <dgm:spPr/>
      <dgm:t>
        <a:bodyPr/>
        <a:lstStyle/>
        <a:p>
          <a:endParaRPr lang="en-GB"/>
        </a:p>
      </dgm:t>
    </dgm:pt>
    <dgm:pt modelId="{202D0683-B383-2545-954F-44E7BB6E6FF2}" type="sibTrans" cxnId="{BFFEBAAA-B981-3143-BA5D-5E0C59838DBE}">
      <dgm:prSet/>
      <dgm:spPr/>
      <dgm:t>
        <a:bodyPr/>
        <a:lstStyle/>
        <a:p>
          <a:endParaRPr lang="en-GB"/>
        </a:p>
      </dgm:t>
    </dgm:pt>
    <dgm:pt modelId="{AB173497-3DAA-45D3-B07F-8DCAFF7B875C}" type="pres">
      <dgm:prSet presAssocID="{7614728A-C73B-460B-B58D-76C2D6875FA4}" presName="diagram" presStyleCnt="0">
        <dgm:presLayoutVars>
          <dgm:dir/>
          <dgm:resizeHandles val="exact"/>
        </dgm:presLayoutVars>
      </dgm:prSet>
      <dgm:spPr/>
    </dgm:pt>
    <dgm:pt modelId="{9406CE50-09D6-4E70-9C66-383D8E70BE37}" type="pres">
      <dgm:prSet presAssocID="{591F3038-0878-4E0F-8A3C-5BD4118331F9}" presName="node" presStyleLbl="node1" presStyleIdx="0" presStyleCnt="7">
        <dgm:presLayoutVars>
          <dgm:bulletEnabled val="1"/>
        </dgm:presLayoutVars>
      </dgm:prSet>
      <dgm:spPr/>
    </dgm:pt>
    <dgm:pt modelId="{8364F08E-EDAE-4D69-9904-ED0070E6B519}" type="pres">
      <dgm:prSet presAssocID="{C936BA18-89DE-4D2F-865E-4700B844CB71}" presName="sibTrans" presStyleCnt="0"/>
      <dgm:spPr/>
    </dgm:pt>
    <dgm:pt modelId="{6E6AD054-BF35-CE4E-A609-80C344936FA0}" type="pres">
      <dgm:prSet presAssocID="{520DCAEC-A16C-6846-ADC7-59E78909DACE}" presName="node" presStyleLbl="node1" presStyleIdx="1" presStyleCnt="7">
        <dgm:presLayoutVars>
          <dgm:bulletEnabled val="1"/>
        </dgm:presLayoutVars>
      </dgm:prSet>
      <dgm:spPr/>
    </dgm:pt>
    <dgm:pt modelId="{1C8EEB77-25C0-6B4C-A6AD-B6BC1F3DFC34}" type="pres">
      <dgm:prSet presAssocID="{4769F40B-C484-6648-A394-B916BDAD9D06}" presName="sibTrans" presStyleCnt="0"/>
      <dgm:spPr/>
    </dgm:pt>
    <dgm:pt modelId="{D3EC9070-EA5B-E04A-86B3-F0F34B6018F5}" type="pres">
      <dgm:prSet presAssocID="{DA761A34-0DEB-2647-AC37-C8BEE1EDF29C}" presName="node" presStyleLbl="node1" presStyleIdx="2" presStyleCnt="7">
        <dgm:presLayoutVars>
          <dgm:bulletEnabled val="1"/>
        </dgm:presLayoutVars>
      </dgm:prSet>
      <dgm:spPr/>
    </dgm:pt>
    <dgm:pt modelId="{6BF4E91F-3CF0-9047-9F48-381FB6114598}" type="pres">
      <dgm:prSet presAssocID="{202D0683-B383-2545-954F-44E7BB6E6FF2}" presName="sibTrans" presStyleCnt="0"/>
      <dgm:spPr/>
    </dgm:pt>
    <dgm:pt modelId="{8204AA52-A385-4059-867B-C237E6E1A3A0}" type="pres">
      <dgm:prSet presAssocID="{3F8F13F9-D18C-4F74-86CE-DC6967AF24BB}" presName="node" presStyleLbl="node1" presStyleIdx="3" presStyleCnt="7" custLinFactX="-100000" custLinFactY="17162" custLinFactNeighborX="-177399" custLinFactNeighborY="100000">
        <dgm:presLayoutVars>
          <dgm:bulletEnabled val="1"/>
        </dgm:presLayoutVars>
      </dgm:prSet>
      <dgm:spPr/>
    </dgm:pt>
    <dgm:pt modelId="{A856EC7B-C857-4E9D-9B8F-C6CBD0BCBCCE}" type="pres">
      <dgm:prSet presAssocID="{D50276CD-EB11-4FAC-9169-FB823EC25FEC}" presName="sibTrans" presStyleCnt="0"/>
      <dgm:spPr/>
    </dgm:pt>
    <dgm:pt modelId="{7F9B3383-48F0-A841-B745-4FBB3130AFD3}" type="pres">
      <dgm:prSet presAssocID="{68BF2861-DF4F-D647-9497-0A0E9F7AB12F}" presName="node" presStyleLbl="node1" presStyleIdx="4" presStyleCnt="7" custLinFactX="100000" custLinFactY="-16334" custLinFactNeighborX="169696" custLinFactNeighborY="-100000">
        <dgm:presLayoutVars>
          <dgm:bulletEnabled val="1"/>
        </dgm:presLayoutVars>
      </dgm:prSet>
      <dgm:spPr/>
    </dgm:pt>
    <dgm:pt modelId="{00969958-7A13-CE4D-9647-D70885D3A836}" type="pres">
      <dgm:prSet presAssocID="{B8B64A84-8796-004E-B424-887974C59AF3}" presName="sibTrans" presStyleCnt="0"/>
      <dgm:spPr/>
    </dgm:pt>
    <dgm:pt modelId="{90B8EB94-C405-0C4C-8CBD-3BDC3E8AEF30}" type="pres">
      <dgm:prSet presAssocID="{B6930974-F5E6-CD4B-80A7-A4605DD344CF}" presName="node" presStyleLbl="node1" presStyleIdx="5" presStyleCnt="7">
        <dgm:presLayoutVars>
          <dgm:bulletEnabled val="1"/>
        </dgm:presLayoutVars>
      </dgm:prSet>
      <dgm:spPr/>
    </dgm:pt>
    <dgm:pt modelId="{22AF7367-7396-0F40-9D1A-5E5177910556}" type="pres">
      <dgm:prSet presAssocID="{1D34C130-7731-224C-A4A8-17C2CBAA1937}" presName="sibTrans" presStyleCnt="0"/>
      <dgm:spPr/>
    </dgm:pt>
    <dgm:pt modelId="{4F30275B-7BDB-E44E-8993-092A2B2F1673}" type="pres">
      <dgm:prSet presAssocID="{BCE11EEE-A7E9-5F4A-92E9-AFFED57E96EA}" presName="node" presStyleLbl="node1" presStyleIdx="6" presStyleCnt="7">
        <dgm:presLayoutVars>
          <dgm:bulletEnabled val="1"/>
        </dgm:presLayoutVars>
      </dgm:prSet>
      <dgm:spPr/>
    </dgm:pt>
  </dgm:ptLst>
  <dgm:cxnLst>
    <dgm:cxn modelId="{CB494700-1918-5C46-9E56-DA4C93520D5D}" srcId="{7614728A-C73B-460B-B58D-76C2D6875FA4}" destId="{B6930974-F5E6-CD4B-80A7-A4605DD344CF}" srcOrd="5" destOrd="0" parTransId="{439768C9-579E-9A49-81F8-FC86F75DEC21}" sibTransId="{1D34C130-7731-224C-A4A8-17C2CBAA1937}"/>
    <dgm:cxn modelId="{FEC0A03C-8F87-49B7-8048-028ED7B6BB47}" type="presOf" srcId="{591F3038-0878-4E0F-8A3C-5BD4118331F9}" destId="{9406CE50-09D6-4E70-9C66-383D8E70BE37}" srcOrd="0" destOrd="0" presId="urn:microsoft.com/office/officeart/2005/8/layout/default"/>
    <dgm:cxn modelId="{8B700540-BAFF-7B48-80F8-76F4DE5C7C29}" type="presOf" srcId="{BCE11EEE-A7E9-5F4A-92E9-AFFED57E96EA}" destId="{4F30275B-7BDB-E44E-8993-092A2B2F1673}" srcOrd="0" destOrd="0" presId="urn:microsoft.com/office/officeart/2005/8/layout/default"/>
    <dgm:cxn modelId="{891C1863-C873-DE40-8AA6-9CE56FA18FFF}" type="presOf" srcId="{B6930974-F5E6-CD4B-80A7-A4605DD344CF}" destId="{90B8EB94-C405-0C4C-8CBD-3BDC3E8AEF30}" srcOrd="0" destOrd="0" presId="urn:microsoft.com/office/officeart/2005/8/layout/default"/>
    <dgm:cxn modelId="{70CAF146-6298-3F49-AA9C-DA1FD6BB98DD}" type="presOf" srcId="{68BF2861-DF4F-D647-9497-0A0E9F7AB12F}" destId="{7F9B3383-48F0-A841-B745-4FBB3130AFD3}" srcOrd="0" destOrd="0" presId="urn:microsoft.com/office/officeart/2005/8/layout/default"/>
    <dgm:cxn modelId="{1426D270-A25A-9D44-B717-5494F0ED5338}" srcId="{7614728A-C73B-460B-B58D-76C2D6875FA4}" destId="{520DCAEC-A16C-6846-ADC7-59E78909DACE}" srcOrd="1" destOrd="0" parTransId="{7B0D573D-767F-504D-8162-47BD5FC68A6F}" sibTransId="{4769F40B-C484-6648-A394-B916BDAD9D06}"/>
    <dgm:cxn modelId="{4CA94D81-9938-DD4B-A642-2D2B92E86BAE}" srcId="{7614728A-C73B-460B-B58D-76C2D6875FA4}" destId="{68BF2861-DF4F-D647-9497-0A0E9F7AB12F}" srcOrd="4" destOrd="0" parTransId="{45FC0F0A-9A02-D24F-BA46-377C7C0602D6}" sibTransId="{B8B64A84-8796-004E-B424-887974C59AF3}"/>
    <dgm:cxn modelId="{4D5EF085-20B2-44E1-81B2-0AB3F7E4FA22}" srcId="{7614728A-C73B-460B-B58D-76C2D6875FA4}" destId="{3F8F13F9-D18C-4F74-86CE-DC6967AF24BB}" srcOrd="3" destOrd="0" parTransId="{3075792A-AEDD-41AD-B5B8-2C91210E206E}" sibTransId="{D50276CD-EB11-4FAC-9169-FB823EC25FEC}"/>
    <dgm:cxn modelId="{28994F89-CBD3-F14E-AA9D-410E033506AC}" type="presOf" srcId="{DA761A34-0DEB-2647-AC37-C8BEE1EDF29C}" destId="{D3EC9070-EA5B-E04A-86B3-F0F34B6018F5}" srcOrd="0" destOrd="0" presId="urn:microsoft.com/office/officeart/2005/8/layout/default"/>
    <dgm:cxn modelId="{5363FB8A-A131-D94B-ACC4-B31679F6C8F3}" srcId="{7614728A-C73B-460B-B58D-76C2D6875FA4}" destId="{BCE11EEE-A7E9-5F4A-92E9-AFFED57E96EA}" srcOrd="6" destOrd="0" parTransId="{2350C208-EA5F-4A4D-A15E-518846FB71E0}" sibTransId="{FC5CA95F-983B-C24F-8E5D-165CE77DD072}"/>
    <dgm:cxn modelId="{D4A3E78B-AC92-463E-96BB-41BBD12ACBE5}" type="presOf" srcId="{7614728A-C73B-460B-B58D-76C2D6875FA4}" destId="{AB173497-3DAA-45D3-B07F-8DCAFF7B875C}" srcOrd="0" destOrd="0" presId="urn:microsoft.com/office/officeart/2005/8/layout/default"/>
    <dgm:cxn modelId="{F858A297-CEBA-4617-9BD2-34E2D3A8CD27}" type="presOf" srcId="{3F8F13F9-D18C-4F74-86CE-DC6967AF24BB}" destId="{8204AA52-A385-4059-867B-C237E6E1A3A0}" srcOrd="0" destOrd="0" presId="urn:microsoft.com/office/officeart/2005/8/layout/default"/>
    <dgm:cxn modelId="{BFFEBAAA-B981-3143-BA5D-5E0C59838DBE}" srcId="{7614728A-C73B-460B-B58D-76C2D6875FA4}" destId="{DA761A34-0DEB-2647-AC37-C8BEE1EDF29C}" srcOrd="2" destOrd="0" parTransId="{8EFAD634-1473-FD49-8264-2DD3BEA1C14F}" sibTransId="{202D0683-B383-2545-954F-44E7BB6E6FF2}"/>
    <dgm:cxn modelId="{2CC275D6-C3B0-43F5-8145-5187B83259E8}" srcId="{7614728A-C73B-460B-B58D-76C2D6875FA4}" destId="{591F3038-0878-4E0F-8A3C-5BD4118331F9}" srcOrd="0" destOrd="0" parTransId="{7758D534-114D-47E6-92F4-539053DDF5E9}" sibTransId="{C936BA18-89DE-4D2F-865E-4700B844CB71}"/>
    <dgm:cxn modelId="{769C61EC-437B-AE4E-A399-C08B384FBC1C}" type="presOf" srcId="{520DCAEC-A16C-6846-ADC7-59E78909DACE}" destId="{6E6AD054-BF35-CE4E-A609-80C344936FA0}" srcOrd="0" destOrd="0" presId="urn:microsoft.com/office/officeart/2005/8/layout/default"/>
    <dgm:cxn modelId="{7DC6C137-B42F-4587-BC2E-F77997D5CC4B}" type="presParOf" srcId="{AB173497-3DAA-45D3-B07F-8DCAFF7B875C}" destId="{9406CE50-09D6-4E70-9C66-383D8E70BE37}" srcOrd="0" destOrd="0" presId="urn:microsoft.com/office/officeart/2005/8/layout/default"/>
    <dgm:cxn modelId="{55352C7E-B90D-4601-A417-FBA1CDEA60EB}" type="presParOf" srcId="{AB173497-3DAA-45D3-B07F-8DCAFF7B875C}" destId="{8364F08E-EDAE-4D69-9904-ED0070E6B519}" srcOrd="1" destOrd="0" presId="urn:microsoft.com/office/officeart/2005/8/layout/default"/>
    <dgm:cxn modelId="{AE20DAB9-D758-3042-83C5-1992DE496E91}" type="presParOf" srcId="{AB173497-3DAA-45D3-B07F-8DCAFF7B875C}" destId="{6E6AD054-BF35-CE4E-A609-80C344936FA0}" srcOrd="2" destOrd="0" presId="urn:microsoft.com/office/officeart/2005/8/layout/default"/>
    <dgm:cxn modelId="{EA83F662-C1D4-BE4A-958F-14A6748D4011}" type="presParOf" srcId="{AB173497-3DAA-45D3-B07F-8DCAFF7B875C}" destId="{1C8EEB77-25C0-6B4C-A6AD-B6BC1F3DFC34}" srcOrd="3" destOrd="0" presId="urn:microsoft.com/office/officeart/2005/8/layout/default"/>
    <dgm:cxn modelId="{BBBBC462-ED96-2F4B-938E-FA8E47A837CB}" type="presParOf" srcId="{AB173497-3DAA-45D3-B07F-8DCAFF7B875C}" destId="{D3EC9070-EA5B-E04A-86B3-F0F34B6018F5}" srcOrd="4" destOrd="0" presId="urn:microsoft.com/office/officeart/2005/8/layout/default"/>
    <dgm:cxn modelId="{959A0ACD-7D49-294C-887D-3AF486DC0EA3}" type="presParOf" srcId="{AB173497-3DAA-45D3-B07F-8DCAFF7B875C}" destId="{6BF4E91F-3CF0-9047-9F48-381FB6114598}" srcOrd="5" destOrd="0" presId="urn:microsoft.com/office/officeart/2005/8/layout/default"/>
    <dgm:cxn modelId="{2848BE51-FAE3-4B48-A7D2-CB82A10F0B47}" type="presParOf" srcId="{AB173497-3DAA-45D3-B07F-8DCAFF7B875C}" destId="{8204AA52-A385-4059-867B-C237E6E1A3A0}" srcOrd="6" destOrd="0" presId="urn:microsoft.com/office/officeart/2005/8/layout/default"/>
    <dgm:cxn modelId="{B9E2A7EA-B342-42A5-BF38-D7A37CC43213}" type="presParOf" srcId="{AB173497-3DAA-45D3-B07F-8DCAFF7B875C}" destId="{A856EC7B-C857-4E9D-9B8F-C6CBD0BCBCCE}" srcOrd="7" destOrd="0" presId="urn:microsoft.com/office/officeart/2005/8/layout/default"/>
    <dgm:cxn modelId="{506BBFA7-AC92-EA41-B71B-2A353DB6500C}" type="presParOf" srcId="{AB173497-3DAA-45D3-B07F-8DCAFF7B875C}" destId="{7F9B3383-48F0-A841-B745-4FBB3130AFD3}" srcOrd="8" destOrd="0" presId="urn:microsoft.com/office/officeart/2005/8/layout/default"/>
    <dgm:cxn modelId="{3508FD67-7B2D-0E41-9084-F151F8FAA81B}" type="presParOf" srcId="{AB173497-3DAA-45D3-B07F-8DCAFF7B875C}" destId="{00969958-7A13-CE4D-9647-D70885D3A836}" srcOrd="9" destOrd="0" presId="urn:microsoft.com/office/officeart/2005/8/layout/default"/>
    <dgm:cxn modelId="{CE4E1136-BB99-7240-9F1E-D01EAD681E73}" type="presParOf" srcId="{AB173497-3DAA-45D3-B07F-8DCAFF7B875C}" destId="{90B8EB94-C405-0C4C-8CBD-3BDC3E8AEF30}" srcOrd="10" destOrd="0" presId="urn:microsoft.com/office/officeart/2005/8/layout/default"/>
    <dgm:cxn modelId="{3AD47491-0E11-2D4A-A7BF-3ED7C32B1953}" type="presParOf" srcId="{AB173497-3DAA-45D3-B07F-8DCAFF7B875C}" destId="{22AF7367-7396-0F40-9D1A-5E5177910556}" srcOrd="11" destOrd="0" presId="urn:microsoft.com/office/officeart/2005/8/layout/default"/>
    <dgm:cxn modelId="{877CCBF2-F14B-FA42-8046-FF4DEF27A35A}" type="presParOf" srcId="{AB173497-3DAA-45D3-B07F-8DCAFF7B875C}" destId="{4F30275B-7BDB-E44E-8993-092A2B2F1673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262504-83D5-483A-B2F1-384DD0494267}" type="doc">
      <dgm:prSet loTypeId="urn:microsoft.com/office/officeart/2005/8/layout/bProcess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5639E87-1D72-43D6-A38C-997585D459B3}">
      <dgm:prSet/>
      <dgm:spPr/>
      <dgm:t>
        <a:bodyPr/>
        <a:lstStyle/>
        <a:p>
          <a:r>
            <a:rPr lang="en-US"/>
            <a:t>What are the challenges?</a:t>
          </a:r>
        </a:p>
      </dgm:t>
    </dgm:pt>
    <dgm:pt modelId="{8E95A528-07C5-404D-B27C-2036D17D7691}" type="parTrans" cxnId="{29044EBF-40DE-4A7E-8010-9C81A48CA2FF}">
      <dgm:prSet/>
      <dgm:spPr/>
      <dgm:t>
        <a:bodyPr/>
        <a:lstStyle/>
        <a:p>
          <a:endParaRPr lang="en-US"/>
        </a:p>
      </dgm:t>
    </dgm:pt>
    <dgm:pt modelId="{431479A9-B086-409D-9C59-8399AE59A122}" type="sibTrans" cxnId="{29044EBF-40DE-4A7E-8010-9C81A48CA2FF}">
      <dgm:prSet/>
      <dgm:spPr/>
      <dgm:t>
        <a:bodyPr/>
        <a:lstStyle/>
        <a:p>
          <a:endParaRPr lang="en-US"/>
        </a:p>
      </dgm:t>
    </dgm:pt>
    <dgm:pt modelId="{8A2C5F26-2B3A-47C6-A420-AC58A4A45A99}">
      <dgm:prSet/>
      <dgm:spPr/>
      <dgm:t>
        <a:bodyPr/>
        <a:lstStyle/>
        <a:p>
          <a:r>
            <a:rPr lang="en-US" dirty="0"/>
            <a:t>What are you doing to address them?</a:t>
          </a:r>
        </a:p>
      </dgm:t>
    </dgm:pt>
    <dgm:pt modelId="{1085588F-14B1-4689-9D7A-CF427B3A677D}" type="parTrans" cxnId="{39604360-7C3F-4354-ABEE-F6E5B988CA67}">
      <dgm:prSet/>
      <dgm:spPr/>
      <dgm:t>
        <a:bodyPr/>
        <a:lstStyle/>
        <a:p>
          <a:endParaRPr lang="en-US"/>
        </a:p>
      </dgm:t>
    </dgm:pt>
    <dgm:pt modelId="{FE0DED65-CD17-45B9-84EF-83CE49180A39}" type="sibTrans" cxnId="{39604360-7C3F-4354-ABEE-F6E5B988CA67}">
      <dgm:prSet/>
      <dgm:spPr/>
      <dgm:t>
        <a:bodyPr/>
        <a:lstStyle/>
        <a:p>
          <a:endParaRPr lang="en-US"/>
        </a:p>
      </dgm:t>
    </dgm:pt>
    <dgm:pt modelId="{773CF885-76E4-1A40-B828-CA03009739C1}" type="pres">
      <dgm:prSet presAssocID="{A6262504-83D5-483A-B2F1-384DD0494267}" presName="diagram" presStyleCnt="0">
        <dgm:presLayoutVars>
          <dgm:dir/>
          <dgm:resizeHandles/>
        </dgm:presLayoutVars>
      </dgm:prSet>
      <dgm:spPr/>
    </dgm:pt>
    <dgm:pt modelId="{06EE5C94-8F08-C341-9BBA-6BBAC232E7BC}" type="pres">
      <dgm:prSet presAssocID="{45639E87-1D72-43D6-A38C-997585D459B3}" presName="firstNode" presStyleLbl="node1" presStyleIdx="0" presStyleCnt="2">
        <dgm:presLayoutVars>
          <dgm:bulletEnabled val="1"/>
        </dgm:presLayoutVars>
      </dgm:prSet>
      <dgm:spPr/>
    </dgm:pt>
    <dgm:pt modelId="{493604E3-A268-434D-AC6C-61F95B36791B}" type="pres">
      <dgm:prSet presAssocID="{431479A9-B086-409D-9C59-8399AE59A122}" presName="sibTrans" presStyleLbl="sibTrans2D1" presStyleIdx="0" presStyleCnt="1"/>
      <dgm:spPr/>
    </dgm:pt>
    <dgm:pt modelId="{36575A9D-57A4-134A-8CE3-DBDF85BD6A8B}" type="pres">
      <dgm:prSet presAssocID="{8A2C5F26-2B3A-47C6-A420-AC58A4A45A99}" presName="lastNode" presStyleLbl="node1" presStyleIdx="1" presStyleCnt="2">
        <dgm:presLayoutVars>
          <dgm:bulletEnabled val="1"/>
        </dgm:presLayoutVars>
      </dgm:prSet>
      <dgm:spPr/>
    </dgm:pt>
  </dgm:ptLst>
  <dgm:cxnLst>
    <dgm:cxn modelId="{75D7C302-5CE3-2F4B-9279-7748E197C888}" type="presOf" srcId="{431479A9-B086-409D-9C59-8399AE59A122}" destId="{493604E3-A268-434D-AC6C-61F95B36791B}" srcOrd="0" destOrd="0" presId="urn:microsoft.com/office/officeart/2005/8/layout/bProcess2"/>
    <dgm:cxn modelId="{614D780A-1B7D-C043-BF8A-5E9812EE399B}" type="presOf" srcId="{45639E87-1D72-43D6-A38C-997585D459B3}" destId="{06EE5C94-8F08-C341-9BBA-6BBAC232E7BC}" srcOrd="0" destOrd="0" presId="urn:microsoft.com/office/officeart/2005/8/layout/bProcess2"/>
    <dgm:cxn modelId="{8EA79D5C-B308-DF49-A67B-142FF858138E}" type="presOf" srcId="{8A2C5F26-2B3A-47C6-A420-AC58A4A45A99}" destId="{36575A9D-57A4-134A-8CE3-DBDF85BD6A8B}" srcOrd="0" destOrd="0" presId="urn:microsoft.com/office/officeart/2005/8/layout/bProcess2"/>
    <dgm:cxn modelId="{39604360-7C3F-4354-ABEE-F6E5B988CA67}" srcId="{A6262504-83D5-483A-B2F1-384DD0494267}" destId="{8A2C5F26-2B3A-47C6-A420-AC58A4A45A99}" srcOrd="1" destOrd="0" parTransId="{1085588F-14B1-4689-9D7A-CF427B3A677D}" sibTransId="{FE0DED65-CD17-45B9-84EF-83CE49180A39}"/>
    <dgm:cxn modelId="{29044EBF-40DE-4A7E-8010-9C81A48CA2FF}" srcId="{A6262504-83D5-483A-B2F1-384DD0494267}" destId="{45639E87-1D72-43D6-A38C-997585D459B3}" srcOrd="0" destOrd="0" parTransId="{8E95A528-07C5-404D-B27C-2036D17D7691}" sibTransId="{431479A9-B086-409D-9C59-8399AE59A122}"/>
    <dgm:cxn modelId="{3625D9D2-A1FD-1A4E-91C6-7D0F418165EF}" type="presOf" srcId="{A6262504-83D5-483A-B2F1-384DD0494267}" destId="{773CF885-76E4-1A40-B828-CA03009739C1}" srcOrd="0" destOrd="0" presId="urn:microsoft.com/office/officeart/2005/8/layout/bProcess2"/>
    <dgm:cxn modelId="{D3B1CDA6-AAB8-1F42-AD04-657119A1C9BA}" type="presParOf" srcId="{773CF885-76E4-1A40-B828-CA03009739C1}" destId="{06EE5C94-8F08-C341-9BBA-6BBAC232E7BC}" srcOrd="0" destOrd="0" presId="urn:microsoft.com/office/officeart/2005/8/layout/bProcess2"/>
    <dgm:cxn modelId="{F317EA0F-B361-DA4D-B0E1-7C5275140579}" type="presParOf" srcId="{773CF885-76E4-1A40-B828-CA03009739C1}" destId="{493604E3-A268-434D-AC6C-61F95B36791B}" srcOrd="1" destOrd="0" presId="urn:microsoft.com/office/officeart/2005/8/layout/bProcess2"/>
    <dgm:cxn modelId="{0435A481-3FB3-F040-A8D1-9256D5387E05}" type="presParOf" srcId="{773CF885-76E4-1A40-B828-CA03009739C1}" destId="{36575A9D-57A4-134A-8CE3-DBDF85BD6A8B}" srcOrd="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06CE50-09D6-4E70-9C66-383D8E70BE37}">
      <dsp:nvSpPr>
        <dsp:cNvPr id="0" name=""/>
        <dsp:cNvSpPr/>
      </dsp:nvSpPr>
      <dsp:spPr>
        <a:xfrm>
          <a:off x="2638" y="272117"/>
          <a:ext cx="2093025" cy="1255815"/>
        </a:xfrm>
        <a:prstGeom prst="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Introductions, welcome and housekeeping</a:t>
          </a:r>
          <a:endParaRPr lang="en-US" sz="1900" kern="1200" dirty="0"/>
        </a:p>
      </dsp:txBody>
      <dsp:txXfrm>
        <a:off x="2638" y="272117"/>
        <a:ext cx="2093025" cy="1255815"/>
      </dsp:txXfrm>
    </dsp:sp>
    <dsp:sp modelId="{6E6AD054-BF35-CE4E-A609-80C344936FA0}">
      <dsp:nvSpPr>
        <dsp:cNvPr id="0" name=""/>
        <dsp:cNvSpPr/>
      </dsp:nvSpPr>
      <dsp:spPr>
        <a:xfrm>
          <a:off x="2304966" y="272117"/>
          <a:ext cx="2093025" cy="1255815"/>
        </a:xfrm>
        <a:prstGeom prst="rect">
          <a:avLst/>
        </a:prstGeom>
        <a:solidFill>
          <a:schemeClr val="accent2">
            <a:shade val="50000"/>
            <a:hueOff val="180093"/>
            <a:satOff val="-8021"/>
            <a:lumOff val="1450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Introduction to Dingley’s Promise and reminder about the project</a:t>
          </a:r>
          <a:endParaRPr lang="en-US" sz="1900" kern="1200" dirty="0"/>
        </a:p>
      </dsp:txBody>
      <dsp:txXfrm>
        <a:off x="2304966" y="272117"/>
        <a:ext cx="2093025" cy="1255815"/>
      </dsp:txXfrm>
    </dsp:sp>
    <dsp:sp modelId="{D3EC9070-EA5B-E04A-86B3-F0F34B6018F5}">
      <dsp:nvSpPr>
        <dsp:cNvPr id="0" name=""/>
        <dsp:cNvSpPr/>
      </dsp:nvSpPr>
      <dsp:spPr>
        <a:xfrm>
          <a:off x="4607294" y="272117"/>
          <a:ext cx="2093025" cy="1255815"/>
        </a:xfrm>
        <a:prstGeom prst="rect">
          <a:avLst/>
        </a:prstGeom>
        <a:solidFill>
          <a:schemeClr val="accent2">
            <a:shade val="50000"/>
            <a:hueOff val="360185"/>
            <a:satOff val="-16043"/>
            <a:lumOff val="2901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What is happening locally for you?</a:t>
          </a:r>
        </a:p>
      </dsp:txBody>
      <dsp:txXfrm>
        <a:off x="4607294" y="272117"/>
        <a:ext cx="2093025" cy="1255815"/>
      </dsp:txXfrm>
    </dsp:sp>
    <dsp:sp modelId="{8204AA52-A385-4059-867B-C237E6E1A3A0}">
      <dsp:nvSpPr>
        <dsp:cNvPr id="0" name=""/>
        <dsp:cNvSpPr/>
      </dsp:nvSpPr>
      <dsp:spPr>
        <a:xfrm>
          <a:off x="1103590" y="1743455"/>
          <a:ext cx="2093025" cy="1255815"/>
        </a:xfrm>
        <a:prstGeom prst="rect">
          <a:avLst/>
        </a:prstGeom>
        <a:solidFill>
          <a:schemeClr val="accent2">
            <a:shade val="50000"/>
            <a:hueOff val="540278"/>
            <a:satOff val="-24064"/>
            <a:lumOff val="4351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A word about parent carer representation </a:t>
          </a:r>
          <a:endParaRPr lang="en-US" sz="1900" kern="1200" dirty="0"/>
        </a:p>
      </dsp:txBody>
      <dsp:txXfrm>
        <a:off x="1103590" y="1743455"/>
        <a:ext cx="2093025" cy="1255815"/>
      </dsp:txXfrm>
    </dsp:sp>
    <dsp:sp modelId="{7F9B3383-48F0-A841-B745-4FBB3130AFD3}">
      <dsp:nvSpPr>
        <dsp:cNvPr id="0" name=""/>
        <dsp:cNvSpPr/>
      </dsp:nvSpPr>
      <dsp:spPr>
        <a:xfrm>
          <a:off x="6798608" y="276294"/>
          <a:ext cx="2093025" cy="1255815"/>
        </a:xfrm>
        <a:prstGeom prst="rect">
          <a:avLst/>
        </a:prstGeom>
        <a:solidFill>
          <a:schemeClr val="accent2">
            <a:shade val="50000"/>
            <a:hueOff val="540278"/>
            <a:satOff val="-24064"/>
            <a:lumOff val="4351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Scores on the doors </a:t>
          </a:r>
        </a:p>
      </dsp:txBody>
      <dsp:txXfrm>
        <a:off x="6798608" y="276294"/>
        <a:ext cx="2093025" cy="1255815"/>
      </dsp:txXfrm>
    </dsp:sp>
    <dsp:sp modelId="{90B8EB94-C405-0C4C-8CBD-3BDC3E8AEF30}">
      <dsp:nvSpPr>
        <dsp:cNvPr id="0" name=""/>
        <dsp:cNvSpPr/>
      </dsp:nvSpPr>
      <dsp:spPr>
        <a:xfrm>
          <a:off x="3456130" y="1737235"/>
          <a:ext cx="2093025" cy="1255815"/>
        </a:xfrm>
        <a:prstGeom prst="rect">
          <a:avLst/>
        </a:prstGeom>
        <a:solidFill>
          <a:schemeClr val="accent2">
            <a:shade val="50000"/>
            <a:hueOff val="360185"/>
            <a:satOff val="-16043"/>
            <a:lumOff val="2901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What we are doing and how else can we help?</a:t>
          </a:r>
        </a:p>
      </dsp:txBody>
      <dsp:txXfrm>
        <a:off x="3456130" y="1737235"/>
        <a:ext cx="2093025" cy="1255815"/>
      </dsp:txXfrm>
    </dsp:sp>
    <dsp:sp modelId="{4F30275B-7BDB-E44E-8993-092A2B2F1673}">
      <dsp:nvSpPr>
        <dsp:cNvPr id="0" name=""/>
        <dsp:cNvSpPr/>
      </dsp:nvSpPr>
      <dsp:spPr>
        <a:xfrm>
          <a:off x="5758458" y="1737235"/>
          <a:ext cx="2093025" cy="1255815"/>
        </a:xfrm>
        <a:prstGeom prst="rect">
          <a:avLst/>
        </a:prstGeom>
        <a:solidFill>
          <a:schemeClr val="accent2">
            <a:shade val="50000"/>
            <a:hueOff val="180093"/>
            <a:satOff val="-8021"/>
            <a:lumOff val="1450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Summary of next steps and feedback in the chat</a:t>
          </a:r>
          <a:endParaRPr lang="en-US" sz="1900" kern="1200" dirty="0"/>
        </a:p>
      </dsp:txBody>
      <dsp:txXfrm>
        <a:off x="5758458" y="1737235"/>
        <a:ext cx="2093025" cy="12558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EE5C94-8F08-C341-9BBA-6BBAC232E7BC}">
      <dsp:nvSpPr>
        <dsp:cNvPr id="0" name=""/>
        <dsp:cNvSpPr/>
      </dsp:nvSpPr>
      <dsp:spPr>
        <a:xfrm>
          <a:off x="353288" y="120"/>
          <a:ext cx="3765114" cy="376511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What are the challenges?</a:t>
          </a:r>
        </a:p>
      </dsp:txBody>
      <dsp:txXfrm>
        <a:off x="904676" y="551508"/>
        <a:ext cx="2662338" cy="2662338"/>
      </dsp:txXfrm>
    </dsp:sp>
    <dsp:sp modelId="{493604E3-A268-434D-AC6C-61F95B36791B}">
      <dsp:nvSpPr>
        <dsp:cNvPr id="0" name=""/>
        <dsp:cNvSpPr/>
      </dsp:nvSpPr>
      <dsp:spPr>
        <a:xfrm rot="5400000">
          <a:off x="4429024" y="1383799"/>
          <a:ext cx="1317789" cy="997755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575A9D-57A4-134A-8CE3-DBDF85BD6A8B}">
      <dsp:nvSpPr>
        <dsp:cNvPr id="0" name=""/>
        <dsp:cNvSpPr/>
      </dsp:nvSpPr>
      <dsp:spPr>
        <a:xfrm>
          <a:off x="6000959" y="120"/>
          <a:ext cx="3765114" cy="376511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What are you doing to address them?</a:t>
          </a:r>
        </a:p>
      </dsp:txBody>
      <dsp:txXfrm>
        <a:off x="6552347" y="551508"/>
        <a:ext cx="2662338" cy="26623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DF4D2-4966-1C48-9F35-6474E24B2D9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893A2-0226-4641-8961-7FAC2C68E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72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893A2-0226-4641-8961-7FAC2C68ED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73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893A2-0226-4641-8961-7FAC2C68EDF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96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32BE6-AA0B-454A-BA38-292FD0B6805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631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32BE6-AA0B-454A-BA38-292FD0B6805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799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9851C-E0B2-8A46-91F1-D0EDD426AF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08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893A2-0226-4641-8961-7FAC2C68ED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80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/>
              <a:t>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32BE6-AA0B-454A-BA38-292FD0B6805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280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893A2-0226-4641-8961-7FAC2C68ED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73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893A2-0226-4641-8961-7FAC2C68ED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110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66D686-D428-7945-B7C5-79FF82BCE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584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358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11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572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CP_white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527381" y="2093032"/>
            <a:ext cx="11329259" cy="1122784"/>
          </a:xfrm>
          <a:prstGeom prst="rect">
            <a:avLst/>
          </a:prstGeom>
        </p:spPr>
        <p:txBody>
          <a:bodyPr vert="horz"/>
          <a:lstStyle>
            <a:lvl1pPr algn="l">
              <a:buNone/>
              <a:defRPr sz="4050" b="1" baseline="0">
                <a:solidFill>
                  <a:srgbClr val="3A2050"/>
                </a:solidFill>
                <a:latin typeface="+mj-lt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Title of presentation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527381" y="3403848"/>
            <a:ext cx="11329259" cy="673224"/>
          </a:xfrm>
          <a:prstGeom prst="rect">
            <a:avLst/>
          </a:prstGeom>
        </p:spPr>
        <p:txBody>
          <a:bodyPr vert="horz"/>
          <a:lstStyle>
            <a:lvl1pPr algn="l">
              <a:buNone/>
              <a:defRPr sz="2400" b="1" baseline="0">
                <a:solidFill>
                  <a:srgbClr val="3A2050"/>
                </a:solidFill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Name of presenter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527381" y="4153272"/>
            <a:ext cx="11329259" cy="1219944"/>
          </a:xfrm>
          <a:prstGeom prst="rect">
            <a:avLst/>
          </a:prstGeom>
        </p:spPr>
        <p:txBody>
          <a:bodyPr vert="horz"/>
          <a:lstStyle>
            <a:lvl1pPr algn="l">
              <a:buNone/>
              <a:defRPr sz="1500" b="0" baseline="0">
                <a:solidFill>
                  <a:srgbClr val="3A2050"/>
                </a:solidFill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Job title, directorate</a:t>
            </a:r>
          </a:p>
        </p:txBody>
      </p:sp>
    </p:spTree>
    <p:extLst>
      <p:ext uri="{BB962C8B-B14F-4D97-AF65-F5344CB8AC3E}">
        <p14:creationId xmlns:p14="http://schemas.microsoft.com/office/powerpoint/2010/main" val="1509677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508000" y="2479804"/>
            <a:ext cx="11276632" cy="3901524"/>
          </a:xfrm>
          <a:prstGeom prst="rect">
            <a:avLst/>
          </a:prstGeom>
        </p:spPr>
        <p:txBody>
          <a:bodyPr vert="horz"/>
          <a:lstStyle>
            <a:lvl1pPr>
              <a:defRPr sz="18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Main body text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508000" y="1363444"/>
            <a:ext cx="11276632" cy="591116"/>
          </a:xfrm>
          <a:prstGeom prst="rect">
            <a:avLst/>
          </a:prstGeom>
        </p:spPr>
        <p:txBody>
          <a:bodyPr vert="horz"/>
          <a:lstStyle>
            <a:lvl1pPr>
              <a:buNone/>
              <a:defRPr sz="2700" b="1" baseline="0">
                <a:solidFill>
                  <a:srgbClr val="3A2050"/>
                </a:solidFill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Heading </a:t>
            </a:r>
          </a:p>
        </p:txBody>
      </p:sp>
    </p:spTree>
    <p:extLst>
      <p:ext uri="{BB962C8B-B14F-4D97-AF65-F5344CB8AC3E}">
        <p14:creationId xmlns:p14="http://schemas.microsoft.com/office/powerpoint/2010/main" val="3908712587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3863752" y="4509120"/>
            <a:ext cx="4032448" cy="108012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rgbClr val="3A2050"/>
                </a:solidFill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@ </a:t>
            </a:r>
            <a:r>
              <a:rPr lang="en-GB" err="1"/>
              <a:t>BPCcouncil</a:t>
            </a:r>
            <a:endParaRPr lang="en-GB"/>
          </a:p>
          <a:p>
            <a:pPr lvl="0"/>
            <a:r>
              <a:rPr lang="en-GB"/>
              <a:t>www.bcpcouncil.gov.uk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2495600" y="3717032"/>
            <a:ext cx="6984776" cy="591116"/>
          </a:xfrm>
          <a:prstGeom prst="rect">
            <a:avLst/>
          </a:prstGeom>
        </p:spPr>
        <p:txBody>
          <a:bodyPr vert="horz"/>
          <a:lstStyle>
            <a:lvl1pPr algn="ctr">
              <a:buNone/>
              <a:defRPr sz="2700" b="1" baseline="0">
                <a:solidFill>
                  <a:srgbClr val="3A2050"/>
                </a:solidFill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32A28061-0D86-4442-A1CA-3F89FC10DD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399" y="5229200"/>
            <a:ext cx="129722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63224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65155-EBF3-159D-35BD-A31B09351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FDFADC-8772-CFE8-3774-9967AB31FB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D8154-DDE3-BC0F-13E2-7AFB4E775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6A16C-67B7-86AF-075D-58C61A3C9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43435-7C2E-A114-55D2-2AF3AF3CE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1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5EFAD-E62E-1412-54D8-F7CF4CC7C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2AF99-1E8D-C940-492B-5834A1409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C4E39-727C-8ED4-13DE-D4480B4E1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8953D-9870-8171-2317-D8AE326BB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8BD3C-5ED2-D303-FFFF-91C764534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1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53291-6AAE-3DC9-2491-69655A46D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73306-C8D9-7AC9-DDD5-6FAA5126C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40338-0D39-8286-9B08-54F0ADEB6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0A2CF-8E65-7E2B-7994-1FF3EFA70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CE92D-6E9B-1627-532F-DB494404A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93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1426A-1359-80CE-5DF4-DF2EED360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06589-BB2B-5EB9-99BB-251BD537FC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643EE-A314-F5AE-24BD-D797758A2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11D8C-FEB9-89C7-A9C5-C9D8E4F29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B735A6-D632-4D02-E27B-68B3945F5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DF57D-158B-9967-015A-ADED8F372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72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7FFAE-50DE-4A42-A43B-9E54E2937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273FB-CA5C-BD02-94D0-DE0A96DB3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24EA6-88DB-7738-B54C-A444B567F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D0CD4-6BE5-6DBE-4EEE-4D5FBA8F1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7656DE-AF72-3A64-AA51-6AA6EED7C3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093C65-42E7-40B5-A7B5-CB91F174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D1B1FC-0F9D-9E0D-8101-1E279F06D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5EF53C-C9E4-34D3-170F-1900ADC0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96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351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DFE8C-49E9-5BD1-3AB9-E11883624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D45EF1-E36A-0543-E91A-B2540DC29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7A9E3-0490-E201-B07F-A412B4E67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82091A-0CB4-F026-C812-042251B22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07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2B9C30-B414-8215-D453-7166AA3D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ACDDC7-D5D4-6DDF-E092-CD9660215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83AB6-65B2-F2DB-2917-04BA733ED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86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8CBEE-0A9F-82E2-20C3-0BB4D13E4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C047-5033-99BD-8646-7E9A7AA4F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B32A3-C761-614A-FFF9-EE2563EF1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195FF-2C44-36D5-ED75-D17DFDF9E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B80CF-244C-DDB8-65A7-ECEC0E4E3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78C450-4EA9-72E9-1C6C-F4D9912B6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01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8C5EF-C61B-4CA3-696C-EA707FAC5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D4C175-C64A-6C3F-6092-F3FC5082F0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19175-331B-BC00-0AA3-1EC66B50F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8FCA29-D4C8-E47D-E999-08CEAB6D1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78320-82D8-6F4F-4A13-B51F88E28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AA3B7-C40D-2A02-17C2-BC356AFD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52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69C85-1D45-BB13-E998-C1E4904D3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6211DC-9B27-D73B-B10B-8F8DD5BCD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C8F86-B573-35A3-714E-C0AB55853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0A2F-D24C-9B16-DFD2-7480662B0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F8B82-F85F-D8E0-3852-A3B791724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26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1012D0-886C-3A74-8597-1FB1D519D7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28814B-C3E8-6ED9-DC93-FC4E8570A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BFEFE-AA5F-2AA3-0823-EA45CB936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BB61E-C3B0-B268-5F52-17F4A619F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F68FB-BD56-8722-4DA8-9B321215F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183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22/07/2025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9090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22/07/2025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97717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22/07/2025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06679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22/07/2025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7051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9020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22/07/2025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40836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22/07/2025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15101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22/07/2025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83575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22/07/2025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4596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22/07/2025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69330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22/07/2025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00547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22/07/2025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6987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247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981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55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131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8E88A6C-CA04-4330-BEA2-4A5F4D7A6C52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481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336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8E88A6C-CA04-4330-BEA2-4A5F4D7A6C52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56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61A45E3-E579-4870-A23E-1C3197B70A26}"/>
              </a:ext>
            </a:extLst>
          </p:cNvPr>
          <p:cNvSpPr txBox="1"/>
          <p:nvPr userDrawn="1"/>
        </p:nvSpPr>
        <p:spPr>
          <a:xfrm>
            <a:off x="504453" y="5496972"/>
            <a:ext cx="8831907" cy="319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25"/>
              </a:lnSpc>
            </a:pPr>
            <a:r>
              <a:rPr lang="en-GB" sz="1200" b="1">
                <a:solidFill>
                  <a:schemeClr val="bg1"/>
                </a:solidFill>
              </a:rPr>
              <a:t>BCP Mission statement here </a:t>
            </a:r>
          </a:p>
        </p:txBody>
      </p:sp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77D1F8AA-3985-429D-8E07-6FB309A70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399" y="5229200"/>
            <a:ext cx="129722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63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generated with high confidence">
            <a:extLst>
              <a:ext uri="{FF2B5EF4-FFF2-40B4-BE49-F238E27FC236}">
                <a16:creationId xmlns:a16="http://schemas.microsoft.com/office/drawing/2014/main" id="{2C0031C5-57AF-4660-BE4E-B57A3FDFC1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1"/>
          <a:stretch/>
        </p:blipFill>
        <p:spPr>
          <a:xfrm>
            <a:off x="338408" y="1"/>
            <a:ext cx="11853592" cy="112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98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hf hdr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93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hf hdr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085590-98AA-335A-0969-9060B8EC6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1C7DC-5E52-86FB-E5F4-6A7323770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E0EB7-EE67-75BB-994C-7A2281900B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63337-BD44-AD41-B8FD-1AA614B130D3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E4960-54AE-1E6D-3BB2-2019EBF791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C7653-6BC1-C1B2-B392-2A5BF5C334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9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22/07/2025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558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success-profit-successful-aspiring-663328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88489-text-symbol-question-drawing-mark-free-download-png-hq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allpaperflare.com/egypt-beach-travel-sea-vacation-palm-treee-sky-outdoors-wallpaper-znbqn" TargetMode="Externa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275AB5-5CFE-413A-88BC-A10E4E738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683" y="3225299"/>
            <a:ext cx="10939313" cy="244653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  <a:t>Dingley’s Promise</a:t>
            </a:r>
            <a:b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  <a:t>Changemakers Early Years Inclusion Project </a:t>
            </a:r>
            <a:b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  <a:t>Stakeholder Group</a:t>
            </a:r>
            <a:b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  <a:t>Summer 25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B9700FED-1E19-4B45-82C5-0A565EA65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243812"/>
            <a:ext cx="5464284" cy="1135918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6E7EA45-B346-6EC9-346B-7C4B54ECC4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826" b="31705"/>
          <a:stretch/>
        </p:blipFill>
        <p:spPr>
          <a:xfrm>
            <a:off x="-492021" y="15550"/>
            <a:ext cx="7025333" cy="196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79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73ECEC8-0F24-45B8-950F-35FC94BC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62FCAC-144E-AAC0-E2B4-E8D2B6153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en-US" sz="3400" b="1">
                <a:latin typeface="+mn-lt"/>
              </a:rPr>
              <a:t>What is happening for you right now?</a:t>
            </a:r>
          </a:p>
        </p:txBody>
      </p:sp>
      <p:pic>
        <p:nvPicPr>
          <p:cNvPr id="5" name="Picture 4" descr="Sticky notes on a wall">
            <a:extLst>
              <a:ext uri="{FF2B5EF4-FFF2-40B4-BE49-F238E27FC236}">
                <a16:creationId xmlns:a16="http://schemas.microsoft.com/office/drawing/2014/main" id="{276ED691-6EBD-B6F2-424C-DA7EE3A59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3" r="4787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EB8C68-FF1B-4849-867B-32D29B19F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4F6BA-E648-8E2D-D159-B8ECC9844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2143" y="2474222"/>
            <a:ext cx="3690257" cy="3670180"/>
          </a:xfrm>
        </p:spPr>
        <p:txBody>
          <a:bodyPr>
            <a:normAutofit/>
          </a:bodyPr>
          <a:lstStyle/>
          <a:p>
            <a:r>
              <a:rPr lang="en-US" dirty="0"/>
              <a:t>LA wide priorities?</a:t>
            </a:r>
          </a:p>
          <a:p>
            <a:r>
              <a:rPr lang="en-US" dirty="0"/>
              <a:t>Children’s service priorities?</a:t>
            </a:r>
          </a:p>
          <a:p>
            <a:r>
              <a:rPr lang="en-US" dirty="0"/>
              <a:t>EYs and Childcare priorities?</a:t>
            </a:r>
          </a:p>
          <a:p>
            <a:r>
              <a:rPr lang="en-US" dirty="0"/>
              <a:t>EYs Inclusion priorities?</a:t>
            </a:r>
          </a:p>
          <a:p>
            <a:r>
              <a:rPr lang="en-US" dirty="0"/>
              <a:t>Sector concerns and pressures?</a:t>
            </a:r>
          </a:p>
          <a:p>
            <a:r>
              <a:rPr lang="en-US" dirty="0"/>
              <a:t>Issues and concerns for families?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417315-0A35-4882-ABD2-ABE3C89E5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B53612E-ADB2-4457-9688-89506397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98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gnifying glass on clear background">
            <a:extLst>
              <a:ext uri="{FF2B5EF4-FFF2-40B4-BE49-F238E27FC236}">
                <a16:creationId xmlns:a16="http://schemas.microsoft.com/office/drawing/2014/main" id="{712E8447-B39C-B0BD-0CCD-45AAE173D2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23" r="9860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7612C-ABA5-E7C7-E762-8C86FA4AB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What does your data tell you and what will you do next?</a:t>
            </a:r>
          </a:p>
        </p:txBody>
      </p:sp>
    </p:spTree>
    <p:extLst>
      <p:ext uri="{BB962C8B-B14F-4D97-AF65-F5344CB8AC3E}">
        <p14:creationId xmlns:p14="http://schemas.microsoft.com/office/powerpoint/2010/main" val="421546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73ECEC8-0F24-45B8-950F-35FC94BC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444E3D-2A79-F840-B729-0BCB1242D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en-US" sz="3400" b="1">
                <a:latin typeface="+mn-lt"/>
              </a:rPr>
              <a:t>So what works in supporting training take up?</a:t>
            </a:r>
          </a:p>
        </p:txBody>
      </p:sp>
      <p:pic>
        <p:nvPicPr>
          <p:cNvPr id="5" name="Picture 4" descr="A picture containing electric blue, blue, logo, aqua&#10;&#10;Description automatically generated">
            <a:extLst>
              <a:ext uri="{FF2B5EF4-FFF2-40B4-BE49-F238E27FC236}">
                <a16:creationId xmlns:a16="http://schemas.microsoft.com/office/drawing/2014/main" id="{15F914C1-E725-E985-9EF1-3D9D2750F1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8010" r="1" b="1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9EB8C68-FF1B-4849-867B-32D29B19F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79BF0-4403-CF40-A7E8-6DF56453B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 vert="horz" lIns="0" tIns="45720" rIns="0" bIns="45720" rtlCol="0">
            <a:normAutofit/>
          </a:bodyPr>
          <a:lstStyle/>
          <a:p>
            <a:pPr marL="457200" lvl="1" indent="0">
              <a:buNone/>
            </a:pPr>
            <a:r>
              <a:rPr lang="en-GB" sz="1000"/>
              <a:t>Our regular top tips from our existing partners…</a:t>
            </a:r>
          </a:p>
          <a:p>
            <a:pPr marL="914400" lvl="1" indent="-457200"/>
            <a:endParaRPr lang="en-US" sz="1000"/>
          </a:p>
          <a:p>
            <a:pPr marL="914400" lvl="1" indent="-457200"/>
            <a:r>
              <a:rPr lang="en-GB" sz="1000"/>
              <a:t>Plan! Many hands make light work</a:t>
            </a:r>
          </a:p>
          <a:p>
            <a:pPr marL="914400" lvl="1" indent="-457200"/>
            <a:r>
              <a:rPr lang="en-GB" sz="1000"/>
              <a:t>Branding awareness and the background noise </a:t>
            </a:r>
            <a:r>
              <a:rPr lang="en-GB" sz="1000" err="1"/>
              <a:t>eg</a:t>
            </a:r>
            <a:r>
              <a:rPr lang="en-GB" sz="1000"/>
              <a:t> email signatures, lanyards, flyers, newsletters, emails but…</a:t>
            </a:r>
          </a:p>
          <a:p>
            <a:pPr marL="914400" lvl="1" indent="-457200"/>
            <a:r>
              <a:rPr lang="en-GB" sz="1000"/>
              <a:t>Face to face tips people into action </a:t>
            </a:r>
            <a:r>
              <a:rPr lang="en-GB" sz="1000" err="1"/>
              <a:t>eg</a:t>
            </a:r>
            <a:r>
              <a:rPr lang="en-GB" sz="1000"/>
              <a:t> conferences, forums, networks, 1-1 visits </a:t>
            </a:r>
          </a:p>
          <a:p>
            <a:pPr marL="914400" lvl="1" indent="-457200"/>
            <a:r>
              <a:rPr lang="en-GB" sz="1000" b="1" u="sng"/>
              <a:t>Embed messaging in your day-to-day contacts</a:t>
            </a:r>
          </a:p>
          <a:p>
            <a:pPr marL="914400" lvl="1" indent="-457200"/>
            <a:r>
              <a:rPr lang="en-GB" sz="1000"/>
              <a:t>Celebrate your champions and create new norms</a:t>
            </a:r>
          </a:p>
          <a:p>
            <a:pPr marL="914400" lvl="1" indent="-457200"/>
            <a:r>
              <a:rPr lang="en-GB" sz="1000"/>
              <a:t>Reward systems </a:t>
            </a:r>
            <a:r>
              <a:rPr lang="en-GB" sz="1000" err="1"/>
              <a:t>eg</a:t>
            </a:r>
            <a:r>
              <a:rPr lang="en-GB" sz="1000"/>
              <a:t> our Mark of Achievement</a:t>
            </a:r>
          </a:p>
          <a:p>
            <a:pPr marL="914400" lvl="1" indent="-457200"/>
            <a:r>
              <a:rPr lang="en-GB" sz="1000"/>
              <a:t>Sector specific messaging</a:t>
            </a:r>
          </a:p>
          <a:p>
            <a:pPr marL="914400" lvl="1" indent="-457200"/>
            <a:r>
              <a:rPr lang="en-GB" sz="1000"/>
              <a:t>Member engagement</a:t>
            </a:r>
          </a:p>
          <a:p>
            <a:pPr marL="914400" lvl="1" indent="-457200"/>
            <a:r>
              <a:rPr lang="en-GB" sz="1000"/>
              <a:t>Parent power</a:t>
            </a:r>
          </a:p>
          <a:p>
            <a:pPr marL="914400" lvl="1" indent="-457200"/>
            <a:r>
              <a:rPr lang="en-US" sz="1000"/>
              <a:t>Use our tools and resources </a:t>
            </a:r>
            <a:r>
              <a:rPr lang="en-US" sz="1000" err="1"/>
              <a:t>eg</a:t>
            </a:r>
            <a:r>
              <a:rPr lang="en-US" sz="1000"/>
              <a:t> social media pack, top tips, planner </a:t>
            </a:r>
            <a:r>
              <a:rPr lang="en-US" sz="1000" err="1"/>
              <a:t>etc</a:t>
            </a:r>
            <a:endParaRPr lang="en-US" sz="1000"/>
          </a:p>
          <a:p>
            <a:pPr marL="914400" lvl="1" indent="-457200"/>
            <a:r>
              <a:rPr lang="en-US" sz="1000"/>
              <a:t>Above all, keep it positive and have fun!</a:t>
            </a:r>
            <a:endParaRPr lang="en-US" sz="1000">
              <a:cs typeface="Calibri"/>
            </a:endParaRPr>
          </a:p>
          <a:p>
            <a:pPr marL="383540" lvl="1"/>
            <a:endParaRPr lang="en-US" sz="1000">
              <a:cs typeface="Calibri"/>
            </a:endParaRPr>
          </a:p>
          <a:p>
            <a:pPr marL="383540" lvl="1"/>
            <a:endParaRPr lang="en-US" sz="1000">
              <a:cs typeface="Calibri"/>
            </a:endParaRPr>
          </a:p>
          <a:p>
            <a:pPr marL="383540" lvl="1"/>
            <a:endParaRPr lang="en-US" sz="1000">
              <a:cs typeface="Calibri"/>
            </a:endParaRPr>
          </a:p>
          <a:p>
            <a:pPr marL="383540" lvl="1"/>
            <a:endParaRPr lang="en-US" sz="1000">
              <a:cs typeface="Calibri"/>
            </a:endParaRPr>
          </a:p>
          <a:p>
            <a:pPr marL="383540" lvl="1"/>
            <a:endParaRPr lang="en-US" sz="1000">
              <a:cs typeface="Calibri"/>
            </a:endParaRPr>
          </a:p>
          <a:p>
            <a:pPr marL="457200" lvl="1" indent="0">
              <a:buNone/>
            </a:pPr>
            <a:endParaRPr lang="en-US" sz="1000"/>
          </a:p>
          <a:p>
            <a:pPr marL="383540" lvl="1"/>
            <a:endParaRPr lang="en-US" sz="1000">
              <a:cs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417315-0A35-4882-ABD2-ABE3C89E5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B53612E-ADB2-4457-9688-89506397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47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82DEB0-A14C-4282-BF74-65BC353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dirty="0"/>
              <a:t>/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C7F790-B5F0-9DBC-C0FB-246830919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844374"/>
            <a:ext cx="10058400" cy="1188995"/>
          </a:xfrm>
        </p:spPr>
        <p:txBody>
          <a:bodyPr anchor="ctr">
            <a:normAutofit/>
          </a:bodyPr>
          <a:lstStyle/>
          <a:p>
            <a:pPr algn="ctr"/>
            <a:r>
              <a:rPr lang="en-US" b="1" dirty="0"/>
              <a:t>What about training completions?</a:t>
            </a:r>
            <a:endParaRPr lang="en-US" b="1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405AF94-F34B-8AEF-4232-AD158A06CB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1160189"/>
              </p:ext>
            </p:extLst>
          </p:nvPr>
        </p:nvGraphicFramePr>
        <p:xfrm>
          <a:off x="1036319" y="680936"/>
          <a:ext cx="10119362" cy="3765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0353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82962-BE96-073F-2563-EE2F07336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latin typeface="+mn-lt"/>
              </a:rPr>
              <a:t>How do we drive training completions?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31FB-55F5-A495-742F-A12EFD0A6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3" y="2290354"/>
            <a:ext cx="4646905" cy="3613149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r>
              <a:rPr lang="en-US" sz="2000" dirty="0"/>
              <a:t>Ideas from our other areas…</a:t>
            </a:r>
          </a:p>
          <a:p>
            <a:r>
              <a:rPr lang="en-US" dirty="0"/>
              <a:t>Celebrate success – publicly and individually</a:t>
            </a:r>
          </a:p>
          <a:p>
            <a:r>
              <a:rPr lang="en-US" sz="2000" dirty="0"/>
              <a:t>Mark </a:t>
            </a:r>
            <a:r>
              <a:rPr lang="en-US" dirty="0"/>
              <a:t>of Achievements?</a:t>
            </a:r>
          </a:p>
          <a:p>
            <a:r>
              <a:rPr lang="en-US" dirty="0"/>
              <a:t>Parent power</a:t>
            </a:r>
          </a:p>
          <a:p>
            <a:r>
              <a:rPr lang="en-US" sz="2000" dirty="0"/>
              <a:t>Timing and spin</a:t>
            </a:r>
          </a:p>
          <a:p>
            <a:r>
              <a:rPr lang="en-US" sz="2000" dirty="0"/>
              <a:t>Contracts and commissioning</a:t>
            </a:r>
          </a:p>
          <a:p>
            <a:r>
              <a:rPr lang="en-US" sz="2000" dirty="0" err="1"/>
              <a:t>Incentivise</a:t>
            </a:r>
            <a:endParaRPr lang="en-US" sz="2000" dirty="0"/>
          </a:p>
          <a:p>
            <a:r>
              <a:rPr lang="en-US" sz="2000" dirty="0"/>
              <a:t>Create deadlines</a:t>
            </a:r>
          </a:p>
          <a:p>
            <a:r>
              <a:rPr lang="en-US" sz="2000" dirty="0"/>
              <a:t>Create norms</a:t>
            </a:r>
          </a:p>
          <a:p>
            <a:r>
              <a:rPr lang="en-US" sz="2000" dirty="0"/>
              <a:t>Offer time and space </a:t>
            </a:r>
          </a:p>
        </p:txBody>
      </p:sp>
      <p:pic>
        <p:nvPicPr>
          <p:cNvPr id="5" name="Picture 4" descr="Plant growing in a concrete crack">
            <a:extLst>
              <a:ext uri="{FF2B5EF4-FFF2-40B4-BE49-F238E27FC236}">
                <a16:creationId xmlns:a16="http://schemas.microsoft.com/office/drawing/2014/main" id="{D526E0F6-8F59-9B44-EB86-82BA4AC137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3" r="29616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96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011BE2-89BD-3DA8-7ACF-9FC5FD09BDA5}"/>
              </a:ext>
            </a:extLst>
          </p:cNvPr>
          <p:cNvSpPr txBox="1"/>
          <p:nvPr/>
        </p:nvSpPr>
        <p:spPr>
          <a:xfrm>
            <a:off x="3046427" y="471888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dingley.org.uk</a:t>
            </a:r>
            <a:r>
              <a:rPr lang="en-US" dirty="0"/>
              <a:t>/</a:t>
            </a:r>
            <a:r>
              <a:rPr lang="en-US" dirty="0" err="1"/>
              <a:t>dingleys</a:t>
            </a:r>
            <a:r>
              <a:rPr lang="en-US" dirty="0"/>
              <a:t>-promise-training/comic-relief/</a:t>
            </a:r>
          </a:p>
        </p:txBody>
      </p:sp>
      <p:pic>
        <p:nvPicPr>
          <p:cNvPr id="8" name="Picture 7" descr="A qr code on a brown background&#10;&#10;Description automatically generated">
            <a:extLst>
              <a:ext uri="{FF2B5EF4-FFF2-40B4-BE49-F238E27FC236}">
                <a16:creationId xmlns:a16="http://schemas.microsoft.com/office/drawing/2014/main" id="{7062A81F-3C9E-97A2-D688-8B317A74E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028" y="1604868"/>
            <a:ext cx="3751943" cy="267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84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73ECEC8-0F24-45B8-950F-35FC94BC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3B3CC4-347E-37D0-3F30-7414A05BE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en-US" sz="3400" b="1">
                <a:latin typeface="+mn-lt"/>
              </a:rPr>
              <a:t>The ways our parent/</a:t>
            </a:r>
            <a:r>
              <a:rPr lang="en-US" sz="3400" b="1" err="1">
                <a:latin typeface="+mn-lt"/>
              </a:rPr>
              <a:t>carers</a:t>
            </a:r>
            <a:r>
              <a:rPr lang="en-US" sz="3400" b="1">
                <a:latin typeface="+mn-lt"/>
              </a:rPr>
              <a:t> impact</a:t>
            </a:r>
          </a:p>
        </p:txBody>
      </p:sp>
      <p:pic>
        <p:nvPicPr>
          <p:cNvPr id="6" name="Picture 5" descr="An abstract burst of blue and pink">
            <a:extLst>
              <a:ext uri="{FF2B5EF4-FFF2-40B4-BE49-F238E27FC236}">
                <a16:creationId xmlns:a16="http://schemas.microsoft.com/office/drawing/2014/main" id="{F26686A2-66DA-BDDC-BC44-22885AA57D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396" r="12469" b="2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9EB8C68-FF1B-4849-867B-32D29B19F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032B9-03A5-B5CB-6173-A36977506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>
            <a:normAutofit/>
          </a:bodyPr>
          <a:lstStyle/>
          <a:p>
            <a:endParaRPr lang="en-US" sz="1600" dirty="0"/>
          </a:p>
          <a:p>
            <a:r>
              <a:rPr lang="en-US" sz="1600" dirty="0"/>
              <a:t>Parent/carer experts to advise us all throughout – keeping it real!</a:t>
            </a:r>
          </a:p>
          <a:p>
            <a:r>
              <a:rPr lang="en-US" sz="1600" dirty="0"/>
              <a:t>Increased awareness of the project and training</a:t>
            </a:r>
          </a:p>
          <a:p>
            <a:r>
              <a:rPr lang="en-US" sz="1600" dirty="0"/>
              <a:t>Demand led change across the whole area</a:t>
            </a:r>
          </a:p>
          <a:p>
            <a:r>
              <a:rPr lang="en-US" sz="1600" dirty="0"/>
              <a:t>A lasting legacy – parent led services?</a:t>
            </a:r>
          </a:p>
          <a:p>
            <a:r>
              <a:rPr lang="en-US" sz="1600" dirty="0"/>
              <a:t>A great team of parent/carers to work (and have fun) with!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D417315-0A35-4882-ABD2-ABE3C89E5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B53612E-ADB2-4457-9688-89506397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52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A6373-04BF-B440-996B-440495406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296" y="171378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25B9D"/>
                </a:solidFill>
                <a:latin typeface="+mn-lt"/>
              </a:rPr>
              <a:t>Meaningful parental engagement – you said we did!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F953C-1AF5-DE40-84ED-B9919011B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50534"/>
            <a:ext cx="6454987" cy="40233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25B9D"/>
                </a:solidFill>
              </a:rPr>
              <a:t>What we now do…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025B9D"/>
                </a:solidFill>
              </a:rPr>
              <a:t>A welcome email and role profile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025B9D"/>
                </a:solidFill>
              </a:rPr>
              <a:t>Induction (welcome) to support confidence and skills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025B9D"/>
                </a:solidFill>
              </a:rPr>
              <a:t>Regular informal parent carer meetings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025B9D"/>
                </a:solidFill>
              </a:rPr>
              <a:t>Our fortnightly coms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025B9D"/>
                </a:solidFill>
              </a:rPr>
              <a:t>A dedicated Facebook Group to grow connections and share ideas 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025B9D"/>
                </a:solidFill>
              </a:rPr>
              <a:t>Engagement in local stakeholder groups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025B9D"/>
                </a:solidFill>
              </a:rPr>
              <a:t>Representation in the overarching national project steering group </a:t>
            </a:r>
          </a:p>
          <a:p>
            <a:endParaRPr lang="en-US" dirty="0"/>
          </a:p>
        </p:txBody>
      </p:sp>
      <p:pic>
        <p:nvPicPr>
          <p:cNvPr id="6" name="Picture 5" descr="Parents with child">
            <a:extLst>
              <a:ext uri="{FF2B5EF4-FFF2-40B4-BE49-F238E27FC236}">
                <a16:creationId xmlns:a16="http://schemas.microsoft.com/office/drawing/2014/main" id="{59ACCCD2-05FC-1E44-884A-295110E8AA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44" r="20066"/>
          <a:stretch/>
        </p:blipFill>
        <p:spPr>
          <a:xfrm>
            <a:off x="8020570" y="1916318"/>
            <a:ext cx="3135109" cy="34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90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73ECEC8-0F24-45B8-950F-35FC94BC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6EFAE3-7AF6-024C-A71C-F216A83E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en-US" sz="3400" b="1" dirty="0">
                <a:latin typeface="+mn-lt"/>
              </a:rPr>
              <a:t>Partnership with parent carers, what will you do next ?</a:t>
            </a:r>
          </a:p>
        </p:txBody>
      </p:sp>
      <p:pic>
        <p:nvPicPr>
          <p:cNvPr id="6" name="Picture 5" descr="People shaking hands">
            <a:extLst>
              <a:ext uri="{FF2B5EF4-FFF2-40B4-BE49-F238E27FC236}">
                <a16:creationId xmlns:a16="http://schemas.microsoft.com/office/drawing/2014/main" id="{13415545-9E0D-9712-CBE0-F41CC00165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78" r="5733" b="-1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9EB8C68-FF1B-4849-867B-32D29B19F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8E3DA-0DA3-8949-9A0A-446AEDBE5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 vert="horz" lIns="0" tIns="45720" rIns="0" bIns="45720" rtlCol="0">
            <a:normAutofit/>
          </a:bodyPr>
          <a:lstStyle/>
          <a:p>
            <a:pPr marL="0" indent="0">
              <a:buNone/>
            </a:pPr>
            <a:endParaRPr lang="en-US" sz="1500" dirty="0"/>
          </a:p>
          <a:p>
            <a:pPr>
              <a:buFont typeface="Wingdings" pitchFamily="2" charset="2"/>
              <a:buChar char="Ø"/>
            </a:pPr>
            <a:r>
              <a:rPr lang="en-US" sz="1500" dirty="0"/>
              <a:t>Recruit or refresh your parent/carer reps </a:t>
            </a:r>
          </a:p>
          <a:p>
            <a:pPr marL="383540" lvl="1">
              <a:buFont typeface="Wingdings" pitchFamily="2" charset="2"/>
              <a:buChar char="Ø"/>
            </a:pPr>
            <a:r>
              <a:rPr lang="en-US" sz="1500" dirty="0"/>
              <a:t>Parent/Carer Council?</a:t>
            </a:r>
            <a:endParaRPr lang="en-US" sz="1500" dirty="0">
              <a:cs typeface="Calibri"/>
            </a:endParaRPr>
          </a:p>
          <a:p>
            <a:pPr marL="383540" lvl="1">
              <a:buFont typeface="Wingdings" pitchFamily="2" charset="2"/>
              <a:buChar char="Ø"/>
            </a:pPr>
            <a:r>
              <a:rPr lang="en-US" sz="1500" dirty="0"/>
              <a:t>Direct mail outs?</a:t>
            </a:r>
            <a:endParaRPr lang="en-US" sz="1500" dirty="0">
              <a:cs typeface="Calibri"/>
            </a:endParaRPr>
          </a:p>
          <a:p>
            <a:pPr marL="383540" lvl="1">
              <a:buFont typeface="Wingdings" pitchFamily="2" charset="2"/>
              <a:buChar char="Ø"/>
            </a:pPr>
            <a:r>
              <a:rPr lang="en-US" sz="1500" dirty="0"/>
              <a:t>Social media?</a:t>
            </a:r>
            <a:endParaRPr lang="en-US" sz="1500" dirty="0">
              <a:cs typeface="Calibri"/>
            </a:endParaRPr>
          </a:p>
          <a:p>
            <a:pPr marL="383540" lvl="1">
              <a:buFont typeface="Wingdings" pitchFamily="2" charset="2"/>
              <a:buChar char="Ø"/>
            </a:pPr>
            <a:r>
              <a:rPr lang="en-US" sz="1500" dirty="0"/>
              <a:t>Provider contacts?</a:t>
            </a:r>
            <a:endParaRPr lang="en-US" sz="1500" dirty="0">
              <a:cs typeface="Calibri"/>
            </a:endParaRPr>
          </a:p>
          <a:p>
            <a:pPr marL="383540" lvl="1">
              <a:buFont typeface="Wingdings" pitchFamily="2" charset="2"/>
              <a:buChar char="Ø"/>
            </a:pPr>
            <a:r>
              <a:rPr lang="en-US" sz="1500" dirty="0"/>
              <a:t>Think about families of families too (</a:t>
            </a:r>
            <a:r>
              <a:rPr lang="en-US" sz="1500" dirty="0" err="1"/>
              <a:t>eg</a:t>
            </a:r>
            <a:r>
              <a:rPr lang="en-US" sz="1500" dirty="0"/>
              <a:t> grandparents)</a:t>
            </a:r>
            <a:endParaRPr lang="en-US" sz="1500" dirty="0">
              <a:cs typeface="Calibri" panose="020F0502020204030204"/>
            </a:endParaRPr>
          </a:p>
          <a:p>
            <a:pPr>
              <a:buFont typeface="Wingdings" pitchFamily="2" charset="2"/>
              <a:buChar char="Ø"/>
            </a:pPr>
            <a:r>
              <a:rPr lang="en-US" sz="1500" dirty="0"/>
              <a:t>Pass on their details to us </a:t>
            </a:r>
          </a:p>
          <a:p>
            <a:pPr>
              <a:buFont typeface="Wingdings" pitchFamily="2" charset="2"/>
              <a:buChar char="Ø"/>
            </a:pPr>
            <a:r>
              <a:rPr lang="en-US" sz="1500" dirty="0"/>
              <a:t>Recruit at least 1 or 2 but basically as many as you like!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417315-0A35-4882-ABD2-ABE3C89E5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53612E-ADB2-4457-9688-89506397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42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873ECEC8-0F24-45B8-950F-35FC94BC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82FDDF-7E17-844C-BB54-FC68C9881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en-US" sz="3400" b="1" dirty="0">
                <a:latin typeface="+mn-lt"/>
              </a:rPr>
              <a:t>What are we up and how else can we help?</a:t>
            </a:r>
          </a:p>
        </p:txBody>
      </p:sp>
      <p:pic>
        <p:nvPicPr>
          <p:cNvPr id="6" name="Picture 5" descr="A group of colorful question marks&#10;&#10;AI-generated content may be incorrect.">
            <a:extLst>
              <a:ext uri="{FF2B5EF4-FFF2-40B4-BE49-F238E27FC236}">
                <a16:creationId xmlns:a16="http://schemas.microsoft.com/office/drawing/2014/main" id="{D7B368F2-EA20-DFAF-2F72-9AC115DAE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524" r="21316" b="1"/>
          <a:stretch>
            <a:fillRect/>
          </a:stretch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9EB8C68-FF1B-4849-867B-32D29B19F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F8B9E-A7E2-E44C-A304-7CD0C14DF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>
            <a:normAutofit/>
          </a:bodyPr>
          <a:lstStyle/>
          <a:p>
            <a:r>
              <a:rPr lang="en-US"/>
              <a:t>Marketing and coms</a:t>
            </a:r>
          </a:p>
          <a:p>
            <a:r>
              <a:rPr lang="en-US"/>
              <a:t>Direct contact with leaners</a:t>
            </a:r>
          </a:p>
          <a:p>
            <a:r>
              <a:rPr lang="en-US"/>
              <a:t>…and</a:t>
            </a:r>
          </a:p>
          <a:p>
            <a:r>
              <a:rPr lang="en-US"/>
              <a:t>Inclusion Lunch Breaks</a:t>
            </a:r>
          </a:p>
          <a:p>
            <a:r>
              <a:rPr lang="en-US"/>
              <a:t>Webinars and events</a:t>
            </a:r>
          </a:p>
          <a:p>
            <a:r>
              <a:rPr lang="en-US"/>
              <a:t>Papers to support you</a:t>
            </a:r>
          </a:p>
          <a:p>
            <a:r>
              <a:rPr lang="en-US"/>
              <a:t>New </a:t>
            </a:r>
            <a:r>
              <a:rPr lang="en-US" err="1"/>
              <a:t>centres</a:t>
            </a:r>
            <a:endParaRPr lang="en-US"/>
          </a:p>
          <a:p>
            <a:r>
              <a:rPr lang="en-US"/>
              <a:t>Our national presence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D417315-0A35-4882-ABD2-ABE3C89E5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B53612E-ADB2-4457-9688-89506397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89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5FA21E-7E93-1966-75EC-29B6A9C108C5}"/>
              </a:ext>
            </a:extLst>
          </p:cNvPr>
          <p:cNvSpPr/>
          <p:nvPr/>
        </p:nvSpPr>
        <p:spPr>
          <a:xfrm>
            <a:off x="950147" y="183849"/>
            <a:ext cx="7520528" cy="532453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4000" b="1" dirty="0">
                <a:solidFill>
                  <a:srgbClr val="025B9D"/>
                </a:solidFill>
              </a:rPr>
              <a:t>Welcome, introductions and housekeeping</a:t>
            </a:r>
          </a:p>
          <a:p>
            <a:r>
              <a:rPr lang="en-GB" sz="2400" dirty="0">
                <a:solidFill>
                  <a:srgbClr val="025B9D"/>
                </a:solidFill>
              </a:rPr>
              <a:t> </a:t>
            </a:r>
          </a:p>
          <a:p>
            <a:endParaRPr lang="en-GB" sz="2400" dirty="0">
              <a:solidFill>
                <a:srgbClr val="025B9D"/>
              </a:solidFill>
            </a:endParaRPr>
          </a:p>
          <a:p>
            <a:endParaRPr lang="en-GB" sz="2400" dirty="0">
              <a:solidFill>
                <a:srgbClr val="025B9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25B9D"/>
                </a:solidFill>
              </a:rPr>
              <a:t>Names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25B9D"/>
                </a:solidFill>
              </a:rPr>
              <a:t>Cameras and mics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25B9D"/>
                </a:solidFill>
              </a:rPr>
              <a:t>Chat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25B9D"/>
                </a:solidFill>
              </a:rPr>
              <a:t>Are you comfy?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25B9D"/>
                </a:solidFill>
              </a:rPr>
              <a:t>Can you give yourself this time?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25B9D"/>
                </a:solidFill>
              </a:rPr>
              <a:t>Notes and 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25B9D"/>
                </a:solidFill>
              </a:rPr>
              <a:t>Who are you?</a:t>
            </a:r>
          </a:p>
          <a:p>
            <a:endParaRPr lang="en-GB" sz="2000" dirty="0">
              <a:solidFill>
                <a:srgbClr val="025B9D"/>
              </a:solidFill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A75C8BA3-06F1-60AB-4D85-52418EAD79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826" b="31705"/>
          <a:stretch/>
        </p:blipFill>
        <p:spPr>
          <a:xfrm>
            <a:off x="8164207" y="-1"/>
            <a:ext cx="4027793" cy="1124465"/>
          </a:xfrm>
          <a:prstGeom prst="rect">
            <a:avLst/>
          </a:prstGeom>
        </p:spPr>
      </p:pic>
      <p:pic>
        <p:nvPicPr>
          <p:cNvPr id="3" name="Picture 2" descr="A palm trees on a beach&#10;&#10;AI-generated content may be incorrect.">
            <a:extLst>
              <a:ext uri="{FF2B5EF4-FFF2-40B4-BE49-F238E27FC236}">
                <a16:creationId xmlns:a16="http://schemas.microsoft.com/office/drawing/2014/main" id="{957E489E-ED4C-225B-1A94-155F6181A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096000" y="2405207"/>
            <a:ext cx="5836478" cy="328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50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73ECEC8-0F24-45B8-950F-35FC94BC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1EF3F8-361D-8458-8086-EAB6E54BE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en-US" b="1">
                <a:latin typeface="+mn-lt"/>
              </a:rPr>
              <a:t>Summary of next steps</a:t>
            </a:r>
          </a:p>
        </p:txBody>
      </p:sp>
      <p:pic>
        <p:nvPicPr>
          <p:cNvPr id="6" name="Picture 5" descr="Abstract steps on a light green pastel background">
            <a:extLst>
              <a:ext uri="{FF2B5EF4-FFF2-40B4-BE49-F238E27FC236}">
                <a16:creationId xmlns:a16="http://schemas.microsoft.com/office/drawing/2014/main" id="{D64D91D9-7F60-CB71-0795-4F4419B5E7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7" r="1280" b="2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9EB8C68-FF1B-4849-867B-32D29B19F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7D6937CF-DA86-0713-9442-E4F67486A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600"/>
              <a:t>Update your baseline data re providers and practitioners</a:t>
            </a:r>
          </a:p>
          <a:p>
            <a:pPr>
              <a:buFont typeface="Wingdings" pitchFamily="2" charset="2"/>
              <a:buChar char="Ø"/>
            </a:pPr>
            <a:r>
              <a:rPr lang="en-US" sz="1600"/>
              <a:t>Think parent/carer representatives</a:t>
            </a:r>
          </a:p>
          <a:p>
            <a:pPr>
              <a:buFont typeface="Wingdings" pitchFamily="2" charset="2"/>
              <a:buChar char="Ø"/>
            </a:pPr>
            <a:r>
              <a:rPr lang="en-US" sz="1600"/>
              <a:t>Share the parent surveys</a:t>
            </a:r>
          </a:p>
          <a:p>
            <a:pPr>
              <a:buFont typeface="Wingdings" pitchFamily="2" charset="2"/>
              <a:buChar char="Ø"/>
            </a:pPr>
            <a:r>
              <a:rPr lang="en-US" sz="1600"/>
              <a:t>Continue developing your marketing plan, using the lessons from everyone else</a:t>
            </a:r>
          </a:p>
          <a:p>
            <a:pPr>
              <a:buFont typeface="Wingdings" pitchFamily="2" charset="2"/>
              <a:buChar char="Ø"/>
            </a:pPr>
            <a:r>
              <a:rPr lang="en-US" sz="1600"/>
              <a:t>Think about supporting completions</a:t>
            </a:r>
          </a:p>
          <a:p>
            <a:pPr>
              <a:buFont typeface="Wingdings" pitchFamily="2" charset="2"/>
              <a:buChar char="Ø"/>
            </a:pPr>
            <a:r>
              <a:rPr lang="en-US" sz="1600"/>
              <a:t>Join our events to hear about and share what’s working</a:t>
            </a:r>
          </a:p>
          <a:p>
            <a:pPr>
              <a:buFont typeface="Wingdings" pitchFamily="2" charset="2"/>
              <a:buChar char="Ø"/>
            </a:pPr>
            <a:r>
              <a:rPr lang="en-US" sz="1600"/>
              <a:t>What will you do next?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417315-0A35-4882-ABD2-ABE3C89E5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B53612E-ADB2-4457-9688-89506397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7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9EAAC-DB14-95EF-E1C4-B9B343E7B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rgbClr val="504E39"/>
                </a:solidFill>
              </a:rPr>
              <a:t>What will you do next?</a:t>
            </a:r>
          </a:p>
        </p:txBody>
      </p:sp>
      <p:pic>
        <p:nvPicPr>
          <p:cNvPr id="29" name="Picture 28" descr="Magnifying glass and question mark">
            <a:extLst>
              <a:ext uri="{FF2B5EF4-FFF2-40B4-BE49-F238E27FC236}">
                <a16:creationId xmlns:a16="http://schemas.microsoft.com/office/drawing/2014/main" id="{00E9684F-8535-586D-FB5B-E542615000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40" r="23260"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500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466" y="139458"/>
            <a:ext cx="10058400" cy="1450757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25B9D"/>
                </a:solidFill>
                <a:latin typeface="+mn-lt"/>
              </a:rPr>
              <a:t>Aims and agenda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972DF6DD-B8F6-4FE6-AD61-9478631435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179743"/>
              </p:ext>
            </p:extLst>
          </p:nvPr>
        </p:nvGraphicFramePr>
        <p:xfrm>
          <a:off x="1286466" y="2977977"/>
          <a:ext cx="9005287" cy="3265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ECDEFC6-CBF0-2DDA-F1AE-B7B8644F8611}"/>
              </a:ext>
            </a:extLst>
          </p:cNvPr>
          <p:cNvSpPr txBox="1"/>
          <p:nvPr/>
        </p:nvSpPr>
        <p:spPr>
          <a:xfrm>
            <a:off x="989441" y="1915297"/>
            <a:ext cx="72785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 reminder about who we are, what the project is about, </a:t>
            </a:r>
          </a:p>
          <a:p>
            <a:r>
              <a:rPr lang="en-US" sz="2400" dirty="0"/>
              <a:t>and how we can all action plan for success…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A6B0EE1-4473-F398-A88A-1A0CCD18BBA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8826" b="31705"/>
          <a:stretch/>
        </p:blipFill>
        <p:spPr>
          <a:xfrm>
            <a:off x="8164207" y="-1"/>
            <a:ext cx="4027793" cy="112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7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osing, crowd&#10;&#10;Description automatically generated">
            <a:extLst>
              <a:ext uri="{FF2B5EF4-FFF2-40B4-BE49-F238E27FC236}">
                <a16:creationId xmlns:a16="http://schemas.microsoft.com/office/drawing/2014/main" id="{0AB453F2-7BBB-8BBD-992C-9B0980A3AB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9" r="2078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907513-3E88-0170-9506-C48AFBB94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51261"/>
            <a:ext cx="3438144" cy="1125728"/>
          </a:xfrm>
        </p:spPr>
        <p:txBody>
          <a:bodyPr anchor="b">
            <a:normAutofit/>
          </a:bodyPr>
          <a:lstStyle/>
          <a:p>
            <a:r>
              <a:rPr lang="en-US" sz="2600" b="1" dirty="0">
                <a:latin typeface="+mn-lt"/>
              </a:rPr>
              <a:t>Who we are, and what we do </a:t>
            </a:r>
            <a:endParaRPr lang="en-US" sz="2600" b="1" dirty="0">
              <a:latin typeface="+mn-lt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8BA61-9304-03C4-2618-FF569030C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39" y="2598807"/>
            <a:ext cx="3799853" cy="378878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buNone/>
            </a:pPr>
            <a:r>
              <a:rPr lang="en-GB" sz="1400" b="1" dirty="0"/>
              <a:t>A charity delivering specialist nursery provision for children with SEND</a:t>
            </a:r>
            <a:endParaRPr lang="en-GB" sz="1400" b="1">
              <a:cs typeface="Calibri"/>
            </a:endParaRPr>
          </a:p>
          <a:p>
            <a:pPr lvl="1" fontAlgn="base"/>
            <a:r>
              <a:rPr lang="en-GB" sz="1400" dirty="0"/>
              <a:t>Working with children, families and mainstream providers</a:t>
            </a:r>
            <a:endParaRPr lang="en-GB" sz="1400" dirty="0">
              <a:cs typeface="Calibri"/>
            </a:endParaRPr>
          </a:p>
          <a:p>
            <a:pPr lvl="1"/>
            <a:r>
              <a:rPr lang="en-GB" sz="1400" dirty="0">
                <a:cs typeface="Calibri"/>
              </a:rPr>
              <a:t>Thousands of children and families supported over 40 years</a:t>
            </a:r>
          </a:p>
          <a:p>
            <a:pPr lvl="1"/>
            <a:r>
              <a:rPr lang="en-GB" sz="1400" dirty="0">
                <a:ea typeface="+mn-lt"/>
                <a:cs typeface="+mn-lt"/>
              </a:rPr>
              <a:t>35% to 70% transitions to the mainstream</a:t>
            </a:r>
            <a:endParaRPr lang="en-GB" sz="1400" dirty="0"/>
          </a:p>
          <a:p>
            <a:pPr marL="457200" lvl="1" indent="0">
              <a:buNone/>
            </a:pPr>
            <a:endParaRPr lang="en-GB" sz="1400" dirty="0">
              <a:cs typeface="Calibri" panose="020F0502020204030204"/>
            </a:endParaRPr>
          </a:p>
          <a:p>
            <a:pPr marL="0" indent="0" fontAlgn="base">
              <a:buNone/>
            </a:pPr>
            <a:r>
              <a:rPr lang="en-GB" sz="1400" b="1" dirty="0"/>
              <a:t>A will to drive an inclusion movement</a:t>
            </a:r>
            <a:endParaRPr lang="en-GB" sz="1400" b="1">
              <a:cs typeface="Calibri"/>
            </a:endParaRPr>
          </a:p>
          <a:p>
            <a:pPr lvl="1" fontAlgn="base"/>
            <a:r>
              <a:rPr lang="en-GB" sz="1400" dirty="0"/>
              <a:t>Working across the UK with LAs, providers, partners &amp; parents</a:t>
            </a:r>
            <a:endParaRPr lang="en-GB" sz="1400" dirty="0">
              <a:cs typeface="Calibri"/>
            </a:endParaRPr>
          </a:p>
          <a:p>
            <a:pPr lvl="1" fontAlgn="base"/>
            <a:r>
              <a:rPr lang="en-GB" sz="1400" dirty="0"/>
              <a:t>Lobbying for change nationally representing their voices</a:t>
            </a:r>
            <a:endParaRPr lang="en-GB" sz="1400" dirty="0">
              <a:cs typeface="Calibri"/>
            </a:endParaRPr>
          </a:p>
          <a:p>
            <a:pPr marL="0" indent="0">
              <a:buNone/>
            </a:pPr>
            <a:endParaRPr lang="en-US" sz="1100">
              <a:cs typeface="Calibri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4FBAA87-7F79-C65B-4F05-3D9708817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7" y="205220"/>
            <a:ext cx="3001668" cy="8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75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40791F6-715D-481A-9C4A-3645AECF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BE2167-9449-46D0-B4E8-5CC136C70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0" y="282935"/>
            <a:ext cx="6574972" cy="1450757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chemeClr val="accent2">
                    <a:lumMod val="75000"/>
                  </a:schemeClr>
                </a:solidFill>
                <a:latin typeface="+mn-lt"/>
              </a:rPr>
              <a:t>Why the Comic Relief bid?</a:t>
            </a:r>
          </a:p>
        </p:txBody>
      </p:sp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40326A15-AB00-485A-8855-E286B9B234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7" b="-2"/>
          <a:stretch/>
        </p:blipFill>
        <p:spPr>
          <a:xfrm rot="5400000">
            <a:off x="-22546" y="1296626"/>
            <a:ext cx="5314406" cy="400131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0F83A4-FAC4-4867-95A5-BBFD280C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01F48-99B1-4E1B-963F-0861249EF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2800">
                <a:solidFill>
                  <a:schemeClr val="accent2">
                    <a:lumMod val="75000"/>
                  </a:schemeClr>
                </a:solidFill>
              </a:rPr>
              <a:t>Children with SEND are not taking up early years and childcare entitlements to the same extent as their peers</a:t>
            </a:r>
          </a:p>
          <a:p>
            <a:pPr>
              <a:buFont typeface="Wingdings" pitchFamily="2" charset="2"/>
              <a:buChar char="Ø"/>
            </a:pPr>
            <a:r>
              <a:rPr lang="en-GB" sz="2800">
                <a:solidFill>
                  <a:schemeClr val="accent2">
                    <a:lumMod val="75000"/>
                  </a:schemeClr>
                </a:solidFill>
              </a:rPr>
              <a:t>There is a shortage of inclusive places </a:t>
            </a:r>
          </a:p>
          <a:p>
            <a:pPr>
              <a:buFont typeface="Wingdings" pitchFamily="2" charset="2"/>
              <a:buChar char="Ø"/>
            </a:pPr>
            <a:r>
              <a:rPr lang="en-GB" sz="2800">
                <a:solidFill>
                  <a:schemeClr val="accent2">
                    <a:lumMod val="75000"/>
                  </a:schemeClr>
                </a:solidFill>
              </a:rPr>
              <a:t>Research shows training and confidence are critical barriers</a:t>
            </a:r>
          </a:p>
          <a:p>
            <a:pPr>
              <a:buFont typeface="Wingdings" pitchFamily="2" charset="2"/>
              <a:buChar char="Ø"/>
            </a:pPr>
            <a:r>
              <a:rPr lang="en-GB" sz="2800">
                <a:solidFill>
                  <a:schemeClr val="accent2">
                    <a:lumMod val="75000"/>
                  </a:schemeClr>
                </a:solidFill>
              </a:rPr>
              <a:t>We want to make a difference!</a:t>
            </a:r>
          </a:p>
          <a:p>
            <a:endParaRPr lang="en-GB" sz="2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DA4CA0-9A57-4FBE-A9E5-24DFC23C3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1CBAFA-D7E0-40A7-BB94-2C05304B4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84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0666" y="1720229"/>
            <a:ext cx="7229853" cy="1450757"/>
          </a:xfrm>
        </p:spPr>
        <p:txBody>
          <a:bodyPr>
            <a:noAutofit/>
          </a:bodyPr>
          <a:lstStyle/>
          <a:p>
            <a:r>
              <a:rPr lang="en-GB" sz="4000" b="1">
                <a:solidFill>
                  <a:schemeClr val="accent2">
                    <a:lumMod val="75000"/>
                  </a:schemeClr>
                </a:solidFill>
                <a:latin typeface="+mn-lt"/>
              </a:rPr>
              <a:t>The aim of the project is…</a:t>
            </a:r>
            <a:br>
              <a:rPr lang="en-GB" sz="4000">
                <a:solidFill>
                  <a:schemeClr val="tx1"/>
                </a:solidFill>
              </a:rPr>
            </a:br>
            <a:br>
              <a:rPr lang="en-GB" sz="4000">
                <a:solidFill>
                  <a:schemeClr val="tx1"/>
                </a:solidFill>
              </a:rPr>
            </a:br>
            <a:r>
              <a:rPr lang="en-GB" sz="3200">
                <a:solidFill>
                  <a:schemeClr val="accent2">
                    <a:lumMod val="75000"/>
                  </a:schemeClr>
                </a:solidFill>
              </a:rPr>
              <a:t> …to increase the number of young children with SEND accessing early years and childcare places through...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2" r="30837" b="1"/>
          <a:stretch/>
        </p:blipFill>
        <p:spPr>
          <a:xfrm>
            <a:off x="20" y="-12127"/>
            <a:ext cx="4312900" cy="63662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5011" y="3187820"/>
            <a:ext cx="6368142" cy="3670180"/>
          </a:xfrm>
        </p:spPr>
        <p:txBody>
          <a:bodyPr vert="horz" lIns="0" tIns="45720" rIns="0" bIns="45720" rtlCol="0" anchor="t">
            <a:normAutofit/>
          </a:bodyPr>
          <a:lstStyle/>
          <a:p>
            <a:endParaRPr lang="en-GB" dirty="0"/>
          </a:p>
          <a:p>
            <a:pPr>
              <a:buFont typeface="Wingdings" pitchFamily="2" charset="2"/>
              <a:buChar char="ü"/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Partnership with Local Authorities</a:t>
            </a:r>
          </a:p>
          <a:p>
            <a:pPr>
              <a:buFont typeface="Wingdings" pitchFamily="2" charset="2"/>
              <a:buChar char="ü"/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Meaningful Parental Engagement </a:t>
            </a:r>
          </a:p>
          <a:p>
            <a:pPr>
              <a:buFont typeface="Wingdings" pitchFamily="2" charset="2"/>
              <a:buChar char="ü"/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A National Steering Group</a:t>
            </a:r>
          </a:p>
          <a:p>
            <a:pPr>
              <a:buFont typeface="Wingdings" pitchFamily="2" charset="2"/>
              <a:buChar char="ü"/>
            </a:pP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A Comprehensive and extensive training offer </a:t>
            </a:r>
            <a:r>
              <a:rPr lang="en-GB" sz="2400" b="1" u="sng" dirty="0">
                <a:solidFill>
                  <a:schemeClr val="accent2">
                    <a:lumMod val="75000"/>
                  </a:schemeClr>
                </a:solidFill>
              </a:rPr>
              <a:t>we know makes a difference 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 </a:t>
            </a:r>
            <a:endParaRPr lang="en-GB" sz="2400" b="1" dirty="0">
              <a:solidFill>
                <a:schemeClr val="accent2">
                  <a:lumMod val="75000"/>
                </a:schemeClr>
              </a:solidFill>
              <a:cs typeface="Calibri" panose="020F0502020204030204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0302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87B42-9D9B-A48D-92D7-674EE1637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69101"/>
            <a:ext cx="10058400" cy="1450757"/>
          </a:xfrm>
        </p:spPr>
        <p:txBody>
          <a:bodyPr/>
          <a:lstStyle/>
          <a:p>
            <a:r>
              <a:rPr lang="en-US" b="1" dirty="0">
                <a:solidFill>
                  <a:srgbClr val="025B9D"/>
                </a:solidFill>
                <a:latin typeface="+mn-lt"/>
              </a:rPr>
              <a:t>What’s in it for your area and</a:t>
            </a:r>
            <a:br>
              <a:rPr lang="en-US" b="1" dirty="0">
                <a:solidFill>
                  <a:srgbClr val="025B9D"/>
                </a:solidFill>
                <a:latin typeface="+mn-lt"/>
              </a:rPr>
            </a:br>
            <a:r>
              <a:rPr lang="en-US" b="1" dirty="0">
                <a:solidFill>
                  <a:srgbClr val="025B9D"/>
                </a:solidFill>
                <a:latin typeface="+mn-lt"/>
              </a:rPr>
              <a:t>why now more than ever?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55A3F-18D4-E7E2-574A-B67BDC35C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547" y="2154037"/>
            <a:ext cx="5574453" cy="402336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025B9D"/>
                </a:solidFill>
              </a:rPr>
              <a:t>A chance to do the right thing and address a significant inequality</a:t>
            </a:r>
          </a:p>
          <a:p>
            <a:r>
              <a:rPr lang="en-US" b="1" dirty="0">
                <a:solidFill>
                  <a:srgbClr val="025B9D"/>
                </a:solidFill>
              </a:rPr>
              <a:t>Legal compliance in securing sufficient early years and childcare places for children with SEND, both measuring it and taking reasonable steps</a:t>
            </a:r>
          </a:p>
          <a:p>
            <a:r>
              <a:rPr lang="en-US" dirty="0">
                <a:solidFill>
                  <a:srgbClr val="025B9D"/>
                </a:solidFill>
              </a:rPr>
              <a:t>Approximately £.5 million workforce investment in your area</a:t>
            </a:r>
          </a:p>
          <a:p>
            <a:r>
              <a:rPr lang="en-US" dirty="0">
                <a:solidFill>
                  <a:srgbClr val="025B9D"/>
                </a:solidFill>
              </a:rPr>
              <a:t>Supporting more families to access universally inclusive places (helping meet increased demand for support)</a:t>
            </a:r>
          </a:p>
          <a:p>
            <a:r>
              <a:rPr lang="en-US" dirty="0">
                <a:solidFill>
                  <a:srgbClr val="025B9D"/>
                </a:solidFill>
              </a:rPr>
              <a:t>Parent/</a:t>
            </a:r>
            <a:r>
              <a:rPr lang="en-US" dirty="0" err="1">
                <a:solidFill>
                  <a:srgbClr val="025B9D"/>
                </a:solidFill>
              </a:rPr>
              <a:t>carer</a:t>
            </a:r>
            <a:r>
              <a:rPr lang="en-US" dirty="0">
                <a:solidFill>
                  <a:srgbClr val="025B9D"/>
                </a:solidFill>
              </a:rPr>
              <a:t> representation in the early years</a:t>
            </a:r>
          </a:p>
          <a:p>
            <a:r>
              <a:rPr lang="en-US" dirty="0">
                <a:solidFill>
                  <a:srgbClr val="025B9D"/>
                </a:solidFill>
              </a:rPr>
              <a:t>Potential spin offs?</a:t>
            </a:r>
          </a:p>
          <a:p>
            <a:pPr lvl="1"/>
            <a:r>
              <a:rPr lang="en-US" dirty="0">
                <a:solidFill>
                  <a:srgbClr val="025B9D"/>
                </a:solidFill>
              </a:rPr>
              <a:t>Parent led services?</a:t>
            </a:r>
          </a:p>
          <a:p>
            <a:pPr lvl="1"/>
            <a:r>
              <a:rPr lang="en-US" dirty="0">
                <a:solidFill>
                  <a:srgbClr val="025B9D"/>
                </a:solidFill>
              </a:rPr>
              <a:t>Improved delivery for over 5s out of school too?</a:t>
            </a:r>
          </a:p>
          <a:p>
            <a:r>
              <a:rPr lang="en-US" dirty="0">
                <a:solidFill>
                  <a:srgbClr val="025B9D"/>
                </a:solidFill>
              </a:rPr>
              <a:t> </a:t>
            </a:r>
          </a:p>
          <a:p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0989449-1583-D8E7-768D-C8C602595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826" b="31705"/>
          <a:stretch/>
        </p:blipFill>
        <p:spPr>
          <a:xfrm>
            <a:off x="8019188" y="161876"/>
            <a:ext cx="4036887" cy="1127004"/>
          </a:xfrm>
          <a:prstGeom prst="rect">
            <a:avLst/>
          </a:prstGeom>
        </p:spPr>
      </p:pic>
      <p:pic>
        <p:nvPicPr>
          <p:cNvPr id="6" name="Picture 5" descr="Analogue clock">
            <a:extLst>
              <a:ext uri="{FF2B5EF4-FFF2-40B4-BE49-F238E27FC236}">
                <a16:creationId xmlns:a16="http://schemas.microsoft.com/office/drawing/2014/main" id="{AA7F83BF-CF9F-4B61-B93E-ACC1E58E8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275" y="2059388"/>
            <a:ext cx="5732918" cy="382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87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EB5EF-DD88-1C49-8E52-C9475E833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66" y="91643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025B9D"/>
                </a:solidFill>
                <a:latin typeface="+mn-lt"/>
              </a:rPr>
              <a:t>Skilling up the workforce through a comprehensive and extensive training offer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B6938-83CB-F342-A5B9-2DE58FAC8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166" y="2017618"/>
            <a:ext cx="7152423" cy="402336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 sz="2400" dirty="0">
                <a:solidFill>
                  <a:srgbClr val="025B9D"/>
                </a:solidFill>
              </a:rPr>
              <a:t>Online training for </a:t>
            </a:r>
            <a:r>
              <a:rPr lang="en-US" sz="2400" b="1" dirty="0">
                <a:solidFill>
                  <a:srgbClr val="025B9D"/>
                </a:solidFill>
              </a:rPr>
              <a:t>the whole early year's </a:t>
            </a:r>
            <a:r>
              <a:rPr lang="en-US" sz="2400" dirty="0">
                <a:solidFill>
                  <a:srgbClr val="025B9D"/>
                </a:solidFill>
              </a:rPr>
              <a:t>workforce (aiming to reach 30,000 practitioners)</a:t>
            </a:r>
          </a:p>
          <a:p>
            <a:r>
              <a:rPr lang="en-US" sz="2400" dirty="0">
                <a:solidFill>
                  <a:srgbClr val="025B9D"/>
                </a:solidFill>
              </a:rPr>
              <a:t>10 courses which are: </a:t>
            </a:r>
          </a:p>
          <a:p>
            <a:r>
              <a:rPr lang="en-US" sz="2400" dirty="0">
                <a:solidFill>
                  <a:srgbClr val="025B9D"/>
                </a:solidFill>
              </a:rPr>
              <a:t>- online</a:t>
            </a:r>
          </a:p>
          <a:p>
            <a:r>
              <a:rPr lang="en-US" sz="2400" dirty="0">
                <a:solidFill>
                  <a:srgbClr val="025B9D"/>
                </a:solidFill>
              </a:rPr>
              <a:t>- flexible</a:t>
            </a:r>
          </a:p>
          <a:p>
            <a:r>
              <a:rPr lang="en-US" sz="2400" dirty="0">
                <a:solidFill>
                  <a:srgbClr val="025B9D"/>
                </a:solidFill>
              </a:rPr>
              <a:t>- support individuals and can be completed as a team</a:t>
            </a:r>
          </a:p>
          <a:p>
            <a:r>
              <a:rPr lang="en-US" sz="2400" dirty="0">
                <a:solidFill>
                  <a:srgbClr val="025B9D"/>
                </a:solidFill>
              </a:rPr>
              <a:t>- aimed at supporting confidence, skills and </a:t>
            </a:r>
          </a:p>
          <a:p>
            <a:r>
              <a:rPr lang="en-US" sz="2400" dirty="0">
                <a:solidFill>
                  <a:srgbClr val="025B9D"/>
                </a:solidFill>
              </a:rPr>
              <a:t>  practical ideas</a:t>
            </a:r>
          </a:p>
          <a:p>
            <a:endParaRPr lang="en-GB" sz="2400" b="1" dirty="0">
              <a:solidFill>
                <a:srgbClr val="23497A"/>
              </a:solidFill>
              <a:effectLst/>
              <a:latin typeface="GillSans" panose="020B0A02020104020203" pitchFamily="34" charset="77"/>
            </a:endParaRPr>
          </a:p>
          <a:p>
            <a:endParaRPr lang="en-US" sz="2400" dirty="0">
              <a:solidFill>
                <a:srgbClr val="025B9D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25B9D"/>
              </a:solidFill>
            </a:endParaRPr>
          </a:p>
          <a:p>
            <a:endParaRPr lang="en-GB" sz="2400" dirty="0"/>
          </a:p>
          <a:p>
            <a:endParaRPr lang="en-US" dirty="0"/>
          </a:p>
        </p:txBody>
      </p:sp>
      <p:pic>
        <p:nvPicPr>
          <p:cNvPr id="5" name="Picture 4" descr="Worker typing on laptop">
            <a:extLst>
              <a:ext uri="{FF2B5EF4-FFF2-40B4-BE49-F238E27FC236}">
                <a16:creationId xmlns:a16="http://schemas.microsoft.com/office/drawing/2014/main" id="{5F2FFBC7-3B00-010C-EE73-D00D43F89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056" y="3216166"/>
            <a:ext cx="4047944" cy="303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61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011BE2-89BD-3DA8-7ACF-9FC5FD09BDA5}"/>
              </a:ext>
            </a:extLst>
          </p:cNvPr>
          <p:cNvSpPr txBox="1"/>
          <p:nvPr/>
        </p:nvSpPr>
        <p:spPr>
          <a:xfrm>
            <a:off x="3046427" y="471888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dingley.org.uk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dingleys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-promise-training/comic-relief/</a:t>
            </a:r>
          </a:p>
        </p:txBody>
      </p:sp>
      <p:pic>
        <p:nvPicPr>
          <p:cNvPr id="8" name="Picture 7" descr="A qr code on a brown background&#10;&#10;Description automatically generated">
            <a:extLst>
              <a:ext uri="{FF2B5EF4-FFF2-40B4-BE49-F238E27FC236}">
                <a16:creationId xmlns:a16="http://schemas.microsoft.com/office/drawing/2014/main" id="{7062A81F-3C9E-97A2-D688-8B317A74E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028" y="1604868"/>
            <a:ext cx="3751943" cy="267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097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BCP_white_titl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92D050"/>
      </a:accent2>
      <a:accent3>
        <a:srgbClr val="00B050"/>
      </a:accent3>
      <a:accent4>
        <a:srgbClr val="FFC000"/>
      </a:accent4>
      <a:accent5>
        <a:srgbClr val="00B0F0"/>
      </a:accent5>
      <a:accent6>
        <a:srgbClr val="BFBFBF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CP_PPT_TEMPLATE" id="{BF5A0936-EA82-4C3B-B4E9-BAEE6EA5B3E6}" vid="{C3A9215A-43CE-45A8-BAF5-E6DA0AC40BEB}"/>
    </a:ext>
  </a:extLst>
</a:theme>
</file>

<file path=ppt/theme/theme3.xml><?xml version="1.0" encoding="utf-8"?>
<a:theme xmlns:a="http://schemas.openxmlformats.org/drawingml/2006/main" name="BCP_white_full_width_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CP_PPT_TEMPLATE" id="{BF5A0936-EA82-4C3B-B4E9-BAEE6EA5B3E6}" vid="{777BCF33-EB72-4E6A-A00F-BB6549AC8364}"/>
    </a:ext>
  </a:extLst>
</a:theme>
</file>

<file path=ppt/theme/theme4.xml><?xml version="1.0" encoding="utf-8"?>
<a:theme xmlns:a="http://schemas.openxmlformats.org/drawingml/2006/main" name="BCP_white_finis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CP_PPT_TEMPLATE" id="{BF5A0936-EA82-4C3B-B4E9-BAEE6EA5B3E6}" vid="{73288047-84F2-4423-8746-70596410407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f3bc997-f854-457e-a89a-f53daf41e975">
      <Terms xmlns="http://schemas.microsoft.com/office/infopath/2007/PartnerControls"/>
    </lcf76f155ced4ddcb4097134ff3c332f>
    <TaxCatchAll xmlns="5ff03d53-907b-4153-b31a-f9c01187da2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27934E83E3AC4A821FF7D65C647CF3" ma:contentTypeVersion="18" ma:contentTypeDescription="Create a new document." ma:contentTypeScope="" ma:versionID="5797f0bc1d4900ba710060bfd187960e">
  <xsd:schema xmlns:xsd="http://www.w3.org/2001/XMLSchema" xmlns:xs="http://www.w3.org/2001/XMLSchema" xmlns:p="http://schemas.microsoft.com/office/2006/metadata/properties" xmlns:ns2="2f3bc997-f854-457e-a89a-f53daf41e975" xmlns:ns3="5ff03d53-907b-4153-b31a-f9c01187da2f" targetNamespace="http://schemas.microsoft.com/office/2006/metadata/properties" ma:root="true" ma:fieldsID="ac5ce1b79af9bc05dab852fe9b2a7131" ns2:_="" ns3:_="">
    <xsd:import namespace="2f3bc997-f854-457e-a89a-f53daf41e975"/>
    <xsd:import namespace="5ff03d53-907b-4153-b31a-f9c01187da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3bc997-f854-457e-a89a-f53daf41e9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dfd98df-2cc9-409e-a9a9-85a472a886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f03d53-907b-4153-b31a-f9c01187da2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9a809a7-1504-4795-ab1a-8225feca0323}" ma:internalName="TaxCatchAll" ma:showField="CatchAllData" ma:web="5ff03d53-907b-4153-b31a-f9c01187da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FE479B-200A-4766-B93F-22040781E3AE}">
  <ds:schemaRefs>
    <ds:schemaRef ds:uri="http://schemas.microsoft.com/office/2006/documentManagement/types"/>
    <ds:schemaRef ds:uri="http://purl.org/dc/terms/"/>
    <ds:schemaRef ds:uri="2f3bc997-f854-457e-a89a-f53daf41e975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5ff03d53-907b-4153-b31a-f9c01187da2f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9FA84B9-C073-465F-A984-1F4A6E4455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3bc997-f854-457e-a89a-f53daf41e975"/>
    <ds:schemaRef ds:uri="5ff03d53-907b-4153-b31a-f9c01187da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3F55B39-5DA2-4B91-A6F8-1646C422CB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2448</TotalTime>
  <Words>976</Words>
  <Application>Microsoft Office PowerPoint</Application>
  <PresentationFormat>Widescreen</PresentationFormat>
  <Paragraphs>164</Paragraphs>
  <Slides>21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Retrospect</vt:lpstr>
      <vt:lpstr>BCP_white_title</vt:lpstr>
      <vt:lpstr>BCP_white_full_width_content</vt:lpstr>
      <vt:lpstr>BCP_white_finish</vt:lpstr>
      <vt:lpstr>Office Theme</vt:lpstr>
      <vt:lpstr>1_office theme</vt:lpstr>
      <vt:lpstr>Dingley’s Promise Changemakers Early Years Inclusion Project   Stakeholder Group Summer 25</vt:lpstr>
      <vt:lpstr>PowerPoint Presentation</vt:lpstr>
      <vt:lpstr>Aims and agenda</vt:lpstr>
      <vt:lpstr>Who we are, and what we do </vt:lpstr>
      <vt:lpstr>Why the Comic Relief bid?</vt:lpstr>
      <vt:lpstr>The aim of the project is…   …to increase the number of young children with SEND accessing early years and childcare places through... </vt:lpstr>
      <vt:lpstr>What’s in it for your area and why now more than ever? </vt:lpstr>
      <vt:lpstr>Skilling up the workforce through a comprehensive and extensive training offer</vt:lpstr>
      <vt:lpstr>PowerPoint Presentation</vt:lpstr>
      <vt:lpstr>What is happening for you right now?</vt:lpstr>
      <vt:lpstr>What does your data tell you and what will you do next?</vt:lpstr>
      <vt:lpstr>So what works in supporting training take up?</vt:lpstr>
      <vt:lpstr>What about training completions?</vt:lpstr>
      <vt:lpstr>How do we drive training completions?</vt:lpstr>
      <vt:lpstr>PowerPoint Presentation</vt:lpstr>
      <vt:lpstr>The ways our parent/carers impact</vt:lpstr>
      <vt:lpstr>Meaningful parental engagement – you said we did!</vt:lpstr>
      <vt:lpstr>Partnership with parent carers, what will you do next ?</vt:lpstr>
      <vt:lpstr>What are we up and how else can we help?</vt:lpstr>
      <vt:lpstr>Summary of next steps</vt:lpstr>
      <vt:lpstr>What will you do next?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Transitions  Sharing What We Know Works </dc:title>
  <dc:creator>Ann Van Dyke</dc:creator>
  <cp:lastModifiedBy>Ann Van Dyke</cp:lastModifiedBy>
  <cp:revision>165</cp:revision>
  <dcterms:created xsi:type="dcterms:W3CDTF">2021-03-13T08:17:59Z</dcterms:created>
  <dcterms:modified xsi:type="dcterms:W3CDTF">2025-07-22T08:34:47Z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0x0101009627934E83E3AC4A821FF7D65C647CF3</vt:lpwstr>
  </property>
  <property fmtid="{D5CDD505-2E9C-101B-9397-08002B2CF9AE}" pid="3" name="MediaServiceImageTags">
    <vt:lpwstr/>
  </property>
</Properties>
</file>