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311" r:id="rId5"/>
    <p:sldId id="374" r:id="rId6"/>
    <p:sldId id="422" r:id="rId7"/>
    <p:sldId id="484" r:id="rId8"/>
    <p:sldId id="428" r:id="rId9"/>
    <p:sldId id="429" r:id="rId10"/>
    <p:sldId id="430" r:id="rId11"/>
    <p:sldId id="497" r:id="rId12"/>
    <p:sldId id="531" r:id="rId13"/>
    <p:sldId id="485" r:id="rId14"/>
    <p:sldId id="535" r:id="rId15"/>
    <p:sldId id="536" r:id="rId16"/>
    <p:sldId id="534" r:id="rId17"/>
    <p:sldId id="499" r:id="rId18"/>
    <p:sldId id="480" r:id="rId19"/>
    <p:sldId id="481" r:id="rId20"/>
    <p:sldId id="418" r:id="rId21"/>
    <p:sldId id="36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461"/>
    <p:restoredTop sz="94612"/>
  </p:normalViewPr>
  <p:slideViewPr>
    <p:cSldViewPr snapToGrid="0">
      <p:cViewPr varScale="1">
        <p:scale>
          <a:sx n="59" d="100"/>
          <a:sy n="59" d="100"/>
        </p:scale>
        <p:origin x="200" y="1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C8955-FD92-1E45-9CAA-D519A7646790}"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9851C-E0B2-8A46-91F1-D0EDD426AFEB}" type="slidenum">
              <a:rPr lang="en-US" smtClean="0"/>
              <a:t>‹#›</a:t>
            </a:fld>
            <a:endParaRPr lang="en-US"/>
          </a:p>
        </p:txBody>
      </p:sp>
    </p:spTree>
    <p:extLst>
      <p:ext uri="{BB962C8B-B14F-4D97-AF65-F5344CB8AC3E}">
        <p14:creationId xmlns:p14="http://schemas.microsoft.com/office/powerpoint/2010/main" val="17483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1</a:t>
            </a:fld>
            <a:endParaRPr lang="en-US"/>
          </a:p>
        </p:txBody>
      </p:sp>
    </p:spTree>
    <p:extLst>
      <p:ext uri="{BB962C8B-B14F-4D97-AF65-F5344CB8AC3E}">
        <p14:creationId xmlns:p14="http://schemas.microsoft.com/office/powerpoint/2010/main" val="228767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GB" b="0" i="0" u="none" strike="noStrike" dirty="0">
                <a:solidFill>
                  <a:srgbClr val="000000"/>
                </a:solidFill>
                <a:effectLst/>
                <a:latin typeface="Helvetica" pitchFamily="2" charset="0"/>
              </a:rPr>
            </a:br>
            <a:endParaRPr lang="en-GB" b="0" i="0" u="none" strike="noStrike" dirty="0">
              <a:solidFill>
                <a:srgbClr val="000000"/>
              </a:solidFill>
              <a:effectLst/>
              <a:latin typeface="Helvetica" pitchFamily="2" charset="0"/>
            </a:endParaRPr>
          </a:p>
          <a:p>
            <a:pPr algn="l"/>
            <a:r>
              <a:rPr lang="en-GB" b="0" i="0" u="none" strike="noStrike" dirty="0">
                <a:solidFill>
                  <a:srgbClr val="000000"/>
                </a:solidFill>
                <a:effectLst/>
                <a:latin typeface="Helvetica" pitchFamily="2" charset="0"/>
              </a:rPr>
              <a:t>In some areas, schools are being asked to quantify the cost of inclusion in order to justify additional funding for inclusion. The early years sector has mostly not been asked to do this as yet, and there are risks involved in doing so that could lead to further exclusions. This conversation will delve into those risks and identify the value, as we as think about this within the context of where responsibilities lie for whole setting in inclusion, when our sector is a mixture of private, voluntary, independent and publicly funded provision.</a:t>
            </a:r>
          </a:p>
          <a:p>
            <a:br>
              <a:rPr lang="en-GB" dirty="0"/>
            </a:br>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2</a:t>
            </a:fld>
            <a:endParaRPr lang="en-US"/>
          </a:p>
        </p:txBody>
      </p:sp>
    </p:spTree>
    <p:extLst>
      <p:ext uri="{BB962C8B-B14F-4D97-AF65-F5344CB8AC3E}">
        <p14:creationId xmlns:p14="http://schemas.microsoft.com/office/powerpoint/2010/main" val="1936942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5" y="8685215"/>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EB9851C-E0B2-8A46-91F1-D0EDD426AFEB}" type="slidenum">
              <a:rPr lang="en-US" smtClean="0"/>
              <a:t>4</a:t>
            </a:fld>
            <a:endParaRPr lang="en-US"/>
          </a:p>
        </p:txBody>
      </p:sp>
    </p:spTree>
    <p:extLst>
      <p:ext uri="{BB962C8B-B14F-4D97-AF65-F5344CB8AC3E}">
        <p14:creationId xmlns:p14="http://schemas.microsoft.com/office/powerpoint/2010/main" val="4130708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5</a:t>
            </a:fld>
            <a:endParaRPr lang="en-US"/>
          </a:p>
        </p:txBody>
      </p:sp>
    </p:spTree>
    <p:extLst>
      <p:ext uri="{BB962C8B-B14F-4D97-AF65-F5344CB8AC3E}">
        <p14:creationId xmlns:p14="http://schemas.microsoft.com/office/powerpoint/2010/main" val="1627616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000000"/>
                </a:solidFill>
                <a:effectLst/>
                <a:latin typeface="-webkit-standard"/>
              </a:rPr>
              <a:t> </a:t>
            </a:r>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6</a:t>
            </a:fld>
            <a:endParaRPr lang="en-US"/>
          </a:p>
        </p:txBody>
      </p:sp>
    </p:spTree>
    <p:extLst>
      <p:ext uri="{BB962C8B-B14F-4D97-AF65-F5344CB8AC3E}">
        <p14:creationId xmlns:p14="http://schemas.microsoft.com/office/powerpoint/2010/main" val="12004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B9851C-E0B2-8A46-91F1-D0EDD426AFEB}" type="slidenum">
              <a:rPr lang="en-US" smtClean="0"/>
              <a:t>7</a:t>
            </a:fld>
            <a:endParaRPr lang="en-US"/>
          </a:p>
        </p:txBody>
      </p:sp>
    </p:spTree>
    <p:extLst>
      <p:ext uri="{BB962C8B-B14F-4D97-AF65-F5344CB8AC3E}">
        <p14:creationId xmlns:p14="http://schemas.microsoft.com/office/powerpoint/2010/main" val="4055786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12</a:t>
            </a:fld>
            <a:endParaRPr lang="en-US"/>
          </a:p>
        </p:txBody>
      </p:sp>
    </p:spTree>
    <p:extLst>
      <p:ext uri="{BB962C8B-B14F-4D97-AF65-F5344CB8AC3E}">
        <p14:creationId xmlns:p14="http://schemas.microsoft.com/office/powerpoint/2010/main" val="596679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18</a:t>
            </a:fld>
            <a:endParaRPr lang="en-US"/>
          </a:p>
        </p:txBody>
      </p:sp>
    </p:spTree>
    <p:extLst>
      <p:ext uri="{BB962C8B-B14F-4D97-AF65-F5344CB8AC3E}">
        <p14:creationId xmlns:p14="http://schemas.microsoft.com/office/powerpoint/2010/main" val="325483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5155-EBF3-159D-35BD-A31B093518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7FDFADC-8772-CFE8-3774-9967AB31FB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27D8154-DDE3-BC0F-13E2-7AFB4E775159}"/>
              </a:ext>
            </a:extLst>
          </p:cNvPr>
          <p:cNvSpPr>
            <a:spLocks noGrp="1"/>
          </p:cNvSpPr>
          <p:nvPr>
            <p:ph type="dt" sz="half" idx="10"/>
          </p:nvPr>
        </p:nvSpPr>
        <p:spPr/>
        <p:txBody>
          <a:bodyPr/>
          <a:lstStyle/>
          <a:p>
            <a:fld id="{76B63337-BD44-AD41-B8FD-1AA614B130D3}" type="datetimeFigureOut">
              <a:rPr lang="en-US" smtClean="0"/>
              <a:t>7/22/2025</a:t>
            </a:fld>
            <a:endParaRPr lang="en-US"/>
          </a:p>
        </p:txBody>
      </p:sp>
      <p:sp>
        <p:nvSpPr>
          <p:cNvPr id="5" name="Footer Placeholder 4">
            <a:extLst>
              <a:ext uri="{FF2B5EF4-FFF2-40B4-BE49-F238E27FC236}">
                <a16:creationId xmlns:a16="http://schemas.microsoft.com/office/drawing/2014/main" id="{DFD6A16C-67B7-86AF-075D-58C61A3C9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43435-7C2E-A114-55D2-2AF3AF3CEC7C}"/>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425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9C85-1D45-BB13-E998-C1E4904D3B9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6211DC-9B27-D73B-B10B-8F8DD5BCDF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AC8F86-B573-35A3-714E-C0AB55853C84}"/>
              </a:ext>
            </a:extLst>
          </p:cNvPr>
          <p:cNvSpPr>
            <a:spLocks noGrp="1"/>
          </p:cNvSpPr>
          <p:nvPr>
            <p:ph type="dt" sz="half" idx="10"/>
          </p:nvPr>
        </p:nvSpPr>
        <p:spPr/>
        <p:txBody>
          <a:bodyPr/>
          <a:lstStyle/>
          <a:p>
            <a:fld id="{76B63337-BD44-AD41-B8FD-1AA614B130D3}" type="datetimeFigureOut">
              <a:rPr lang="en-US" smtClean="0"/>
              <a:t>7/22/2025</a:t>
            </a:fld>
            <a:endParaRPr lang="en-US"/>
          </a:p>
        </p:txBody>
      </p:sp>
      <p:sp>
        <p:nvSpPr>
          <p:cNvPr id="5" name="Footer Placeholder 4">
            <a:extLst>
              <a:ext uri="{FF2B5EF4-FFF2-40B4-BE49-F238E27FC236}">
                <a16:creationId xmlns:a16="http://schemas.microsoft.com/office/drawing/2014/main" id="{43E10A2F-D24C-9B16-DFD2-7480662B0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F8B82-F85F-D8E0-3852-A3B791724136}"/>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14952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1012D0-886C-3A74-8597-1FB1D519D7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8814B-C3E8-6ED9-DC93-FC4E8570ADB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8BFEFE-AA5F-2AA3-0823-EA45CB9362F0}"/>
              </a:ext>
            </a:extLst>
          </p:cNvPr>
          <p:cNvSpPr>
            <a:spLocks noGrp="1"/>
          </p:cNvSpPr>
          <p:nvPr>
            <p:ph type="dt" sz="half" idx="10"/>
          </p:nvPr>
        </p:nvSpPr>
        <p:spPr/>
        <p:txBody>
          <a:bodyPr/>
          <a:lstStyle/>
          <a:p>
            <a:fld id="{76B63337-BD44-AD41-B8FD-1AA614B130D3}" type="datetimeFigureOut">
              <a:rPr lang="en-US" smtClean="0"/>
              <a:t>7/22/2025</a:t>
            </a:fld>
            <a:endParaRPr lang="en-US"/>
          </a:p>
        </p:txBody>
      </p:sp>
      <p:sp>
        <p:nvSpPr>
          <p:cNvPr id="5" name="Footer Placeholder 4">
            <a:extLst>
              <a:ext uri="{FF2B5EF4-FFF2-40B4-BE49-F238E27FC236}">
                <a16:creationId xmlns:a16="http://schemas.microsoft.com/office/drawing/2014/main" id="{D04BB61E-C3B0-B268-5F52-17F4A619F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F68FB-BD56-8722-4DA8-9B321215F12D}"/>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54318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EFAD-E62E-1412-54D8-F7CF4CC7C2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D2AF99-1E8D-C940-492B-5834A14093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CC4E39-727C-8ED4-13DE-D4480B4E106D}"/>
              </a:ext>
            </a:extLst>
          </p:cNvPr>
          <p:cNvSpPr>
            <a:spLocks noGrp="1"/>
          </p:cNvSpPr>
          <p:nvPr>
            <p:ph type="dt" sz="half" idx="10"/>
          </p:nvPr>
        </p:nvSpPr>
        <p:spPr/>
        <p:txBody>
          <a:bodyPr/>
          <a:lstStyle/>
          <a:p>
            <a:fld id="{76B63337-BD44-AD41-B8FD-1AA614B130D3}" type="datetimeFigureOut">
              <a:rPr lang="en-US" smtClean="0"/>
              <a:t>7/22/2025</a:t>
            </a:fld>
            <a:endParaRPr lang="en-US"/>
          </a:p>
        </p:txBody>
      </p:sp>
      <p:sp>
        <p:nvSpPr>
          <p:cNvPr id="5" name="Footer Placeholder 4">
            <a:extLst>
              <a:ext uri="{FF2B5EF4-FFF2-40B4-BE49-F238E27FC236}">
                <a16:creationId xmlns:a16="http://schemas.microsoft.com/office/drawing/2014/main" id="{4D58953D-9870-8171-2317-D8AE326BB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8BD3C-5ED2-D303-FFFF-91C7645346C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610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3291-6AAE-3DC9-2491-69655A46DC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1473306-C8D9-7AC9-DDD5-6FAA5126C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840338-0D39-8286-9B08-54F0ADEB6FB2}"/>
              </a:ext>
            </a:extLst>
          </p:cNvPr>
          <p:cNvSpPr>
            <a:spLocks noGrp="1"/>
          </p:cNvSpPr>
          <p:nvPr>
            <p:ph type="dt" sz="half" idx="10"/>
          </p:nvPr>
        </p:nvSpPr>
        <p:spPr/>
        <p:txBody>
          <a:bodyPr/>
          <a:lstStyle/>
          <a:p>
            <a:fld id="{76B63337-BD44-AD41-B8FD-1AA614B130D3}" type="datetimeFigureOut">
              <a:rPr lang="en-US" smtClean="0"/>
              <a:t>7/22/2025</a:t>
            </a:fld>
            <a:endParaRPr lang="en-US"/>
          </a:p>
        </p:txBody>
      </p:sp>
      <p:sp>
        <p:nvSpPr>
          <p:cNvPr id="5" name="Footer Placeholder 4">
            <a:extLst>
              <a:ext uri="{FF2B5EF4-FFF2-40B4-BE49-F238E27FC236}">
                <a16:creationId xmlns:a16="http://schemas.microsoft.com/office/drawing/2014/main" id="{6530A2CF-8E65-7E2B-7994-1FF3EFA70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CE92D-6E9B-1627-532F-DB494404A75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52919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426A-1359-80CE-5DF4-DF2EED3608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D06589-BB2B-5EB9-99BB-251BD537FC1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F643EE-A314-F5AE-24BD-D797758A23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BA11D8C-FEB9-89C7-A9C5-C9D8E4F290F6}"/>
              </a:ext>
            </a:extLst>
          </p:cNvPr>
          <p:cNvSpPr>
            <a:spLocks noGrp="1"/>
          </p:cNvSpPr>
          <p:nvPr>
            <p:ph type="dt" sz="half" idx="10"/>
          </p:nvPr>
        </p:nvSpPr>
        <p:spPr/>
        <p:txBody>
          <a:bodyPr/>
          <a:lstStyle/>
          <a:p>
            <a:fld id="{76B63337-BD44-AD41-B8FD-1AA614B130D3}" type="datetimeFigureOut">
              <a:rPr lang="en-US" smtClean="0"/>
              <a:t>7/22/2025</a:t>
            </a:fld>
            <a:endParaRPr lang="en-US"/>
          </a:p>
        </p:txBody>
      </p:sp>
      <p:sp>
        <p:nvSpPr>
          <p:cNvPr id="6" name="Footer Placeholder 5">
            <a:extLst>
              <a:ext uri="{FF2B5EF4-FFF2-40B4-BE49-F238E27FC236}">
                <a16:creationId xmlns:a16="http://schemas.microsoft.com/office/drawing/2014/main" id="{F8B735A6-D632-4D02-E27B-68B3945F5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DF57D-158B-9967-015A-ADED8F3722DF}"/>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9507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FFAE-50DE-4A42-A43B-9E54E2937DC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5273FB-CA5C-BD02-94D0-DE0A96DB3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24EA6-88DB-7738-B54C-A444B567FA4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86D0CD4-6BE5-6DBE-4EEE-4D5FBA8F1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7656DE-AF72-3A64-AA51-6AA6EED7C3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3093C65-42E7-40B5-A7B5-CB91F174F7DA}"/>
              </a:ext>
            </a:extLst>
          </p:cNvPr>
          <p:cNvSpPr>
            <a:spLocks noGrp="1"/>
          </p:cNvSpPr>
          <p:nvPr>
            <p:ph type="dt" sz="half" idx="10"/>
          </p:nvPr>
        </p:nvSpPr>
        <p:spPr/>
        <p:txBody>
          <a:bodyPr/>
          <a:lstStyle/>
          <a:p>
            <a:fld id="{76B63337-BD44-AD41-B8FD-1AA614B130D3}" type="datetimeFigureOut">
              <a:rPr lang="en-US" smtClean="0"/>
              <a:t>7/22/2025</a:t>
            </a:fld>
            <a:endParaRPr lang="en-US"/>
          </a:p>
        </p:txBody>
      </p:sp>
      <p:sp>
        <p:nvSpPr>
          <p:cNvPr id="8" name="Footer Placeholder 7">
            <a:extLst>
              <a:ext uri="{FF2B5EF4-FFF2-40B4-BE49-F238E27FC236}">
                <a16:creationId xmlns:a16="http://schemas.microsoft.com/office/drawing/2014/main" id="{FBD1B1FC-0F9D-9E0D-8101-1E279F06D1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5EF53C-C9E4-34D3-170F-1900ADC0C049}"/>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26779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FE8C-49E9-5BD1-3AB9-E11883624A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0D45EF1-E36A-0543-E91A-B2540DC29ECD}"/>
              </a:ext>
            </a:extLst>
          </p:cNvPr>
          <p:cNvSpPr>
            <a:spLocks noGrp="1"/>
          </p:cNvSpPr>
          <p:nvPr>
            <p:ph type="dt" sz="half" idx="10"/>
          </p:nvPr>
        </p:nvSpPr>
        <p:spPr/>
        <p:txBody>
          <a:bodyPr/>
          <a:lstStyle/>
          <a:p>
            <a:fld id="{76B63337-BD44-AD41-B8FD-1AA614B130D3}" type="datetimeFigureOut">
              <a:rPr lang="en-US" smtClean="0"/>
              <a:t>7/22/2025</a:t>
            </a:fld>
            <a:endParaRPr lang="en-US"/>
          </a:p>
        </p:txBody>
      </p:sp>
      <p:sp>
        <p:nvSpPr>
          <p:cNvPr id="4" name="Footer Placeholder 3">
            <a:extLst>
              <a:ext uri="{FF2B5EF4-FFF2-40B4-BE49-F238E27FC236}">
                <a16:creationId xmlns:a16="http://schemas.microsoft.com/office/drawing/2014/main" id="{8A17A9E3-0490-E201-B07F-A412B4E67A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82091A-0CB4-F026-C812-042251B2233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5590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2B9C30-B414-8215-D453-7166AA3D1CF4}"/>
              </a:ext>
            </a:extLst>
          </p:cNvPr>
          <p:cNvSpPr>
            <a:spLocks noGrp="1"/>
          </p:cNvSpPr>
          <p:nvPr>
            <p:ph type="dt" sz="half" idx="10"/>
          </p:nvPr>
        </p:nvSpPr>
        <p:spPr/>
        <p:txBody>
          <a:bodyPr/>
          <a:lstStyle/>
          <a:p>
            <a:fld id="{76B63337-BD44-AD41-B8FD-1AA614B130D3}" type="datetimeFigureOut">
              <a:rPr lang="en-US" smtClean="0"/>
              <a:t>7/22/2025</a:t>
            </a:fld>
            <a:endParaRPr lang="en-US"/>
          </a:p>
        </p:txBody>
      </p:sp>
      <p:sp>
        <p:nvSpPr>
          <p:cNvPr id="3" name="Footer Placeholder 2">
            <a:extLst>
              <a:ext uri="{FF2B5EF4-FFF2-40B4-BE49-F238E27FC236}">
                <a16:creationId xmlns:a16="http://schemas.microsoft.com/office/drawing/2014/main" id="{9EACDDC7-D5D4-6DDF-E092-CD9660215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883AB6-65B2-F2DB-2917-04BA733EDEA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69218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8CBEE-0A9F-82E2-20C3-0BB4D13E40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408C047-5033-99BD-8646-7E9A7AA4F0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2B32A3-C761-614A-FFF9-EE2563EF1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F195FF-2C44-36D5-ED75-D17DFDF9EDD3}"/>
              </a:ext>
            </a:extLst>
          </p:cNvPr>
          <p:cNvSpPr>
            <a:spLocks noGrp="1"/>
          </p:cNvSpPr>
          <p:nvPr>
            <p:ph type="dt" sz="half" idx="10"/>
          </p:nvPr>
        </p:nvSpPr>
        <p:spPr/>
        <p:txBody>
          <a:bodyPr/>
          <a:lstStyle/>
          <a:p>
            <a:fld id="{76B63337-BD44-AD41-B8FD-1AA614B130D3}" type="datetimeFigureOut">
              <a:rPr lang="en-US" smtClean="0"/>
              <a:t>7/22/2025</a:t>
            </a:fld>
            <a:endParaRPr lang="en-US"/>
          </a:p>
        </p:txBody>
      </p:sp>
      <p:sp>
        <p:nvSpPr>
          <p:cNvPr id="6" name="Footer Placeholder 5">
            <a:extLst>
              <a:ext uri="{FF2B5EF4-FFF2-40B4-BE49-F238E27FC236}">
                <a16:creationId xmlns:a16="http://schemas.microsoft.com/office/drawing/2014/main" id="{D69B80CF-244C-DDB8-65A7-ECEC0E4E3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8C450-4EA9-72E9-1C6C-F4D9912B6723}"/>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79120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C5EF-C61B-4CA3-696C-EA707FAC52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D4C175-C64A-6C3F-6092-F3FC5082F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819175-331B-BC00-0AA3-1EC66B50F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8FCA29-D4C8-E47D-E999-08CEAB6D149E}"/>
              </a:ext>
            </a:extLst>
          </p:cNvPr>
          <p:cNvSpPr>
            <a:spLocks noGrp="1"/>
          </p:cNvSpPr>
          <p:nvPr>
            <p:ph type="dt" sz="half" idx="10"/>
          </p:nvPr>
        </p:nvSpPr>
        <p:spPr/>
        <p:txBody>
          <a:bodyPr/>
          <a:lstStyle/>
          <a:p>
            <a:fld id="{76B63337-BD44-AD41-B8FD-1AA614B130D3}" type="datetimeFigureOut">
              <a:rPr lang="en-US" smtClean="0"/>
              <a:t>7/22/2025</a:t>
            </a:fld>
            <a:endParaRPr lang="en-US"/>
          </a:p>
        </p:txBody>
      </p:sp>
      <p:sp>
        <p:nvSpPr>
          <p:cNvPr id="6" name="Footer Placeholder 5">
            <a:extLst>
              <a:ext uri="{FF2B5EF4-FFF2-40B4-BE49-F238E27FC236}">
                <a16:creationId xmlns:a16="http://schemas.microsoft.com/office/drawing/2014/main" id="{4B978320-82D8-6F4F-4A13-B51F88E28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AA3B7-C40D-2A02-17C2-BC356AFD6094}"/>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89305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85590-98AA-335A-0969-9060B8EC65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91C7DC-5E52-86FB-E5F4-6A7323770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EE0EB7-EE67-75BB-994C-7A2281900B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3337-BD44-AD41-B8FD-1AA614B130D3}" type="datetimeFigureOut">
              <a:rPr lang="en-US" smtClean="0"/>
              <a:t>7/22/2025</a:t>
            </a:fld>
            <a:endParaRPr lang="en-US"/>
          </a:p>
        </p:txBody>
      </p:sp>
      <p:sp>
        <p:nvSpPr>
          <p:cNvPr id="5" name="Footer Placeholder 4">
            <a:extLst>
              <a:ext uri="{FF2B5EF4-FFF2-40B4-BE49-F238E27FC236}">
                <a16:creationId xmlns:a16="http://schemas.microsoft.com/office/drawing/2014/main" id="{B5EE4960-54AE-1E6D-3BB2-2019EBF79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C7653-6BC1-C1B2-B392-2A5BF5C33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345DC-C62A-F846-81DB-8183448E53A1}" type="slidenum">
              <a:rPr lang="en-US" smtClean="0"/>
              <a:t>‹#›</a:t>
            </a:fld>
            <a:endParaRPr lang="en-US"/>
          </a:p>
        </p:txBody>
      </p:sp>
    </p:spTree>
    <p:extLst>
      <p:ext uri="{BB962C8B-B14F-4D97-AF65-F5344CB8AC3E}">
        <p14:creationId xmlns:p14="http://schemas.microsoft.com/office/powerpoint/2010/main" val="412239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info@dingley.org.uk"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hyperlink" Target="mailto:ann.vandyke@dingley.org.uk" TargetMode="External"/><Relationship Id="rId4" Type="http://schemas.openxmlformats.org/officeDocument/2006/relationships/hyperlink" Target="mailto:catherine.mcleod@dingley.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dingley.org.u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councilfordisabledchildren.org.uk/about-us-0/networks/early-years-send/eysend-partnershi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98388" y="4813651"/>
            <a:ext cx="10592174" cy="1000655"/>
          </a:xfrm>
        </p:spPr>
        <p:txBody>
          <a:bodyPr vert="horz" lIns="91440" tIns="45720" rIns="91440" bIns="45720" rtlCol="0" anchor="t">
            <a:normAutofit fontScale="90000"/>
          </a:bodyPr>
          <a:lstStyle/>
          <a:p>
            <a:r>
              <a:rPr lang="en-US" sz="4000" b="1">
                <a:solidFill>
                  <a:schemeClr val="accent1">
                    <a:lumMod val="75000"/>
                  </a:schemeClr>
                </a:solidFill>
                <a:latin typeface="+mn-lt"/>
              </a:rPr>
              <a:t>Welcome to our </a:t>
            </a:r>
            <a:br>
              <a:rPr lang="en-US" sz="4000" b="1">
                <a:solidFill>
                  <a:schemeClr val="accent1">
                    <a:lumMod val="75000"/>
                  </a:schemeClr>
                </a:solidFill>
                <a:latin typeface="+mn-lt"/>
              </a:rPr>
            </a:br>
            <a:r>
              <a:rPr lang="en-US" sz="4000" b="1">
                <a:solidFill>
                  <a:schemeClr val="accent1">
                    <a:lumMod val="75000"/>
                  </a:schemeClr>
                </a:solidFill>
                <a:latin typeface="+mn-lt"/>
              </a:rPr>
              <a:t>Inclusion Lunch Break!</a:t>
            </a:r>
          </a:p>
        </p:txBody>
      </p:sp>
      <p:pic>
        <p:nvPicPr>
          <p:cNvPr id="6" name="Picture 5" descr="Logo, company name&#10;&#10;Description automatically generated">
            <a:extLst>
              <a:ext uri="{FF2B5EF4-FFF2-40B4-BE49-F238E27FC236}">
                <a16:creationId xmlns:a16="http://schemas.microsoft.com/office/drawing/2014/main" id="{831BDC57-433E-2786-5D1B-9EA9A69C507F}"/>
              </a:ext>
            </a:extLst>
          </p:cNvPr>
          <p:cNvPicPr>
            <a:picLocks noChangeAspect="1"/>
          </p:cNvPicPr>
          <p:nvPr/>
        </p:nvPicPr>
        <p:blipFill rotWithShape="1">
          <a:blip r:embed="rId3"/>
          <a:srcRect t="26335" b="24957"/>
          <a:stretch/>
        </p:blipFill>
        <p:spPr>
          <a:xfrm>
            <a:off x="-1" y="10"/>
            <a:ext cx="12192001" cy="4201449"/>
          </a:xfrm>
          <a:prstGeom prst="rect">
            <a:avLst/>
          </a:prstGeom>
        </p:spPr>
      </p:pic>
      <p:grpSp>
        <p:nvGrpSpPr>
          <p:cNvPr id="13"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56790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potlight on a dark foggy stage">
            <a:extLst>
              <a:ext uri="{FF2B5EF4-FFF2-40B4-BE49-F238E27FC236}">
                <a16:creationId xmlns:a16="http://schemas.microsoft.com/office/drawing/2014/main" id="{67A24018-EF61-641A-872E-56BF10708086}"/>
              </a:ext>
            </a:extLst>
          </p:cNvPr>
          <p:cNvPicPr>
            <a:picLocks noChangeAspect="1"/>
          </p:cNvPicPr>
          <p:nvPr/>
        </p:nvPicPr>
        <p:blipFill rotWithShape="1">
          <a:blip r:embed="rId2"/>
          <a:srcRect b="15730"/>
          <a:stretch/>
        </p:blipFill>
        <p:spPr>
          <a:xfrm>
            <a:off x="1" y="10"/>
            <a:ext cx="12191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F4B410-9D45-DF2B-9AEC-A37F658A1264}"/>
              </a:ext>
            </a:extLst>
          </p:cNvPr>
          <p:cNvSpPr>
            <a:spLocks noGrp="1"/>
          </p:cNvSpPr>
          <p:nvPr>
            <p:ph type="title"/>
          </p:nvPr>
        </p:nvSpPr>
        <p:spPr>
          <a:xfrm>
            <a:off x="-488632" y="-1120613"/>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rPr>
              <a:t>Spotlight session this time</a:t>
            </a:r>
          </a:p>
        </p:txBody>
      </p:sp>
      <p:sp>
        <p:nvSpPr>
          <p:cNvPr id="3" name="Content Placeholder 2">
            <a:extLst>
              <a:ext uri="{FF2B5EF4-FFF2-40B4-BE49-F238E27FC236}">
                <a16:creationId xmlns:a16="http://schemas.microsoft.com/office/drawing/2014/main" id="{02E28294-D27E-0B1E-835D-7111AD7EB0B2}"/>
              </a:ext>
            </a:extLst>
          </p:cNvPr>
          <p:cNvSpPr>
            <a:spLocks noGrp="1"/>
          </p:cNvSpPr>
          <p:nvPr>
            <p:ph idx="1"/>
          </p:nvPr>
        </p:nvSpPr>
        <p:spPr>
          <a:xfrm>
            <a:off x="1744717" y="4403835"/>
            <a:ext cx="8260520" cy="1378546"/>
          </a:xfrm>
          <a:effectLst>
            <a:outerShdw blurRad="50800" dist="38100" dir="2700000" algn="tl" rotWithShape="0">
              <a:prstClr val="black">
                <a:alpha val="40000"/>
              </a:prstClr>
            </a:outerShdw>
          </a:effectLst>
        </p:spPr>
        <p:txBody>
          <a:bodyPr vert="horz" lIns="91440" tIns="45720" rIns="91440" bIns="45720" rtlCol="0" anchor="t">
            <a:normAutofit/>
          </a:bodyPr>
          <a:lstStyle/>
          <a:p>
            <a:pPr marL="0" indent="0" algn="ctr">
              <a:buNone/>
            </a:pPr>
            <a:br>
              <a:rPr lang="en-GB" sz="2400" b="0" i="0" u="none" strike="noStrike" dirty="0">
                <a:solidFill>
                  <a:srgbClr val="000000"/>
                </a:solidFill>
                <a:effectLst/>
                <a:latin typeface="Helvetica" pitchFamily="2" charset="0"/>
              </a:rPr>
            </a:br>
            <a:endParaRPr lang="en-US" sz="2400" b="1" i="1" dirty="0">
              <a:solidFill>
                <a:schemeClr val="bg1"/>
              </a:solidFill>
              <a:ea typeface="Calibri"/>
              <a:cs typeface="Calibri"/>
            </a:endParaRPr>
          </a:p>
        </p:txBody>
      </p:sp>
      <p:sp>
        <p:nvSpPr>
          <p:cNvPr id="6" name="TextBox 5">
            <a:extLst>
              <a:ext uri="{FF2B5EF4-FFF2-40B4-BE49-F238E27FC236}">
                <a16:creationId xmlns:a16="http://schemas.microsoft.com/office/drawing/2014/main" id="{916FD35C-1F52-349A-10EF-B0D9C39F80EA}"/>
              </a:ext>
            </a:extLst>
          </p:cNvPr>
          <p:cNvSpPr txBox="1"/>
          <p:nvPr/>
        </p:nvSpPr>
        <p:spPr>
          <a:xfrm>
            <a:off x="386619" y="4571217"/>
            <a:ext cx="11415712" cy="3170099"/>
          </a:xfrm>
          <a:prstGeom prst="rect">
            <a:avLst/>
          </a:prstGeom>
          <a:noFill/>
        </p:spPr>
        <p:txBody>
          <a:bodyPr wrap="square">
            <a:spAutoFit/>
          </a:bodyPr>
          <a:lstStyle/>
          <a:p>
            <a:r>
              <a:rPr lang="en-US" sz="2800" b="1" dirty="0">
                <a:solidFill>
                  <a:schemeClr val="bg1"/>
                </a:solidFill>
              </a:rPr>
              <a:t>Usage of the new DfE Assessment tool and linking it to funding processes (from Liverpool)</a:t>
            </a:r>
          </a:p>
          <a:p>
            <a:pPr algn="l">
              <a:buNone/>
            </a:pPr>
            <a:br>
              <a:rPr lang="en-GB" b="0" i="0" u="none" strike="noStrike" dirty="0">
                <a:solidFill>
                  <a:schemeClr val="bg1"/>
                </a:solidFill>
                <a:effectLst/>
                <a:latin typeface="Helvetica" pitchFamily="2" charset="0"/>
              </a:rPr>
            </a:br>
            <a:endParaRPr lang="en-GB" b="0" i="0" u="none" strike="noStrike" dirty="0">
              <a:solidFill>
                <a:schemeClr val="bg1"/>
              </a:solidFill>
              <a:effectLst/>
              <a:latin typeface="Helvetica" pitchFamily="2" charset="0"/>
            </a:endParaRPr>
          </a:p>
          <a:p>
            <a:pPr algn="l">
              <a:buNone/>
            </a:pPr>
            <a:br>
              <a:rPr lang="en-GB" b="0" i="0" u="none" strike="noStrike" dirty="0">
                <a:solidFill>
                  <a:schemeClr val="bg1"/>
                </a:solidFill>
                <a:effectLst/>
                <a:latin typeface="Helvetica" pitchFamily="2" charset="0"/>
              </a:rPr>
            </a:br>
            <a:endParaRPr lang="en-GB" b="0" i="0" u="none" strike="noStrike" dirty="0">
              <a:solidFill>
                <a:schemeClr val="bg1"/>
              </a:solidFill>
              <a:effectLst/>
              <a:latin typeface="Helvetica" pitchFamily="2" charset="0"/>
            </a:endParaRPr>
          </a:p>
          <a:p>
            <a:pPr algn="l">
              <a:buNone/>
            </a:pPr>
            <a:br>
              <a:rPr lang="en-GB" b="0" i="0" u="none" strike="noStrike" dirty="0">
                <a:solidFill>
                  <a:schemeClr val="bg1"/>
                </a:solidFill>
                <a:effectLst/>
                <a:latin typeface="Helvetica" pitchFamily="2" charset="0"/>
              </a:rPr>
            </a:br>
            <a:endParaRPr lang="en-GB" b="0" i="0" u="none" strike="noStrike" dirty="0">
              <a:solidFill>
                <a:schemeClr val="bg1"/>
              </a:solidFill>
              <a:effectLst/>
              <a:latin typeface="Helvetica" pitchFamily="2" charset="0"/>
            </a:endParaRPr>
          </a:p>
          <a:p>
            <a:pPr>
              <a:buNone/>
            </a:pPr>
            <a:br>
              <a:rPr lang="en-GB" dirty="0"/>
            </a:br>
            <a:endParaRPr lang="en-US" sz="1800" b="1" dirty="0">
              <a:solidFill>
                <a:schemeClr val="bg1"/>
              </a:solidFill>
            </a:endParaRPr>
          </a:p>
        </p:txBody>
      </p:sp>
    </p:spTree>
    <p:extLst>
      <p:ext uri="{BB962C8B-B14F-4D97-AF65-F5344CB8AC3E}">
        <p14:creationId xmlns:p14="http://schemas.microsoft.com/office/powerpoint/2010/main" val="169036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2AFC67-0973-EC0D-F14E-710D701B2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F7EE8-641B-72EB-74C4-1F8BF15E7128}"/>
              </a:ext>
            </a:extLst>
          </p:cNvPr>
          <p:cNvSpPr>
            <a:spLocks noGrp="1"/>
          </p:cNvSpPr>
          <p:nvPr>
            <p:ph type="title"/>
          </p:nvPr>
        </p:nvSpPr>
        <p:spPr>
          <a:xfrm>
            <a:off x="612648" y="603504"/>
            <a:ext cx="3553412" cy="1527048"/>
          </a:xfrm>
        </p:spPr>
        <p:txBody>
          <a:bodyPr anchor="b">
            <a:normAutofit/>
          </a:bodyPr>
          <a:lstStyle/>
          <a:p>
            <a:r>
              <a:rPr lang="en-US" b="1" dirty="0">
                <a:latin typeface="+mn-lt"/>
              </a:rPr>
              <a:t>Context</a:t>
            </a:r>
          </a:p>
        </p:txBody>
      </p:sp>
      <p:sp>
        <p:nvSpPr>
          <p:cNvPr id="3" name="Content Placeholder 2">
            <a:extLst>
              <a:ext uri="{FF2B5EF4-FFF2-40B4-BE49-F238E27FC236}">
                <a16:creationId xmlns:a16="http://schemas.microsoft.com/office/drawing/2014/main" id="{48F29C01-46F0-1306-104F-32C4653E48F2}"/>
              </a:ext>
            </a:extLst>
          </p:cNvPr>
          <p:cNvSpPr>
            <a:spLocks noGrp="1"/>
          </p:cNvSpPr>
          <p:nvPr>
            <p:ph idx="1"/>
          </p:nvPr>
        </p:nvSpPr>
        <p:spPr>
          <a:xfrm>
            <a:off x="599569" y="2754303"/>
            <a:ext cx="3553412" cy="4122420"/>
          </a:xfrm>
        </p:spPr>
        <p:txBody>
          <a:bodyPr>
            <a:normAutofit/>
          </a:bodyPr>
          <a:lstStyle/>
          <a:p>
            <a:r>
              <a:rPr lang="en-US" sz="1800" dirty="0"/>
              <a:t>Excessive paper work encourages exclusion, not inclusion</a:t>
            </a:r>
          </a:p>
          <a:p>
            <a:r>
              <a:rPr lang="en-US" sz="1800" dirty="0"/>
              <a:t>Capacity is a challenge</a:t>
            </a:r>
          </a:p>
          <a:p>
            <a:r>
              <a:rPr lang="en-US" sz="1800" dirty="0"/>
              <a:t>Resources are tight</a:t>
            </a:r>
          </a:p>
        </p:txBody>
      </p:sp>
      <p:pic>
        <p:nvPicPr>
          <p:cNvPr id="5" name="Picture 4" descr="Piles of paper">
            <a:extLst>
              <a:ext uri="{FF2B5EF4-FFF2-40B4-BE49-F238E27FC236}">
                <a16:creationId xmlns:a16="http://schemas.microsoft.com/office/drawing/2014/main" id="{D392D7D7-FA03-9041-8F1F-02B30DB1CE28}"/>
              </a:ext>
            </a:extLst>
          </p:cNvPr>
          <p:cNvPicPr>
            <a:picLocks noChangeAspect="1"/>
          </p:cNvPicPr>
          <p:nvPr/>
        </p:nvPicPr>
        <p:blipFill>
          <a:blip r:embed="rId2"/>
          <a:srcRect l="23327" r="4263" b="-1"/>
          <a:stretch>
            <a:fillRect/>
          </a:stretch>
        </p:blipFill>
        <p:spPr>
          <a:xfrm>
            <a:off x="4752550" y="10"/>
            <a:ext cx="7439450" cy="6857990"/>
          </a:xfrm>
          <a:prstGeom prst="rect">
            <a:avLst/>
          </a:prstGeom>
        </p:spPr>
      </p:pic>
    </p:spTree>
    <p:extLst>
      <p:ext uri="{BB962C8B-B14F-4D97-AF65-F5344CB8AC3E}">
        <p14:creationId xmlns:p14="http://schemas.microsoft.com/office/powerpoint/2010/main" val="798998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B0869A-0BE5-B3E9-F73D-2F3691E4D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2E053B-7BF7-6A49-6AFC-4FD5A25F3BEC}"/>
              </a:ext>
            </a:extLst>
          </p:cNvPr>
          <p:cNvSpPr>
            <a:spLocks noGrp="1"/>
          </p:cNvSpPr>
          <p:nvPr>
            <p:ph type="title"/>
          </p:nvPr>
        </p:nvSpPr>
        <p:spPr>
          <a:xfrm>
            <a:off x="612648" y="827491"/>
            <a:ext cx="4621553" cy="1360728"/>
          </a:xfrm>
        </p:spPr>
        <p:txBody>
          <a:bodyPr anchor="b">
            <a:normAutofit/>
          </a:bodyPr>
          <a:lstStyle/>
          <a:p>
            <a:r>
              <a:rPr lang="en-US" b="1" dirty="0">
                <a:latin typeface="+mn-lt"/>
              </a:rPr>
              <a:t>The guidance</a:t>
            </a:r>
          </a:p>
        </p:txBody>
      </p:sp>
      <p:sp>
        <p:nvSpPr>
          <p:cNvPr id="3" name="Content Placeholder 2">
            <a:extLst>
              <a:ext uri="{FF2B5EF4-FFF2-40B4-BE49-F238E27FC236}">
                <a16:creationId xmlns:a16="http://schemas.microsoft.com/office/drawing/2014/main" id="{CBD1EE2D-3652-80E3-B094-19A7B3AF58E6}"/>
              </a:ext>
            </a:extLst>
          </p:cNvPr>
          <p:cNvSpPr>
            <a:spLocks noGrp="1"/>
          </p:cNvSpPr>
          <p:nvPr>
            <p:ph idx="1"/>
          </p:nvPr>
        </p:nvSpPr>
        <p:spPr>
          <a:xfrm>
            <a:off x="612648" y="3015710"/>
            <a:ext cx="4621553" cy="3159018"/>
          </a:xfrm>
        </p:spPr>
        <p:txBody>
          <a:bodyPr>
            <a:normAutofit/>
          </a:bodyPr>
          <a:lstStyle/>
          <a:p>
            <a:r>
              <a:rPr lang="en-US" sz="1800" dirty="0"/>
              <a:t>Four broad areas of need</a:t>
            </a:r>
          </a:p>
          <a:p>
            <a:pPr lvl="1"/>
            <a:r>
              <a:rPr lang="en-US" sz="1800" dirty="0"/>
              <a:t>Communication and interaction</a:t>
            </a:r>
          </a:p>
          <a:p>
            <a:pPr lvl="1"/>
            <a:r>
              <a:rPr lang="en-US" sz="1800" dirty="0"/>
              <a:t>Cognition and learning</a:t>
            </a:r>
          </a:p>
          <a:p>
            <a:pPr lvl="1"/>
            <a:r>
              <a:rPr lang="en-US" sz="1800" dirty="0"/>
              <a:t>Social, emotional, and mental health</a:t>
            </a:r>
          </a:p>
          <a:p>
            <a:pPr lvl="1"/>
            <a:r>
              <a:rPr lang="en-US" sz="1800" dirty="0"/>
              <a:t>Sensory and physical needs </a:t>
            </a:r>
          </a:p>
          <a:p>
            <a:r>
              <a:rPr lang="en-US" sz="1800" dirty="0"/>
              <a:t>Feeds into existing processes</a:t>
            </a:r>
          </a:p>
          <a:p>
            <a:r>
              <a:rPr lang="en-US" sz="1800" dirty="0"/>
              <a:t>Strength based</a:t>
            </a:r>
          </a:p>
          <a:p>
            <a:r>
              <a:rPr lang="en-US" sz="1800" dirty="0"/>
              <a:t>Tools to support and streamline</a:t>
            </a:r>
          </a:p>
          <a:p>
            <a:pPr marL="457200" lvl="1" indent="0">
              <a:buNone/>
            </a:pPr>
            <a:endParaRPr lang="en-US" sz="1800" dirty="0"/>
          </a:p>
        </p:txBody>
      </p:sp>
      <p:pic>
        <p:nvPicPr>
          <p:cNvPr id="4" name="Picture 3" descr="Logo, company name&#10;&#10;Description automatically generated">
            <a:extLst>
              <a:ext uri="{FF2B5EF4-FFF2-40B4-BE49-F238E27FC236}">
                <a16:creationId xmlns:a16="http://schemas.microsoft.com/office/drawing/2014/main" id="{80CF8D17-3B47-3648-F242-770C6DF1A9EF}"/>
              </a:ext>
            </a:extLst>
          </p:cNvPr>
          <p:cNvPicPr>
            <a:picLocks noChangeAspect="1"/>
          </p:cNvPicPr>
          <p:nvPr/>
        </p:nvPicPr>
        <p:blipFill rotWithShape="1">
          <a:blip r:embed="rId3"/>
          <a:srcRect t="1611" r="2" b="1613"/>
          <a:stretch/>
        </p:blipFill>
        <p:spPr>
          <a:xfrm>
            <a:off x="5691261" y="1430424"/>
            <a:ext cx="5837780" cy="3997150"/>
          </a:xfrm>
          <a:prstGeom prst="rect">
            <a:avLst/>
          </a:prstGeom>
        </p:spPr>
      </p:pic>
    </p:spTree>
    <p:extLst>
      <p:ext uri="{BB962C8B-B14F-4D97-AF65-F5344CB8AC3E}">
        <p14:creationId xmlns:p14="http://schemas.microsoft.com/office/powerpoint/2010/main" val="3979281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6BFF70-C567-9588-8BFD-130C59FFF8B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CB6054-BCCE-9368-9A7E-EC3FCF4562B9}"/>
              </a:ext>
            </a:extLst>
          </p:cNvPr>
          <p:cNvSpPr>
            <a:spLocks noGrp="1"/>
          </p:cNvSpPr>
          <p:nvPr>
            <p:ph type="title"/>
          </p:nvPr>
        </p:nvSpPr>
        <p:spPr>
          <a:xfrm>
            <a:off x="838200" y="365125"/>
            <a:ext cx="10515600" cy="1306443"/>
          </a:xfrm>
        </p:spPr>
        <p:txBody>
          <a:bodyPr>
            <a:normAutofit/>
          </a:bodyPr>
          <a:lstStyle/>
          <a:p>
            <a:r>
              <a:rPr lang="en-US" sz="4000" b="1" dirty="0">
                <a:latin typeface="+mn-lt"/>
              </a:rPr>
              <a:t>Issues and discussion points</a:t>
            </a:r>
          </a:p>
        </p:txBody>
      </p:sp>
      <p:sp>
        <p:nvSpPr>
          <p:cNvPr id="3" name="Content Placeholder 2">
            <a:extLst>
              <a:ext uri="{FF2B5EF4-FFF2-40B4-BE49-F238E27FC236}">
                <a16:creationId xmlns:a16="http://schemas.microsoft.com/office/drawing/2014/main" id="{0DADFC61-96CA-DDF4-B23C-D05C40971F4C}"/>
              </a:ext>
            </a:extLst>
          </p:cNvPr>
          <p:cNvSpPr>
            <a:spLocks noGrp="1"/>
          </p:cNvSpPr>
          <p:nvPr>
            <p:ph idx="1"/>
          </p:nvPr>
        </p:nvSpPr>
        <p:spPr>
          <a:xfrm>
            <a:off x="838200" y="1825625"/>
            <a:ext cx="4152774" cy="4303464"/>
          </a:xfrm>
        </p:spPr>
        <p:txBody>
          <a:bodyPr>
            <a:normAutofit/>
          </a:bodyPr>
          <a:lstStyle/>
          <a:p>
            <a:r>
              <a:rPr lang="en-GB" sz="2000" dirty="0">
                <a:latin typeface="Calibri" panose="020F0502020204030204" pitchFamily="34" charset="0"/>
                <a:cs typeface="Calibri" panose="020F0502020204030204" pitchFamily="34" charset="0"/>
              </a:rPr>
              <a:t>Making providers aware</a:t>
            </a:r>
          </a:p>
          <a:p>
            <a:r>
              <a:rPr lang="en-GB" sz="2000" dirty="0">
                <a:latin typeface="Calibri" panose="020F0502020204030204" pitchFamily="34" charset="0"/>
                <a:cs typeface="Calibri" panose="020F0502020204030204" pitchFamily="34" charset="0"/>
              </a:rPr>
              <a:t>Securing buy in</a:t>
            </a:r>
          </a:p>
          <a:p>
            <a:r>
              <a:rPr lang="en-GB" sz="2000" dirty="0">
                <a:latin typeface="Calibri" panose="020F0502020204030204" pitchFamily="34" charset="0"/>
                <a:cs typeface="Calibri" panose="020F0502020204030204" pitchFamily="34" charset="0"/>
              </a:rPr>
              <a:t>Linking to existing processes and funding to streamline as opposed to add to the processes</a:t>
            </a:r>
          </a:p>
          <a:p>
            <a:r>
              <a:rPr lang="en-GB" sz="2000" dirty="0">
                <a:latin typeface="Calibri" panose="020F0502020204030204" pitchFamily="34" charset="0"/>
                <a:cs typeface="Calibri" panose="020F0502020204030204" pitchFamily="34" charset="0"/>
              </a:rPr>
              <a:t>Challenges</a:t>
            </a:r>
          </a:p>
          <a:p>
            <a:r>
              <a:rPr lang="en-GB" sz="2000" dirty="0">
                <a:latin typeface="Calibri" panose="020F0502020204030204" pitchFamily="34" charset="0"/>
                <a:cs typeface="Calibri" panose="020F0502020204030204" pitchFamily="34" charset="0"/>
              </a:rPr>
              <a:t>Successes</a:t>
            </a:r>
          </a:p>
          <a:p>
            <a:r>
              <a:rPr lang="en-GB" sz="2000" dirty="0">
                <a:latin typeface="Calibri" panose="020F0502020204030204" pitchFamily="34" charset="0"/>
                <a:cs typeface="Calibri" panose="020F0502020204030204" pitchFamily="34" charset="0"/>
              </a:rPr>
              <a:t>Lessons learnt or to take forward </a:t>
            </a:r>
          </a:p>
          <a:p>
            <a:endParaRPr lang="en-GB" sz="2000" dirty="0">
              <a:latin typeface="Calibri" panose="020F0502020204030204" pitchFamily="34" charset="0"/>
              <a:cs typeface="Calibri" panose="020F0502020204030204" pitchFamily="34" charset="0"/>
            </a:endParaRPr>
          </a:p>
          <a:p>
            <a:pPr marL="0" indent="0">
              <a:buNone/>
            </a:pPr>
            <a:endParaRPr lang="en-US" sz="2000" dirty="0"/>
          </a:p>
        </p:txBody>
      </p:sp>
      <p:pic>
        <p:nvPicPr>
          <p:cNvPr id="4" name="Picture 3" descr="Logo, company name&#10;&#10;Description automatically generated">
            <a:extLst>
              <a:ext uri="{FF2B5EF4-FFF2-40B4-BE49-F238E27FC236}">
                <a16:creationId xmlns:a16="http://schemas.microsoft.com/office/drawing/2014/main" id="{ABB8925D-7993-4C63-0BE8-68E04E816735}"/>
              </a:ext>
            </a:extLst>
          </p:cNvPr>
          <p:cNvPicPr>
            <a:picLocks noChangeAspect="1"/>
          </p:cNvPicPr>
          <p:nvPr/>
        </p:nvPicPr>
        <p:blipFill rotWithShape="1">
          <a:blip r:embed="rId2"/>
          <a:srcRect t="1610" r="2" b="1614"/>
          <a:stretch/>
        </p:blipFill>
        <p:spPr>
          <a:xfrm>
            <a:off x="7206343" y="3289324"/>
            <a:ext cx="4147456" cy="2839766"/>
          </a:xfrm>
          <a:prstGeom prst="rect">
            <a:avLst/>
          </a:prstGeom>
        </p:spPr>
      </p:pic>
    </p:spTree>
    <p:extLst>
      <p:ext uri="{BB962C8B-B14F-4D97-AF65-F5344CB8AC3E}">
        <p14:creationId xmlns:p14="http://schemas.microsoft.com/office/powerpoint/2010/main" val="1521464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BCE74-4CF5-35E8-FBF5-18BA760DB00B}"/>
              </a:ext>
            </a:extLst>
          </p:cNvPr>
          <p:cNvSpPr>
            <a:spLocks noGrp="1"/>
          </p:cNvSpPr>
          <p:nvPr>
            <p:ph type="title"/>
          </p:nvPr>
        </p:nvSpPr>
        <p:spPr>
          <a:xfrm>
            <a:off x="603938" y="640081"/>
            <a:ext cx="2608655" cy="5257799"/>
          </a:xfrm>
        </p:spPr>
        <p:txBody>
          <a:bodyPr vert="horz" lIns="91440" tIns="45720" rIns="91440" bIns="45720" rtlCol="0" anchor="ctr">
            <a:normAutofit/>
          </a:bodyPr>
          <a:lstStyle/>
          <a:p>
            <a:r>
              <a:rPr lang="en-US" sz="3600" b="1">
                <a:solidFill>
                  <a:srgbClr val="2C2C2C"/>
                </a:solidFill>
              </a:rPr>
              <a:t>What else are we up to and how else can we help?</a:t>
            </a:r>
          </a:p>
        </p:txBody>
      </p:sp>
      <p:sp>
        <p:nvSpPr>
          <p:cNvPr id="33"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BB927A5D-1B0F-353A-2EF0-34D78289812B}"/>
              </a:ext>
            </a:extLst>
          </p:cNvPr>
          <p:cNvPicPr>
            <a:picLocks noChangeAspect="1"/>
          </p:cNvPicPr>
          <p:nvPr/>
        </p:nvPicPr>
        <p:blipFill rotWithShape="1">
          <a:blip r:embed="rId2"/>
          <a:srcRect t="3251" b="1872"/>
          <a:stretch/>
        </p:blipFill>
        <p:spPr>
          <a:xfrm>
            <a:off x="4062964" y="942538"/>
            <a:ext cx="7163222" cy="4808332"/>
          </a:xfrm>
          <a:prstGeom prst="rect">
            <a:avLst/>
          </a:prstGeom>
          <a:effectLst/>
        </p:spPr>
      </p:pic>
    </p:spTree>
    <p:extLst>
      <p:ext uri="{BB962C8B-B14F-4D97-AF65-F5344CB8AC3E}">
        <p14:creationId xmlns:p14="http://schemas.microsoft.com/office/powerpoint/2010/main" val="190537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against red wall">
            <a:extLst>
              <a:ext uri="{FF2B5EF4-FFF2-40B4-BE49-F238E27FC236}">
                <a16:creationId xmlns:a16="http://schemas.microsoft.com/office/drawing/2014/main" id="{D715D44E-A8A5-460F-4C5E-74525CA88F03}"/>
              </a:ext>
            </a:extLst>
          </p:cNvPr>
          <p:cNvPicPr>
            <a:picLocks noChangeAspect="1"/>
          </p:cNvPicPr>
          <p:nvPr/>
        </p:nvPicPr>
        <p:blipFill rotWithShape="1">
          <a:blip r:embed="rId2"/>
          <a:srcRect l="14696" r="1" b="1"/>
          <a:stretch/>
        </p:blipFill>
        <p:spPr>
          <a:xfrm>
            <a:off x="1" y="10"/>
            <a:ext cx="9669642" cy="6857990"/>
          </a:xfrm>
          <a:prstGeom prst="rect">
            <a:avLst/>
          </a:prstGeom>
        </p:spPr>
      </p:pic>
      <p:sp>
        <p:nvSpPr>
          <p:cNvPr id="30" name="Rectangle 2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B430C7-96EE-7AFC-CAFC-0CE01238254F}"/>
              </a:ext>
            </a:extLst>
          </p:cNvPr>
          <p:cNvSpPr>
            <a:spLocks noGrp="1"/>
          </p:cNvSpPr>
          <p:nvPr>
            <p:ph type="title"/>
          </p:nvPr>
        </p:nvSpPr>
        <p:spPr>
          <a:xfrm>
            <a:off x="9206415" y="805231"/>
            <a:ext cx="3445765" cy="3692028"/>
          </a:xfrm>
          <a:noFill/>
        </p:spPr>
        <p:txBody>
          <a:bodyPr vert="horz" lIns="91440" tIns="45720" rIns="91440" bIns="45720" rtlCol="0" anchor="b">
            <a:normAutofit/>
          </a:bodyPr>
          <a:lstStyle/>
          <a:p>
            <a:r>
              <a:rPr lang="en-US" sz="5200" b="1" dirty="0"/>
              <a:t>Ask the room</a:t>
            </a:r>
          </a:p>
        </p:txBody>
      </p:sp>
    </p:spTree>
    <p:extLst>
      <p:ext uri="{BB962C8B-B14F-4D97-AF65-F5344CB8AC3E}">
        <p14:creationId xmlns:p14="http://schemas.microsoft.com/office/powerpoint/2010/main" val="2216798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C73BBEEF-B456-4A39-B44B-5A53E698A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Spotlight on a dark foggy stage">
            <a:extLst>
              <a:ext uri="{FF2B5EF4-FFF2-40B4-BE49-F238E27FC236}">
                <a16:creationId xmlns:a16="http://schemas.microsoft.com/office/drawing/2014/main" id="{64423D13-55E6-6B01-AB89-B21BEB14A6DD}"/>
              </a:ext>
            </a:extLst>
          </p:cNvPr>
          <p:cNvPicPr>
            <a:picLocks noChangeAspect="1"/>
          </p:cNvPicPr>
          <p:nvPr/>
        </p:nvPicPr>
        <p:blipFill rotWithShape="1">
          <a:blip r:embed="rId2"/>
          <a:srcRect l="40667" r="-1" b="-1"/>
          <a:stretch/>
        </p:blipFill>
        <p:spPr>
          <a:xfrm>
            <a:off x="1" y="10"/>
            <a:ext cx="6096000" cy="6857990"/>
          </a:xfrm>
          <a:prstGeom prst="rect">
            <a:avLst/>
          </a:prstGeom>
        </p:spPr>
      </p:pic>
      <p:sp useBgFill="1">
        <p:nvSpPr>
          <p:cNvPr id="20" name="Rectangle 19">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ln>
            <a:noFill/>
          </a:ln>
          <a:effectLst>
            <a:outerShdw blurRad="596900" dist="330200" dir="882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E5BB1C-7D53-4F71-240B-A46A4DBB7A5F}"/>
              </a:ext>
            </a:extLst>
          </p:cNvPr>
          <p:cNvSpPr>
            <a:spLocks noGrp="1"/>
          </p:cNvSpPr>
          <p:nvPr>
            <p:ph type="title"/>
          </p:nvPr>
        </p:nvSpPr>
        <p:spPr>
          <a:xfrm>
            <a:off x="6807575" y="771099"/>
            <a:ext cx="4324251" cy="4675544"/>
          </a:xfrm>
        </p:spPr>
        <p:txBody>
          <a:bodyPr vert="horz" lIns="91440" tIns="45720" rIns="91440" bIns="45720" rtlCol="0" anchor="t">
            <a:noAutofit/>
          </a:bodyPr>
          <a:lstStyle/>
          <a:p>
            <a:pPr algn="ctr"/>
            <a:r>
              <a:rPr lang="en-US" sz="2000" b="1" dirty="0">
                <a:latin typeface="+mn-lt"/>
              </a:rPr>
              <a:t>Spotlight next time?</a:t>
            </a:r>
            <a:br>
              <a:rPr lang="en-US" sz="2000" b="1" dirty="0">
                <a:latin typeface="+mn-lt"/>
              </a:rPr>
            </a:br>
            <a:br>
              <a:rPr lang="en-US" sz="2000" b="1" dirty="0"/>
            </a:br>
            <a:r>
              <a:rPr lang="en-US" sz="2000" b="1" dirty="0">
                <a:latin typeface="+mn-lt"/>
              </a:rPr>
              <a:t>14th July 12.30-1.30pm</a:t>
            </a:r>
            <a:br>
              <a:rPr lang="en-US" sz="2000" dirty="0">
                <a:latin typeface="+mn-lt"/>
              </a:rPr>
            </a:br>
            <a:br>
              <a:rPr lang="en-US" sz="2000" dirty="0">
                <a:latin typeface="+mn-lt"/>
              </a:rPr>
            </a:br>
            <a:br>
              <a:rPr lang="en-US" sz="2000" b="1" dirty="0">
                <a:latin typeface="+mn-lt"/>
                <a:cs typeface="Calibri"/>
              </a:rPr>
            </a:br>
            <a:endParaRPr lang="en-US" sz="2000" b="1" dirty="0">
              <a:latin typeface="+mn-lt"/>
            </a:endParaRPr>
          </a:p>
        </p:txBody>
      </p:sp>
      <p:sp useBgFill="1">
        <p:nvSpPr>
          <p:cNvPr id="22" name="Rectangle 2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143500"/>
            <a:ext cx="6096000" cy="1714500"/>
          </a:xfrm>
          <a:prstGeom prst="rect">
            <a:avLst/>
          </a:prstGeom>
          <a:ln>
            <a:noFill/>
          </a:ln>
          <a:effectLst>
            <a:outerShdw blurRad="342900" dist="127000" dir="2400000" sx="90000" sy="90000" algn="t"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een question mark">
            <a:extLst>
              <a:ext uri="{FF2B5EF4-FFF2-40B4-BE49-F238E27FC236}">
                <a16:creationId xmlns:a16="http://schemas.microsoft.com/office/drawing/2014/main" id="{2D48800C-F481-5604-37BB-AD38AD73D038}"/>
              </a:ext>
            </a:extLst>
          </p:cNvPr>
          <p:cNvPicPr>
            <a:picLocks noChangeAspect="1"/>
          </p:cNvPicPr>
          <p:nvPr/>
        </p:nvPicPr>
        <p:blipFill>
          <a:blip r:embed="rId3"/>
          <a:stretch>
            <a:fillRect/>
          </a:stretch>
        </p:blipFill>
        <p:spPr>
          <a:xfrm>
            <a:off x="6888404" y="2815115"/>
            <a:ext cx="4511190" cy="2631528"/>
          </a:xfrm>
          <a:prstGeom prst="rect">
            <a:avLst/>
          </a:prstGeom>
        </p:spPr>
      </p:pic>
    </p:spTree>
    <p:extLst>
      <p:ext uri="{BB962C8B-B14F-4D97-AF65-F5344CB8AC3E}">
        <p14:creationId xmlns:p14="http://schemas.microsoft.com/office/powerpoint/2010/main" val="35683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erson with idea concept">
            <a:extLst>
              <a:ext uri="{FF2B5EF4-FFF2-40B4-BE49-F238E27FC236}">
                <a16:creationId xmlns:a16="http://schemas.microsoft.com/office/drawing/2014/main" id="{AB4A5DE7-D98A-927A-819F-1148E353E32B}"/>
              </a:ext>
            </a:extLst>
          </p:cNvPr>
          <p:cNvPicPr>
            <a:picLocks noChangeAspect="1"/>
          </p:cNvPicPr>
          <p:nvPr/>
        </p:nvPicPr>
        <p:blipFill rotWithShape="1">
          <a:blip r:embed="rId2"/>
          <a:srcRect l="5884" r="-1" b="-1"/>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A0C305-D01B-78E8-14B2-B14E90ED9109}"/>
              </a:ext>
            </a:extLst>
          </p:cNvPr>
          <p:cNvSpPr>
            <a:spLocks noGrp="1"/>
          </p:cNvSpPr>
          <p:nvPr>
            <p:ph type="title"/>
          </p:nvPr>
        </p:nvSpPr>
        <p:spPr>
          <a:xfrm>
            <a:off x="298439" y="2589664"/>
            <a:ext cx="3973385" cy="3692028"/>
          </a:xfrm>
          <a:noFill/>
        </p:spPr>
        <p:txBody>
          <a:bodyPr vert="horz" lIns="91440" tIns="45720" rIns="91440" bIns="45720" rtlCol="0" anchor="b">
            <a:normAutofit fontScale="90000"/>
          </a:bodyPr>
          <a:lstStyle/>
          <a:p>
            <a:r>
              <a:rPr lang="en-US" sz="5200" b="1" dirty="0">
                <a:solidFill>
                  <a:schemeClr val="bg1"/>
                </a:solidFill>
              </a:rPr>
              <a:t>What will you do next?</a:t>
            </a:r>
            <a:br>
              <a:rPr lang="en-US" sz="5200" b="1" dirty="0">
                <a:solidFill>
                  <a:schemeClr val="bg1"/>
                </a:solidFill>
                <a:cs typeface="Calibri Light"/>
              </a:rPr>
            </a:br>
            <a:r>
              <a:rPr lang="en-US" sz="5200" b="1" dirty="0">
                <a:solidFill>
                  <a:schemeClr val="bg1"/>
                </a:solidFill>
              </a:rPr>
              <a:t> </a:t>
            </a:r>
            <a:br>
              <a:rPr lang="en-US" sz="5200" b="1" dirty="0"/>
            </a:br>
            <a:br>
              <a:rPr lang="en-US" sz="5200" b="1" dirty="0"/>
            </a:br>
            <a:r>
              <a:rPr lang="en-US" sz="5200" b="1" dirty="0">
                <a:solidFill>
                  <a:schemeClr val="bg1"/>
                </a:solidFill>
              </a:rPr>
              <a:t>Feedback in the chat please </a:t>
            </a:r>
          </a:p>
        </p:txBody>
      </p:sp>
    </p:spTree>
    <p:extLst>
      <p:ext uri="{BB962C8B-B14F-4D97-AF65-F5344CB8AC3E}">
        <p14:creationId xmlns:p14="http://schemas.microsoft.com/office/powerpoint/2010/main" val="3807929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75622" y="3041077"/>
            <a:ext cx="10640754" cy="775845"/>
          </a:xfrm>
        </p:spPr>
        <p:txBody>
          <a:bodyPr vert="horz" lIns="91440" tIns="45720" rIns="91440" bIns="45720" rtlCol="0" anchor="b">
            <a:noAutofit/>
          </a:bodyPr>
          <a:lstStyle/>
          <a:p>
            <a:pPr algn="ctr"/>
            <a:r>
              <a:rPr lang="en-US" sz="4000" b="1">
                <a:solidFill>
                  <a:schemeClr val="accent1">
                    <a:lumMod val="75000"/>
                  </a:schemeClr>
                </a:solidFill>
                <a:latin typeface="+mn-lt"/>
              </a:rPr>
              <a:t>Thank you for your continued commitment and passion!</a:t>
            </a:r>
          </a:p>
        </p:txBody>
      </p:sp>
      <p:sp>
        <p:nvSpPr>
          <p:cNvPr id="34" name="Subtitle 2">
            <a:extLst>
              <a:ext uri="{FF2B5EF4-FFF2-40B4-BE49-F238E27FC236}">
                <a16:creationId xmlns:a16="http://schemas.microsoft.com/office/drawing/2014/main" id="{BB79FBBE-CED6-D644-BDF6-310D108153BB}"/>
              </a:ext>
            </a:extLst>
          </p:cNvPr>
          <p:cNvSpPr>
            <a:spLocks noGrp="1"/>
          </p:cNvSpPr>
          <p:nvPr>
            <p:ph type="subTitle" idx="1"/>
          </p:nvPr>
        </p:nvSpPr>
        <p:spPr>
          <a:xfrm>
            <a:off x="1801503" y="6132626"/>
            <a:ext cx="9163757" cy="450447"/>
          </a:xfrm>
        </p:spPr>
        <p:txBody>
          <a:bodyPr vert="horz" lIns="91440" tIns="45720" rIns="91440" bIns="45720" rtlCol="0" anchor="ctr">
            <a:normAutofit fontScale="25000" lnSpcReduction="20000"/>
          </a:bodyPr>
          <a:lstStyle/>
          <a:p>
            <a:pPr indent="-228600">
              <a:buFont typeface="Arial" panose="020B0604020202020204" pitchFamily="34" charset="0"/>
              <a:buChar char="•"/>
            </a:pPr>
            <a:endParaRPr lang="en-US" sz="500" dirty="0">
              <a:solidFill>
                <a:schemeClr val="tx2"/>
              </a:solidFill>
            </a:endParaRPr>
          </a:p>
          <a:p>
            <a:endParaRPr lang="en-US" sz="500" dirty="0">
              <a:solidFill>
                <a:schemeClr val="tx2"/>
              </a:solidFill>
            </a:endParaRPr>
          </a:p>
          <a:p>
            <a:endParaRPr lang="en-US" sz="8000" dirty="0">
              <a:solidFill>
                <a:schemeClr val="tx2"/>
              </a:solidFill>
            </a:endParaRPr>
          </a:p>
          <a:p>
            <a:endParaRPr lang="en-US" sz="8000" dirty="0">
              <a:solidFill>
                <a:schemeClr val="tx2"/>
              </a:solidFill>
            </a:endParaRPr>
          </a:p>
          <a:p>
            <a:r>
              <a:rPr lang="en-US" sz="8000" dirty="0">
                <a:solidFill>
                  <a:schemeClr val="tx2"/>
                </a:solidFill>
                <a:hlinkClick r:id="rId3"/>
              </a:rPr>
              <a:t>info@dingley.org.uk</a:t>
            </a:r>
            <a:endParaRPr lang="en-US" sz="8000" dirty="0">
              <a:solidFill>
                <a:schemeClr val="tx2"/>
              </a:solidFill>
            </a:endParaRPr>
          </a:p>
          <a:p>
            <a:endParaRPr lang="en-US" sz="8000" dirty="0">
              <a:solidFill>
                <a:schemeClr val="tx2"/>
              </a:solidFill>
            </a:endParaRPr>
          </a:p>
          <a:p>
            <a:r>
              <a:rPr lang="en-US" sz="8000" dirty="0">
                <a:solidFill>
                  <a:schemeClr val="tx2"/>
                </a:solidFill>
              </a:rPr>
              <a:t>Catherine Mcleod MBE </a:t>
            </a:r>
            <a:r>
              <a:rPr lang="en-US" sz="8000" dirty="0" err="1">
                <a:ea typeface="Calibri"/>
                <a:cs typeface="Calibri"/>
                <a:hlinkClick r:id="rId4"/>
              </a:rPr>
              <a:t>catherine.mcleod@dingley.org.uk</a:t>
            </a:r>
            <a:endParaRPr lang="en-US" sz="8000" dirty="0">
              <a:solidFill>
                <a:schemeClr val="tx2"/>
              </a:solidFill>
            </a:endParaRPr>
          </a:p>
          <a:p>
            <a:r>
              <a:rPr lang="en-US" sz="8000" dirty="0">
                <a:solidFill>
                  <a:schemeClr val="tx2"/>
                </a:solidFill>
              </a:rPr>
              <a:t>Ann Van Dyke MBE </a:t>
            </a:r>
            <a:r>
              <a:rPr lang="en-US" sz="8000" dirty="0">
                <a:solidFill>
                  <a:schemeClr val="tx2"/>
                </a:solidFill>
                <a:hlinkClick r:id="rId5"/>
              </a:rPr>
              <a:t>ann.vandyke@dingley.org.uk</a:t>
            </a:r>
            <a:endParaRPr lang="en-US" sz="8000" dirty="0">
              <a:solidFill>
                <a:schemeClr val="tx2"/>
              </a:solidFill>
            </a:endParaRPr>
          </a:p>
          <a:p>
            <a:endParaRPr lang="en-US" sz="8000" dirty="0">
              <a:solidFill>
                <a:schemeClr val="tx2"/>
              </a:solidFill>
              <a:ea typeface="Calibri" panose="020F0502020204030204"/>
              <a:cs typeface="Calibri" panose="020F0502020204030204"/>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dirty="0">
              <a:solidFill>
                <a:schemeClr val="tx2"/>
              </a:solidFill>
              <a:ea typeface="Calibri"/>
              <a:cs typeface="Calibri"/>
              <a:hlinkClick r:id="" action="ppaction://noaction">
                <a:extLst>
                  <a:ext uri="{A12FA001-AC4F-418D-AE19-62706E023703}">
                    <ahyp:hlinkClr xmlns:ahyp="http://schemas.microsoft.com/office/drawing/2018/hyperlinkcolor" val="tx"/>
                  </a:ext>
                </a:extLst>
              </a:hlinkClick>
            </a:endParaRPr>
          </a:p>
          <a:p>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500" dirty="0">
              <a:solidFill>
                <a:schemeClr val="tx2"/>
              </a:solidFill>
              <a:ea typeface="Calibri" panose="020F0502020204030204"/>
              <a:cs typeface="Calibri" panose="020F0502020204030204"/>
            </a:endParaRPr>
          </a:p>
        </p:txBody>
      </p:sp>
      <p:pic>
        <p:nvPicPr>
          <p:cNvPr id="36" name="Picture 35" descr="Graphical user interface&#10;&#10;Description automatically generated with medium confidence">
            <a:extLst>
              <a:ext uri="{FF2B5EF4-FFF2-40B4-BE49-F238E27FC236}">
                <a16:creationId xmlns:a16="http://schemas.microsoft.com/office/drawing/2014/main" id="{47EA5258-870D-430D-82E9-DFAC7BAC68AF}"/>
              </a:ext>
            </a:extLst>
          </p:cNvPr>
          <p:cNvPicPr>
            <a:picLocks noChangeAspect="1"/>
          </p:cNvPicPr>
          <p:nvPr/>
        </p:nvPicPr>
        <p:blipFill rotWithShape="1">
          <a:blip r:embed="rId6"/>
          <a:srcRect l="5135" r="3868"/>
          <a:stretch/>
        </p:blipFill>
        <p:spPr>
          <a:xfrm>
            <a:off x="1281891" y="274927"/>
            <a:ext cx="9395986" cy="1479867"/>
          </a:xfrm>
          <a:prstGeom prst="rect">
            <a:avLst/>
          </a:prstGeom>
        </p:spPr>
      </p:pic>
    </p:spTree>
    <p:extLst>
      <p:ext uri="{BB962C8B-B14F-4D97-AF65-F5344CB8AC3E}">
        <p14:creationId xmlns:p14="http://schemas.microsoft.com/office/powerpoint/2010/main" val="791269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35003-EDFF-7962-63FF-DBF800D3F520}"/>
              </a:ext>
            </a:extLst>
          </p:cNvPr>
          <p:cNvSpPr>
            <a:spLocks noGrp="1"/>
          </p:cNvSpPr>
          <p:nvPr>
            <p:ph type="title"/>
          </p:nvPr>
        </p:nvSpPr>
        <p:spPr>
          <a:xfrm>
            <a:off x="836680" y="0"/>
            <a:ext cx="6002110" cy="1495425"/>
          </a:xfrm>
        </p:spPr>
        <p:txBody>
          <a:bodyPr>
            <a:normAutofit/>
          </a:bodyPr>
          <a:lstStyle/>
          <a:p>
            <a:br>
              <a:rPr lang="en-US" sz="4000" dirty="0">
                <a:latin typeface="+mn-lt"/>
              </a:rPr>
            </a:br>
            <a:r>
              <a:rPr lang="en-US" sz="4000" b="1" dirty="0">
                <a:latin typeface="+mn-lt"/>
              </a:rPr>
              <a:t>Agenda</a:t>
            </a:r>
          </a:p>
        </p:txBody>
      </p:sp>
      <p:sp>
        <p:nvSpPr>
          <p:cNvPr id="3" name="Content Placeholder 2">
            <a:extLst>
              <a:ext uri="{FF2B5EF4-FFF2-40B4-BE49-F238E27FC236}">
                <a16:creationId xmlns:a16="http://schemas.microsoft.com/office/drawing/2014/main" id="{F5F9340A-2F40-9EC0-23D2-CA8140961696}"/>
              </a:ext>
            </a:extLst>
          </p:cNvPr>
          <p:cNvSpPr>
            <a:spLocks noGrp="1"/>
          </p:cNvSpPr>
          <p:nvPr>
            <p:ph idx="1"/>
          </p:nvPr>
        </p:nvSpPr>
        <p:spPr>
          <a:xfrm>
            <a:off x="361140" y="2066926"/>
            <a:ext cx="6657975" cy="4638676"/>
          </a:xfrm>
        </p:spPr>
        <p:txBody>
          <a:bodyPr vert="horz" lIns="91440" tIns="45720" rIns="91440" bIns="45720" rtlCol="0" anchor="t">
            <a:normAutofit fontScale="47500" lnSpcReduction="20000"/>
          </a:bodyPr>
          <a:lstStyle/>
          <a:p>
            <a:r>
              <a:rPr lang="en-US" sz="4000" dirty="0"/>
              <a:t>Introductions and welcome </a:t>
            </a:r>
          </a:p>
          <a:p>
            <a:r>
              <a:rPr lang="en-US" sz="4000" dirty="0"/>
              <a:t>What we talked about last time </a:t>
            </a:r>
          </a:p>
          <a:p>
            <a:pPr marL="0" indent="0">
              <a:buNone/>
            </a:pPr>
            <a:endParaRPr lang="en-US" sz="4000" dirty="0"/>
          </a:p>
          <a:p>
            <a:pPr marL="0" indent="0">
              <a:buNone/>
            </a:pPr>
            <a:r>
              <a:rPr lang="en-US" sz="4000" b="1" dirty="0"/>
              <a:t> Managing expectations and using information to drive inclusion</a:t>
            </a:r>
          </a:p>
          <a:p>
            <a:endParaRPr lang="en-US" sz="4000" dirty="0"/>
          </a:p>
          <a:p>
            <a:r>
              <a:rPr lang="en-US" sz="4000" dirty="0"/>
              <a:t>Spotlight session; </a:t>
            </a:r>
          </a:p>
          <a:p>
            <a:pPr marL="0" indent="0">
              <a:buNone/>
            </a:pPr>
            <a:endParaRPr lang="en-US" sz="4000" dirty="0"/>
          </a:p>
          <a:p>
            <a:pPr marL="0" indent="0">
              <a:buNone/>
            </a:pPr>
            <a:r>
              <a:rPr lang="en-US" sz="4000" b="1" dirty="0"/>
              <a:t>Usage of the new DfE Assessment tool and linking it to funding processes</a:t>
            </a:r>
          </a:p>
          <a:p>
            <a:pPr marL="0" indent="0">
              <a:buNone/>
            </a:pPr>
            <a:r>
              <a:rPr lang="en-US" sz="4000" b="1" dirty="0"/>
              <a:t> </a:t>
            </a:r>
            <a:endParaRPr lang="en-GB" sz="4000" dirty="0"/>
          </a:p>
          <a:p>
            <a:r>
              <a:rPr lang="en-US" sz="4000" dirty="0"/>
              <a:t>Update from Dingley's</a:t>
            </a:r>
          </a:p>
          <a:p>
            <a:r>
              <a:rPr lang="en-US" sz="4000" dirty="0"/>
              <a:t>Ask the room</a:t>
            </a:r>
          </a:p>
          <a:p>
            <a:r>
              <a:rPr lang="en-US" sz="4000" dirty="0"/>
              <a:t>What next?</a:t>
            </a:r>
          </a:p>
          <a:p>
            <a:pPr marL="0" indent="0">
              <a:buNone/>
            </a:pPr>
            <a:endParaRPr lang="en-US" sz="2000" dirty="0"/>
          </a:p>
        </p:txBody>
      </p:sp>
      <p:pic>
        <p:nvPicPr>
          <p:cNvPr id="54" name="Picture 53" descr="Empty office tables">
            <a:extLst>
              <a:ext uri="{FF2B5EF4-FFF2-40B4-BE49-F238E27FC236}">
                <a16:creationId xmlns:a16="http://schemas.microsoft.com/office/drawing/2014/main" id="{1D6B6D38-3433-19FD-9961-EB8C3F4B3A05}"/>
              </a:ext>
            </a:extLst>
          </p:cNvPr>
          <p:cNvPicPr>
            <a:picLocks noChangeAspect="1"/>
          </p:cNvPicPr>
          <p:nvPr/>
        </p:nvPicPr>
        <p:blipFill rotWithShape="1">
          <a:blip r:embed="rId3"/>
          <a:srcRect l="32890" r="18516" b="-1"/>
          <a:stretch/>
        </p:blipFill>
        <p:spPr>
          <a:xfrm>
            <a:off x="7199440" y="10"/>
            <a:ext cx="4992560" cy="6857990"/>
          </a:xfrm>
          <a:prstGeom prst="rect">
            <a:avLst/>
          </a:prstGeom>
          <a:effectLst/>
        </p:spPr>
      </p:pic>
    </p:spTree>
    <p:extLst>
      <p:ext uri="{BB962C8B-B14F-4D97-AF65-F5344CB8AC3E}">
        <p14:creationId xmlns:p14="http://schemas.microsoft.com/office/powerpoint/2010/main" val="3259157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4"/>
        <p:cNvGrpSpPr/>
        <p:nvPr/>
      </p:nvGrpSpPr>
      <p:grpSpPr>
        <a:xfrm>
          <a:off x="0" y="0"/>
          <a:ext cx="0" cy="0"/>
          <a:chOff x="0" y="0"/>
          <a:chExt cx="0" cy="0"/>
        </a:xfrm>
      </p:grpSpPr>
      <p:sp useBgFill="1">
        <p:nvSpPr>
          <p:cNvPr id="125" name="Rectangle 124">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05;p15"/>
          <p:cNvSpPr txBox="1">
            <a:spLocks noGrp="1"/>
          </p:cNvSpPr>
          <p:nvPr>
            <p:ph type="title"/>
          </p:nvPr>
        </p:nvSpPr>
        <p:spPr>
          <a:xfrm>
            <a:off x="838200" y="365125"/>
            <a:ext cx="10515600" cy="1306443"/>
          </a:xfrm>
          <a:prstGeom prst="rect">
            <a:avLst/>
          </a:prstGeom>
        </p:spPr>
        <p:txBody>
          <a:bodyPr spcFirstLastPara="1" lIns="91608" tIns="45791" rIns="91608" bIns="45791" anchorCtr="0">
            <a:normAutofit/>
          </a:bodyPr>
          <a:lstStyle/>
          <a:p>
            <a:pPr>
              <a:spcBef>
                <a:spcPts val="0"/>
              </a:spcBef>
              <a:buClr>
                <a:srgbClr val="002060"/>
              </a:buClr>
              <a:buSzPts val="5400"/>
            </a:pPr>
            <a:r>
              <a:rPr lang="en-GB" sz="4000" b="1">
                <a:latin typeface="Calibri" panose="020F0502020204030204" pitchFamily="34" charset="0"/>
                <a:ea typeface="Calibri"/>
                <a:cs typeface="Calibri" panose="020F0502020204030204" pitchFamily="34" charset="0"/>
                <a:sym typeface="Calibri"/>
              </a:rPr>
              <a:t>How shall we work today? </a:t>
            </a:r>
          </a:p>
        </p:txBody>
      </p:sp>
      <p:sp>
        <p:nvSpPr>
          <p:cNvPr id="106" name="Google Shape;106;p15"/>
          <p:cNvSpPr txBox="1">
            <a:spLocks noGrp="1"/>
          </p:cNvSpPr>
          <p:nvPr>
            <p:ph idx="1"/>
          </p:nvPr>
        </p:nvSpPr>
        <p:spPr>
          <a:xfrm>
            <a:off x="838200" y="1825625"/>
            <a:ext cx="4152774" cy="4303464"/>
          </a:xfrm>
          <a:prstGeom prst="rect">
            <a:avLst/>
          </a:prstGeom>
        </p:spPr>
        <p:txBody>
          <a:bodyPr spcFirstLastPara="1" lIns="91608" tIns="45791" rIns="91608" bIns="45791" anchorCtr="0">
            <a:normAutofit/>
          </a:bodyPr>
          <a:lstStyle/>
          <a:p>
            <a:pPr>
              <a:spcBef>
                <a:spcPts val="1002"/>
              </a:spcBef>
              <a:buClr>
                <a:schemeClr val="dk1"/>
              </a:buClr>
              <a:buSzPts val="2800"/>
              <a:buFont typeface="Wingdings" panose="05000000000000000000" pitchFamily="2" charset="2"/>
              <a:buChar char="ü"/>
            </a:pPr>
            <a:r>
              <a:rPr lang="en-GB" sz="2000" dirty="0"/>
              <a:t>Cameras, mics, joining in and chat</a:t>
            </a:r>
          </a:p>
          <a:p>
            <a:pPr>
              <a:spcBef>
                <a:spcPts val="1002"/>
              </a:spcBef>
              <a:buClr>
                <a:schemeClr val="dk1"/>
              </a:buClr>
              <a:buSzPts val="2800"/>
              <a:buFont typeface="Wingdings" panose="05000000000000000000" pitchFamily="2" charset="2"/>
              <a:buChar char="ü"/>
            </a:pPr>
            <a:r>
              <a:rPr lang="en-GB" sz="2000" dirty="0"/>
              <a:t>To maintain a safe space we will not make notes or record the session </a:t>
            </a:r>
          </a:p>
          <a:p>
            <a:pPr>
              <a:spcBef>
                <a:spcPts val="1002"/>
              </a:spcBef>
              <a:buClr>
                <a:srgbClr val="000000"/>
              </a:buClr>
              <a:buSzPts val="2800"/>
              <a:buFont typeface="Wingdings" panose="05000000000000000000" pitchFamily="2" charset="2"/>
              <a:buChar char="ü"/>
            </a:pPr>
            <a:r>
              <a:rPr lang="en-GB" sz="2000" dirty="0">
                <a:ea typeface="Calibri"/>
                <a:cs typeface="Calibri"/>
              </a:rPr>
              <a:t>You can access the chat afterwards for contacts and resources and ideas shared</a:t>
            </a:r>
            <a:endParaRPr lang="en-GB" sz="2000" dirty="0"/>
          </a:p>
          <a:p>
            <a:pPr>
              <a:spcBef>
                <a:spcPts val="1002"/>
              </a:spcBef>
              <a:buClr>
                <a:srgbClr val="000000"/>
              </a:buClr>
              <a:buSzPts val="2800"/>
              <a:buFont typeface="Wingdings" panose="05000000000000000000" pitchFamily="2" charset="2"/>
              <a:buChar char="ü"/>
            </a:pPr>
            <a:r>
              <a:rPr lang="en-GB" sz="2000">
                <a:ea typeface="Calibri"/>
                <a:cs typeface="Calibri"/>
              </a:rPr>
              <a:t>Our LA webspace will host </a:t>
            </a:r>
            <a:r>
              <a:rPr lang="en-GB" sz="2000" dirty="0">
                <a:ea typeface="Calibri"/>
                <a:cs typeface="Calibri"/>
              </a:rPr>
              <a:t>our slides</a:t>
            </a:r>
            <a:endParaRPr lang="en-GB" sz="2000" dirty="0"/>
          </a:p>
          <a:p>
            <a:pPr>
              <a:spcBef>
                <a:spcPts val="1002"/>
              </a:spcBef>
              <a:buClr>
                <a:srgbClr val="000000"/>
              </a:buClr>
              <a:buSzPts val="2800"/>
              <a:buFont typeface="Wingdings" panose="05000000000000000000" pitchFamily="2" charset="2"/>
              <a:buChar char="ü"/>
            </a:pPr>
            <a:r>
              <a:rPr lang="en-GB" sz="2000"/>
              <a:t>Can you give </a:t>
            </a:r>
            <a:r>
              <a:rPr lang="en-GB" sz="2000" dirty="0"/>
              <a:t>yourself this time?</a:t>
            </a:r>
            <a:endParaRPr lang="en-GB" sz="2000"/>
          </a:p>
          <a:p>
            <a:pPr>
              <a:spcBef>
                <a:spcPts val="1002"/>
              </a:spcBef>
              <a:buClr>
                <a:schemeClr val="dk1"/>
              </a:buClr>
              <a:buSzPts val="2800"/>
              <a:buFont typeface="Wingdings" panose="05000000000000000000" pitchFamily="2" charset="2"/>
              <a:buChar char="ü"/>
            </a:pPr>
            <a:r>
              <a:rPr lang="en-GB" sz="2000" dirty="0"/>
              <a:t>Are you comfy?</a:t>
            </a:r>
          </a:p>
        </p:txBody>
      </p:sp>
      <p:pic>
        <p:nvPicPr>
          <p:cNvPr id="3" name="Picture 2" descr="Logo, company name&#10;&#10;Description automatically generated">
            <a:extLst>
              <a:ext uri="{FF2B5EF4-FFF2-40B4-BE49-F238E27FC236}">
                <a16:creationId xmlns:a16="http://schemas.microsoft.com/office/drawing/2014/main" id="{4F109A35-2D46-57DF-E0CC-3DD9ADABFCEF}"/>
              </a:ext>
            </a:extLst>
          </p:cNvPr>
          <p:cNvPicPr>
            <a:picLocks noChangeAspect="1"/>
          </p:cNvPicPr>
          <p:nvPr/>
        </p:nvPicPr>
        <p:blipFill rotWithShape="1">
          <a:blip r:embed="rId3"/>
          <a:srcRect t="1611" r="2" b="1613"/>
          <a:stretch/>
        </p:blipFill>
        <p:spPr>
          <a:xfrm>
            <a:off x="5183500" y="1904282"/>
            <a:ext cx="6170299" cy="422480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838199" y="537883"/>
            <a:ext cx="4783697" cy="1942810"/>
          </a:xfrm>
        </p:spPr>
        <p:txBody>
          <a:bodyPr anchor="b">
            <a:normAutofit/>
          </a:bodyPr>
          <a:lstStyle/>
          <a:p>
            <a:r>
              <a:rPr lang="en-US" sz="4000" b="1">
                <a:latin typeface="+mn-lt"/>
              </a:rPr>
              <a:t>Who we are, and what we do </a:t>
            </a:r>
            <a:endParaRPr lang="en-US" sz="4000" b="1">
              <a:latin typeface="+mn-lt"/>
              <a:cs typeface="Calibri"/>
            </a:endParaRPr>
          </a:p>
        </p:txBody>
      </p:sp>
      <p:sp>
        <p:nvSpPr>
          <p:cNvPr id="3" name="Content Placeholder 2">
            <a:extLst>
              <a:ext uri="{FF2B5EF4-FFF2-40B4-BE49-F238E27FC236}">
                <a16:creationId xmlns:a16="http://schemas.microsoft.com/office/drawing/2014/main" id="{9008BA61-9304-03C4-2618-FF569030CC8A}"/>
              </a:ext>
            </a:extLst>
          </p:cNvPr>
          <p:cNvSpPr>
            <a:spLocks noGrp="1"/>
          </p:cNvSpPr>
          <p:nvPr>
            <p:ph idx="1"/>
          </p:nvPr>
        </p:nvSpPr>
        <p:spPr>
          <a:xfrm>
            <a:off x="838199" y="2686323"/>
            <a:ext cx="4783697" cy="3433583"/>
          </a:xfrm>
        </p:spPr>
        <p:txBody>
          <a:bodyPr vert="horz" lIns="91440" tIns="45720" rIns="91440" bIns="45720" rtlCol="0">
            <a:normAutofit/>
          </a:bodyPr>
          <a:lstStyle/>
          <a:p>
            <a:pPr marL="0" indent="0" fontAlgn="base">
              <a:buNone/>
            </a:pPr>
            <a:r>
              <a:rPr lang="en-GB" sz="1100" b="1"/>
              <a:t>A charity delivering specialist nursery provision for children with SEND</a:t>
            </a:r>
            <a:endParaRPr lang="en-GB" sz="1100" b="1">
              <a:cs typeface="Calibri"/>
            </a:endParaRPr>
          </a:p>
          <a:p>
            <a:pPr lvl="1" fontAlgn="base"/>
            <a:r>
              <a:rPr lang="en-GB" sz="1100"/>
              <a:t>Working with children, families and mainstream providers</a:t>
            </a:r>
            <a:endParaRPr lang="en-GB" sz="1100">
              <a:cs typeface="Calibri"/>
            </a:endParaRPr>
          </a:p>
          <a:p>
            <a:pPr lvl="1"/>
            <a:r>
              <a:rPr lang="en-GB" sz="1100">
                <a:cs typeface="Calibri"/>
              </a:rPr>
              <a:t>Thousands of children and families supported over 40 years</a:t>
            </a:r>
          </a:p>
          <a:p>
            <a:pPr lvl="1"/>
            <a:r>
              <a:rPr lang="en-GB" sz="1100">
                <a:ea typeface="+mn-lt"/>
                <a:cs typeface="+mn-lt"/>
              </a:rPr>
              <a:t>35% to 70% transitions to the mainstream</a:t>
            </a:r>
          </a:p>
          <a:p>
            <a:pPr marL="457200" lvl="1" indent="0">
              <a:buNone/>
            </a:pPr>
            <a:endParaRPr lang="en-GB" sz="1100">
              <a:cs typeface="Calibri" panose="020F0502020204030204"/>
            </a:endParaRPr>
          </a:p>
          <a:p>
            <a:pPr marL="0" indent="0" fontAlgn="base">
              <a:buNone/>
            </a:pPr>
            <a:r>
              <a:rPr lang="en-GB" sz="1100" b="1"/>
              <a:t>A will to drive an inclusion movement</a:t>
            </a:r>
            <a:endParaRPr lang="en-GB" sz="1100" b="1">
              <a:cs typeface="Calibri"/>
            </a:endParaRPr>
          </a:p>
          <a:p>
            <a:pPr lvl="1" fontAlgn="base"/>
            <a:r>
              <a:rPr lang="en-GB" sz="1100">
                <a:ea typeface="+mn-lt"/>
                <a:cs typeface="+mn-lt"/>
              </a:rPr>
              <a:t>96% of THOUSANDS of practitioners who complete out Inclusive Practice course tell they can support more children with SEND</a:t>
            </a:r>
            <a:endParaRPr lang="en-GB" sz="1100"/>
          </a:p>
          <a:p>
            <a:pPr lvl="1" fontAlgn="base"/>
            <a:r>
              <a:rPr lang="en-GB" sz="1100"/>
              <a:t>Working across the UK with LAs, providers, partners &amp; parents</a:t>
            </a:r>
            <a:endParaRPr lang="en-GB" sz="1100">
              <a:cs typeface="Calibri"/>
            </a:endParaRPr>
          </a:p>
          <a:p>
            <a:pPr lvl="1" fontAlgn="base"/>
            <a:r>
              <a:rPr lang="en-GB" sz="1100"/>
              <a:t>Lobbying for change nationally representing their voices</a:t>
            </a:r>
          </a:p>
          <a:p>
            <a:pPr marL="457200" lvl="1" indent="0" fontAlgn="base">
              <a:buNone/>
            </a:pPr>
            <a:endParaRPr lang="en-GB" sz="1100">
              <a:cs typeface="Calibri"/>
            </a:endParaRPr>
          </a:p>
          <a:p>
            <a:pPr marL="0" indent="0">
              <a:buNone/>
            </a:pPr>
            <a:r>
              <a:rPr lang="en-GB" sz="1100">
                <a:ea typeface="Calibri"/>
                <a:cs typeface="Calibri"/>
                <a:hlinkClick r:id="rId3"/>
              </a:rPr>
              <a:t>www.dingley.org.uk</a:t>
            </a:r>
            <a:endParaRPr lang="en-GB" sz="1100">
              <a:ea typeface="Calibri"/>
              <a:cs typeface="Calibri"/>
            </a:endParaRPr>
          </a:p>
          <a:p>
            <a:pPr marL="0" indent="0">
              <a:buNone/>
            </a:pPr>
            <a:endParaRPr lang="en-GB" sz="1100">
              <a:ea typeface="Calibri"/>
              <a:cs typeface="Calibri"/>
            </a:endParaRPr>
          </a:p>
          <a:p>
            <a:pPr marL="0" indent="0">
              <a:buNone/>
            </a:pPr>
            <a:endParaRPr lang="en-US" sz="1100" dirty="0">
              <a:cs typeface="Calibri"/>
            </a:endParaRPr>
          </a:p>
        </p:txBody>
      </p:sp>
      <p:pic>
        <p:nvPicPr>
          <p:cNvPr id="6" name="Picture 5" descr="A picture containing posing, crowd&#10;&#10;Description automatically generated">
            <a:extLst>
              <a:ext uri="{FF2B5EF4-FFF2-40B4-BE49-F238E27FC236}">
                <a16:creationId xmlns:a16="http://schemas.microsoft.com/office/drawing/2014/main" id="{0AB453F2-7BBB-8BBD-992C-9B0980A3ABAD}"/>
              </a:ext>
            </a:extLst>
          </p:cNvPr>
          <p:cNvPicPr>
            <a:picLocks noChangeAspect="1"/>
          </p:cNvPicPr>
          <p:nvPr/>
        </p:nvPicPr>
        <p:blipFill rotWithShape="1">
          <a:blip r:embed="rId4"/>
          <a:srcRect l="3639" r="2078"/>
          <a:stretch/>
        </p:blipFill>
        <p:spPr>
          <a:xfrm>
            <a:off x="5988424" y="1273124"/>
            <a:ext cx="5365375" cy="4111538"/>
          </a:xfrm>
          <a:prstGeom prst="rect">
            <a:avLst/>
          </a:prstGeom>
        </p:spPr>
      </p:pic>
    </p:spTree>
    <p:extLst>
      <p:ext uri="{BB962C8B-B14F-4D97-AF65-F5344CB8AC3E}">
        <p14:creationId xmlns:p14="http://schemas.microsoft.com/office/powerpoint/2010/main" val="1465861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467-51FA-BB7D-B90F-F6BD46492F9B}"/>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Why the lunch breaks?</a:t>
            </a:r>
          </a:p>
        </p:txBody>
      </p:sp>
      <p:sp>
        <p:nvSpPr>
          <p:cNvPr id="3" name="Content Placeholder 2">
            <a:extLst>
              <a:ext uri="{FF2B5EF4-FFF2-40B4-BE49-F238E27FC236}">
                <a16:creationId xmlns:a16="http://schemas.microsoft.com/office/drawing/2014/main" id="{773B5250-A847-5836-CBAD-43316FABBB90}"/>
              </a:ext>
            </a:extLst>
          </p:cNvPr>
          <p:cNvSpPr>
            <a:spLocks noGrp="1"/>
          </p:cNvSpPr>
          <p:nvPr>
            <p:ph idx="1"/>
          </p:nvPr>
        </p:nvSpPr>
        <p:spPr>
          <a:xfrm>
            <a:off x="838200" y="2309702"/>
            <a:ext cx="10515600" cy="4351338"/>
          </a:xfrm>
        </p:spPr>
        <p:txBody>
          <a:bodyPr/>
          <a:lstStyle/>
          <a:p>
            <a:r>
              <a:rPr lang="en-US" dirty="0"/>
              <a:t>DfE funded for another year (until March 26th)</a:t>
            </a:r>
          </a:p>
          <a:p>
            <a:r>
              <a:rPr lang="en-US" dirty="0"/>
              <a:t>Early Years SEND Partnership</a:t>
            </a:r>
          </a:p>
          <a:p>
            <a:r>
              <a:rPr lang="en-US" dirty="0"/>
              <a:t>An opportunity to engage with more of you!</a:t>
            </a:r>
          </a:p>
        </p:txBody>
      </p:sp>
      <p:pic>
        <p:nvPicPr>
          <p:cNvPr id="4" name="Picture 3" descr="A group of logos for children&#10;&#10;Description automatically generated">
            <a:extLst>
              <a:ext uri="{FF2B5EF4-FFF2-40B4-BE49-F238E27FC236}">
                <a16:creationId xmlns:a16="http://schemas.microsoft.com/office/drawing/2014/main" id="{EA724CBF-8F99-94C2-5DE0-7A2035BEA798}"/>
              </a:ext>
            </a:extLst>
          </p:cNvPr>
          <p:cNvPicPr>
            <a:picLocks noChangeAspect="1"/>
          </p:cNvPicPr>
          <p:nvPr/>
        </p:nvPicPr>
        <p:blipFill>
          <a:blip r:embed="rId3"/>
          <a:stretch>
            <a:fillRect/>
          </a:stretch>
        </p:blipFill>
        <p:spPr>
          <a:xfrm>
            <a:off x="6096000" y="4284466"/>
            <a:ext cx="5869577" cy="2495942"/>
          </a:xfrm>
          <a:prstGeom prst="rect">
            <a:avLst/>
          </a:prstGeom>
        </p:spPr>
      </p:pic>
      <p:sp>
        <p:nvSpPr>
          <p:cNvPr id="5" name="Subtitle 2">
            <a:extLst>
              <a:ext uri="{FF2B5EF4-FFF2-40B4-BE49-F238E27FC236}">
                <a16:creationId xmlns:a16="http://schemas.microsoft.com/office/drawing/2014/main" id="{8698667A-C025-2E44-E1EC-29077A306DDC}"/>
              </a:ext>
            </a:extLst>
          </p:cNvPr>
          <p:cNvSpPr txBox="1">
            <a:spLocks/>
          </p:cNvSpPr>
          <p:nvPr/>
        </p:nvSpPr>
        <p:spPr>
          <a:xfrm>
            <a:off x="495219" y="4729643"/>
            <a:ext cx="5068833" cy="1447320"/>
          </a:xfrm>
          <a:prstGeom prst="rect">
            <a:avLst/>
          </a:prstGeom>
        </p:spPr>
        <p:txBody>
          <a:bodyPr vert="horz" lIns="91440" tIns="45720" rIns="91440" bIns="45720" rtlCol="0" anchor="ct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a:solidFill>
                <a:schemeClr val="tx2"/>
              </a:solidFill>
            </a:endParaRPr>
          </a:p>
          <a:p>
            <a:endParaRPr lang="en-US" sz="500">
              <a:solidFill>
                <a:schemeClr val="tx2"/>
              </a:solidFill>
            </a:endParaRPr>
          </a:p>
          <a:p>
            <a:endParaRPr lang="en-US" sz="7200">
              <a:solidFill>
                <a:schemeClr val="tx2"/>
              </a:solidFill>
              <a:ea typeface="Calibri"/>
              <a:cs typeface="Calibri"/>
            </a:endParaRPr>
          </a:p>
          <a:p>
            <a:endParaRPr lang="en-US" sz="7200">
              <a:solidFill>
                <a:schemeClr val="tx2"/>
              </a:solidFill>
            </a:endParaRPr>
          </a:p>
          <a:p>
            <a:pPr marL="0" indent="0">
              <a:buNone/>
            </a:pPr>
            <a:r>
              <a:rPr lang="en-US" sz="7200">
                <a:solidFill>
                  <a:schemeClr val="tx2"/>
                </a:solidFill>
                <a:hlinkClick r:id="rId4">
                  <a:extLst>
                    <a:ext uri="{A12FA001-AC4F-418D-AE19-62706E023703}">
                      <ahyp:hlinkClr xmlns:ahyp="http://schemas.microsoft.com/office/drawing/2018/hyperlinkcolor" val="tx"/>
                    </a:ext>
                  </a:extLst>
                </a:hlinkClick>
              </a:rPr>
              <a:t>https://councilfordisabledchildren.org.uk/about-us-0/networks/early-years-send/eysend-partnership</a:t>
            </a:r>
            <a:endParaRPr lang="en-US" sz="7200">
              <a:solidFill>
                <a:schemeClr val="tx2"/>
              </a:solidFill>
              <a:ea typeface="Calibri" panose="020F0502020204030204"/>
              <a:cs typeface="Calibri"/>
              <a:hlinkClick r:id="rId4">
                <a:extLst>
                  <a:ext uri="{A12FA001-AC4F-418D-AE19-62706E023703}">
                    <ahyp:hlinkClr xmlns:ahyp="http://schemas.microsoft.com/office/drawing/2018/hyperlinkcolor" val="tx"/>
                  </a:ext>
                </a:extLst>
              </a:hlinkClick>
            </a:endParaRPr>
          </a:p>
          <a:p>
            <a:endParaRPr lang="en-US" sz="7200">
              <a:solidFill>
                <a:schemeClr val="tx2"/>
              </a:solidFill>
              <a:cs typeface="Calibri"/>
            </a:endParaRPr>
          </a:p>
          <a:p>
            <a:endParaRPr lang="en-US" sz="500">
              <a:solidFill>
                <a:schemeClr val="tx2"/>
              </a:solidFill>
              <a:cs typeface="Calibri" panose="020F0502020204030204"/>
            </a:endParaRPr>
          </a:p>
        </p:txBody>
      </p:sp>
    </p:spTree>
    <p:extLst>
      <p:ext uri="{BB962C8B-B14F-4D97-AF65-F5344CB8AC3E}">
        <p14:creationId xmlns:p14="http://schemas.microsoft.com/office/powerpoint/2010/main" val="1949371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king space background">
            <a:extLst>
              <a:ext uri="{FF2B5EF4-FFF2-40B4-BE49-F238E27FC236}">
                <a16:creationId xmlns:a16="http://schemas.microsoft.com/office/drawing/2014/main" id="{B089A26F-8EB0-4123-22F8-9C37272500C8}"/>
              </a:ext>
            </a:extLst>
          </p:cNvPr>
          <p:cNvPicPr>
            <a:picLocks noChangeAspect="1"/>
          </p:cNvPicPr>
          <p:nvPr/>
        </p:nvPicPr>
        <p:blipFill rotWithShape="1">
          <a:blip r:embed="rId3"/>
          <a:srcRect l="5884" r="-1" b="-1"/>
          <a:stretch/>
        </p:blipFill>
        <p:spPr>
          <a:xfrm>
            <a:off x="2522358" y="10"/>
            <a:ext cx="9669642" cy="6857990"/>
          </a:xfrm>
          <a:prstGeom prst="rect">
            <a:avLst/>
          </a:prstGeom>
        </p:spPr>
      </p:pic>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AECDCB-7A0C-6CCA-3982-51D27FCC3A00}"/>
              </a:ext>
            </a:extLst>
          </p:cNvPr>
          <p:cNvSpPr>
            <a:spLocks noGrp="1"/>
          </p:cNvSpPr>
          <p:nvPr>
            <p:ph type="title"/>
          </p:nvPr>
        </p:nvSpPr>
        <p:spPr>
          <a:xfrm>
            <a:off x="535665" y="1348928"/>
            <a:ext cx="3973385" cy="3692028"/>
          </a:xfrm>
          <a:noFill/>
        </p:spPr>
        <p:txBody>
          <a:bodyPr vert="horz" lIns="91440" tIns="45720" rIns="91440" bIns="45720" rtlCol="0" anchor="b">
            <a:normAutofit/>
          </a:bodyPr>
          <a:lstStyle/>
          <a:p>
            <a:r>
              <a:rPr lang="en-US" sz="4000" b="1" dirty="0">
                <a:latin typeface="+mn-lt"/>
              </a:rPr>
              <a:t>Please tell us who </a:t>
            </a:r>
            <a:r>
              <a:rPr lang="en-US" sz="4000" b="1" u="sng" dirty="0">
                <a:latin typeface="+mn-lt"/>
              </a:rPr>
              <a:t>you</a:t>
            </a:r>
            <a:r>
              <a:rPr lang="en-US" sz="4000" b="1" dirty="0">
                <a:latin typeface="+mn-lt"/>
              </a:rPr>
              <a:t> are in the chat and leave your email so we can stay in touch directly</a:t>
            </a:r>
          </a:p>
        </p:txBody>
      </p:sp>
    </p:spTree>
    <p:extLst>
      <p:ext uri="{BB962C8B-B14F-4D97-AF65-F5344CB8AC3E}">
        <p14:creationId xmlns:p14="http://schemas.microsoft.com/office/powerpoint/2010/main" val="235229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430FF-4ACA-A5D4-111A-BFBCD1AE6A74}"/>
              </a:ext>
            </a:extLst>
          </p:cNvPr>
          <p:cNvSpPr>
            <a:spLocks noGrp="1"/>
          </p:cNvSpPr>
          <p:nvPr>
            <p:ph type="title"/>
          </p:nvPr>
        </p:nvSpPr>
        <p:spPr>
          <a:xfrm>
            <a:off x="357352" y="1858320"/>
            <a:ext cx="4887310" cy="3141359"/>
          </a:xfrm>
        </p:spPr>
        <p:txBody>
          <a:bodyPr vert="horz" lIns="91440" tIns="45720" rIns="91440" bIns="45720" rtlCol="0" anchor="t">
            <a:normAutofit/>
          </a:bodyPr>
          <a:lstStyle/>
          <a:p>
            <a:r>
              <a:rPr lang="en-US" sz="3600" b="1" dirty="0">
                <a:latin typeface="+mn-lt"/>
              </a:rPr>
              <a:t>Our spotlight l</a:t>
            </a:r>
            <a:r>
              <a:rPr lang="en-US" sz="3600" b="1" kern="1200" dirty="0">
                <a:latin typeface="+mn-lt"/>
              </a:rPr>
              <a:t>ast time…</a:t>
            </a:r>
            <a:br>
              <a:rPr lang="en-US" sz="3600" b="1" kern="1200" dirty="0"/>
            </a:br>
            <a:br>
              <a:rPr lang="en-US" sz="2400" kern="1200" dirty="0">
                <a:latin typeface="+mn-lt"/>
              </a:rPr>
            </a:br>
            <a:r>
              <a:rPr lang="en-US" sz="2400" b="1" dirty="0"/>
              <a:t> Managing expectations and using information to drive inclusion</a:t>
            </a:r>
            <a:br>
              <a:rPr lang="en-US" sz="2400" b="1" dirty="0"/>
            </a:br>
            <a:br>
              <a:rPr lang="en-GB" sz="2400" dirty="0">
                <a:latin typeface="+mn-lt"/>
              </a:rPr>
            </a:br>
            <a:endParaRPr lang="en-US" sz="2400" kern="1200" dirty="0">
              <a:latin typeface="+mn-lt"/>
            </a:endParaRPr>
          </a:p>
        </p:txBody>
      </p:sp>
      <p:pic>
        <p:nvPicPr>
          <p:cNvPr id="34" name="Picture 33" descr="One in a crowd">
            <a:extLst>
              <a:ext uri="{FF2B5EF4-FFF2-40B4-BE49-F238E27FC236}">
                <a16:creationId xmlns:a16="http://schemas.microsoft.com/office/drawing/2014/main" id="{E7CF8FA6-FC4B-70E6-813B-80BA10C33A83}"/>
              </a:ext>
            </a:extLst>
          </p:cNvPr>
          <p:cNvPicPr>
            <a:picLocks noChangeAspect="1"/>
          </p:cNvPicPr>
          <p:nvPr/>
        </p:nvPicPr>
        <p:blipFill rotWithShape="1">
          <a:blip r:embed="rId3"/>
          <a:srcRect b="5436"/>
          <a:stretch/>
        </p:blipFill>
        <p:spPr>
          <a:xfrm>
            <a:off x="5463389" y="1251126"/>
            <a:ext cx="5941497" cy="4213887"/>
          </a:xfrm>
          <a:prstGeom prst="rect">
            <a:avLst/>
          </a:prstGeom>
        </p:spPr>
      </p:pic>
      <p:grpSp>
        <p:nvGrpSpPr>
          <p:cNvPr id="61" name="Group 60">
            <a:extLst>
              <a:ext uri="{FF2B5EF4-FFF2-40B4-BE49-F238E27FC236}">
                <a16:creationId xmlns:a16="http://schemas.microsoft.com/office/drawing/2014/main" id="{71E4E172-1EA7-E251-8265-AD4D673154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62" name="Rectangle 61">
              <a:extLst>
                <a:ext uri="{FF2B5EF4-FFF2-40B4-BE49-F238E27FC236}">
                  <a16:creationId xmlns:a16="http://schemas.microsoft.com/office/drawing/2014/main" id="{B36EE4C1-7905-4652-A645-D2C3112E2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2D6870-BDC0-AE8B-A7F5-D570327D1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462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Yellow and blue symbols">
            <a:extLst>
              <a:ext uri="{FF2B5EF4-FFF2-40B4-BE49-F238E27FC236}">
                <a16:creationId xmlns:a16="http://schemas.microsoft.com/office/drawing/2014/main" id="{15E40B84-7639-4CB1-09BF-F5DB0FE26F2A}"/>
              </a:ext>
            </a:extLst>
          </p:cNvPr>
          <p:cNvPicPr>
            <a:picLocks noChangeAspect="1"/>
          </p:cNvPicPr>
          <p:nvPr/>
        </p:nvPicPr>
        <p:blipFill>
          <a:blip r:embed="rId2"/>
          <a:srcRect t="2508" b="4782"/>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CC6883-0255-3C49-27F4-C8C08A1E5F53}"/>
              </a:ext>
            </a:extLst>
          </p:cNvPr>
          <p:cNvSpPr>
            <a:spLocks noGrp="1"/>
          </p:cNvSpPr>
          <p:nvPr>
            <p:ph type="title"/>
          </p:nvPr>
        </p:nvSpPr>
        <p:spPr>
          <a:xfrm>
            <a:off x="7946140" y="343354"/>
            <a:ext cx="3822189" cy="1899912"/>
          </a:xfrm>
        </p:spPr>
        <p:txBody>
          <a:bodyPr>
            <a:normAutofit/>
          </a:bodyPr>
          <a:lstStyle/>
          <a:p>
            <a:r>
              <a:rPr lang="en-US" sz="4000" b="1" dirty="0">
                <a:latin typeface="+mn-lt"/>
              </a:rPr>
              <a:t>What you shared</a:t>
            </a:r>
            <a:br>
              <a:rPr lang="en-US" sz="4000" dirty="0"/>
            </a:br>
            <a:endParaRPr lang="en-GB" sz="4000" b="1" dirty="0"/>
          </a:p>
        </p:txBody>
      </p:sp>
      <p:sp>
        <p:nvSpPr>
          <p:cNvPr id="3" name="Content Placeholder 2">
            <a:extLst>
              <a:ext uri="{FF2B5EF4-FFF2-40B4-BE49-F238E27FC236}">
                <a16:creationId xmlns:a16="http://schemas.microsoft.com/office/drawing/2014/main" id="{792E7D1A-AC64-9F33-4F2D-ECC7204C9C2C}"/>
              </a:ext>
            </a:extLst>
          </p:cNvPr>
          <p:cNvSpPr>
            <a:spLocks noGrp="1"/>
          </p:cNvSpPr>
          <p:nvPr>
            <p:ph idx="1"/>
          </p:nvPr>
        </p:nvSpPr>
        <p:spPr>
          <a:xfrm>
            <a:off x="7949186" y="2064087"/>
            <a:ext cx="3822189" cy="3742762"/>
          </a:xfrm>
        </p:spPr>
        <p:txBody>
          <a:bodyPr vert="horz" lIns="91440" tIns="45720" rIns="91440" bIns="45720" rtlCol="0">
            <a:normAutofit/>
          </a:bodyPr>
          <a:lstStyle/>
          <a:p>
            <a:r>
              <a:rPr lang="en-GB" sz="2000" dirty="0">
                <a:cs typeface="Calibri" panose="020F0502020204030204"/>
              </a:rPr>
              <a:t>Disjointed teams/departments</a:t>
            </a:r>
          </a:p>
          <a:p>
            <a:r>
              <a:rPr lang="en-GB" sz="2000" dirty="0">
                <a:cs typeface="Calibri" panose="020F0502020204030204"/>
              </a:rPr>
              <a:t>Transitions an issue </a:t>
            </a:r>
          </a:p>
          <a:p>
            <a:r>
              <a:rPr lang="en-GB" sz="2000" dirty="0">
                <a:cs typeface="Calibri" panose="020F0502020204030204"/>
              </a:rPr>
              <a:t>Constant influx of initiatives, policies and offers to families, and for LAs to implement</a:t>
            </a:r>
          </a:p>
          <a:p>
            <a:r>
              <a:rPr lang="en-GB" sz="2000" dirty="0">
                <a:cs typeface="Calibri" panose="020F0502020204030204"/>
              </a:rPr>
              <a:t>Cross border confusion!</a:t>
            </a:r>
          </a:p>
        </p:txBody>
      </p:sp>
    </p:spTree>
    <p:extLst>
      <p:ext uri="{BB962C8B-B14F-4D97-AF65-F5344CB8AC3E}">
        <p14:creationId xmlns:p14="http://schemas.microsoft.com/office/powerpoint/2010/main" val="3442276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3890E7-239B-5C84-3202-7761C90BA756}"/>
              </a:ext>
            </a:extLst>
          </p:cNvPr>
          <p:cNvSpPr>
            <a:spLocks noGrp="1"/>
          </p:cNvSpPr>
          <p:nvPr>
            <p:ph type="title"/>
          </p:nvPr>
        </p:nvSpPr>
        <p:spPr>
          <a:xfrm>
            <a:off x="1245072" y="1289765"/>
            <a:ext cx="3651101" cy="4270963"/>
          </a:xfrm>
        </p:spPr>
        <p:txBody>
          <a:bodyPr anchor="ctr">
            <a:normAutofit/>
          </a:bodyPr>
          <a:lstStyle/>
          <a:p>
            <a:pPr algn="ctr"/>
            <a:r>
              <a:rPr lang="en-US" sz="5600" b="1">
                <a:solidFill>
                  <a:srgbClr val="FFFFFF"/>
                </a:solidFill>
                <a:latin typeface="+mn-lt"/>
              </a:rPr>
              <a:t>What works and what can we do?</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10251C20-F659-C768-A168-38975DA99CCB}"/>
              </a:ext>
            </a:extLst>
          </p:cNvPr>
          <p:cNvSpPr>
            <a:spLocks noGrp="1"/>
          </p:cNvSpPr>
          <p:nvPr>
            <p:ph idx="1"/>
          </p:nvPr>
        </p:nvSpPr>
        <p:spPr>
          <a:xfrm>
            <a:off x="6297233" y="518400"/>
            <a:ext cx="4771607" cy="5837949"/>
          </a:xfrm>
        </p:spPr>
        <p:txBody>
          <a:bodyPr anchor="ctr">
            <a:normAutofit/>
          </a:bodyPr>
          <a:lstStyle/>
          <a:p>
            <a:r>
              <a:rPr lang="en-US" sz="2000" dirty="0">
                <a:solidFill>
                  <a:schemeClr val="tx1">
                    <a:alpha val="80000"/>
                  </a:schemeClr>
                </a:solidFill>
              </a:rPr>
              <a:t>Establish what we want our parent carers to know </a:t>
            </a:r>
            <a:r>
              <a:rPr lang="en-US" sz="2000" dirty="0" err="1">
                <a:solidFill>
                  <a:schemeClr val="tx1">
                    <a:alpha val="80000"/>
                  </a:schemeClr>
                </a:solidFill>
              </a:rPr>
              <a:t>ie</a:t>
            </a:r>
            <a:r>
              <a:rPr lang="en-US" sz="2000" dirty="0">
                <a:solidFill>
                  <a:schemeClr val="tx1">
                    <a:alpha val="80000"/>
                  </a:schemeClr>
                </a:solidFill>
              </a:rPr>
              <a:t> what does good look like?</a:t>
            </a:r>
          </a:p>
          <a:p>
            <a:r>
              <a:rPr lang="en-US" sz="2000" dirty="0">
                <a:solidFill>
                  <a:schemeClr val="tx1">
                    <a:alpha val="80000"/>
                  </a:schemeClr>
                </a:solidFill>
              </a:rPr>
              <a:t>Can we utilize the section 23 process to prompt and coordinator messaging to families question?</a:t>
            </a:r>
          </a:p>
          <a:p>
            <a:r>
              <a:rPr lang="en-US" sz="2000" dirty="0">
                <a:solidFill>
                  <a:schemeClr val="tx1">
                    <a:alpha val="80000"/>
                  </a:schemeClr>
                </a:solidFill>
              </a:rPr>
              <a:t>Regular communications and training for all agencies and departments in contact with families is key (and repeat, repeat, repeat by </a:t>
            </a:r>
            <a:r>
              <a:rPr lang="en-US" sz="2000" dirty="0" err="1">
                <a:solidFill>
                  <a:schemeClr val="tx1">
                    <a:alpha val="80000"/>
                  </a:schemeClr>
                </a:solidFill>
              </a:rPr>
              <a:t>formalising</a:t>
            </a:r>
            <a:r>
              <a:rPr lang="en-US" sz="2000" dirty="0">
                <a:solidFill>
                  <a:schemeClr val="tx1">
                    <a:alpha val="80000"/>
                  </a:schemeClr>
                </a:solidFill>
              </a:rPr>
              <a:t> your communication processes)</a:t>
            </a:r>
          </a:p>
          <a:p>
            <a:r>
              <a:rPr lang="en-US" sz="2000" dirty="0">
                <a:solidFill>
                  <a:schemeClr val="tx1">
                    <a:alpha val="80000"/>
                  </a:schemeClr>
                </a:solidFill>
              </a:rPr>
              <a:t>Welcome the conversations and actively invite opportunities to </a:t>
            </a:r>
            <a:r>
              <a:rPr lang="en-US" sz="2000" dirty="0" err="1">
                <a:solidFill>
                  <a:schemeClr val="tx1">
                    <a:alpha val="80000"/>
                  </a:schemeClr>
                </a:solidFill>
              </a:rPr>
              <a:t>Mythbust</a:t>
            </a:r>
            <a:endParaRPr lang="en-US" sz="2000" dirty="0">
              <a:solidFill>
                <a:schemeClr val="tx1">
                  <a:alpha val="80000"/>
                </a:schemeClr>
              </a:solidFill>
            </a:endParaRPr>
          </a:p>
          <a:p>
            <a:r>
              <a:rPr lang="en-US" sz="2000" dirty="0">
                <a:solidFill>
                  <a:schemeClr val="tx1">
                    <a:alpha val="80000"/>
                  </a:schemeClr>
                </a:solidFill>
              </a:rPr>
              <a:t>Think about a range of messaging to families and staff working with them (remember the marketing rule of five messages before change occurs)</a:t>
            </a:r>
          </a:p>
          <a:p>
            <a:endParaRPr lang="en-US" sz="200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5360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27934E83E3AC4A821FF7D65C647CF3" ma:contentTypeVersion="18" ma:contentTypeDescription="Create a new document." ma:contentTypeScope="" ma:versionID="5797f0bc1d4900ba710060bfd187960e">
  <xsd:schema xmlns:xsd="http://www.w3.org/2001/XMLSchema" xmlns:xs="http://www.w3.org/2001/XMLSchema" xmlns:p="http://schemas.microsoft.com/office/2006/metadata/properties" xmlns:ns2="2f3bc997-f854-457e-a89a-f53daf41e975" xmlns:ns3="5ff03d53-907b-4153-b31a-f9c01187da2f" targetNamespace="http://schemas.microsoft.com/office/2006/metadata/properties" ma:root="true" ma:fieldsID="ac5ce1b79af9bc05dab852fe9b2a7131" ns2:_="" ns3:_="">
    <xsd:import namespace="2f3bc997-f854-457e-a89a-f53daf41e975"/>
    <xsd:import namespace="5ff03d53-907b-4153-b31a-f9c01187da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bc997-f854-457e-a89a-f53daf41e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fd98df-2cc9-409e-a9a9-85a472a8861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f03d53-907b-4153-b31a-f9c01187da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a809a7-1504-4795-ab1a-8225feca0323}" ma:internalName="TaxCatchAll" ma:showField="CatchAllData" ma:web="5ff03d53-907b-4153-b31a-f9c01187d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3bc997-f854-457e-a89a-f53daf41e975">
      <Terms xmlns="http://schemas.microsoft.com/office/infopath/2007/PartnerControls"/>
    </lcf76f155ced4ddcb4097134ff3c332f>
    <TaxCatchAll xmlns="5ff03d53-907b-4153-b31a-f9c01187da2f" xsi:nil="true"/>
  </documentManagement>
</p:properties>
</file>

<file path=customXml/itemProps1.xml><?xml version="1.0" encoding="utf-8"?>
<ds:datastoreItem xmlns:ds="http://schemas.openxmlformats.org/officeDocument/2006/customXml" ds:itemID="{2E820EFA-BEB5-442F-A3C6-472FE7880A68}">
  <ds:schemaRefs>
    <ds:schemaRef ds:uri="http://schemas.microsoft.com/sharepoint/v3/contenttype/forms"/>
  </ds:schemaRefs>
</ds:datastoreItem>
</file>

<file path=customXml/itemProps2.xml><?xml version="1.0" encoding="utf-8"?>
<ds:datastoreItem xmlns:ds="http://schemas.openxmlformats.org/officeDocument/2006/customXml" ds:itemID="{2D67FD39-7B89-4A1D-B6C1-A308F6103A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3bc997-f854-457e-a89a-f53daf41e975"/>
    <ds:schemaRef ds:uri="5ff03d53-907b-4153-b31a-f9c01187da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532EBD-07EC-4ECF-9452-38C5FCD5E9B7}">
  <ds:schemaRefs>
    <ds:schemaRef ds:uri="http://schemas.microsoft.com/office/2006/metadata/properties"/>
    <ds:schemaRef ds:uri="2f3bc997-f854-457e-a89a-f53daf41e975"/>
    <ds:schemaRef ds:uri="http://purl.org/dc/dcmitype/"/>
    <ds:schemaRef ds:uri="http://schemas.microsoft.com/office/2006/documentManagement/types"/>
    <ds:schemaRef ds:uri="http://purl.org/dc/elements/1.1/"/>
    <ds:schemaRef ds:uri="http://www.w3.org/XML/1998/namespace"/>
    <ds:schemaRef ds:uri="5ff03d53-907b-4153-b31a-f9c01187da2f"/>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3238</TotalTime>
  <Words>731</Words>
  <Application>Microsoft Office PowerPoint</Application>
  <PresentationFormat>Widescreen</PresentationFormat>
  <Paragraphs>116</Paragraphs>
  <Slides>18</Slides>
  <Notes>9</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Welcome to our  Inclusion Lunch Break!</vt:lpstr>
      <vt:lpstr> Agenda</vt:lpstr>
      <vt:lpstr>How shall we work today? </vt:lpstr>
      <vt:lpstr>Who we are, and what we do </vt:lpstr>
      <vt:lpstr>Why the lunch breaks?</vt:lpstr>
      <vt:lpstr>Please tell us who you are in the chat and leave your email so we can stay in touch directly</vt:lpstr>
      <vt:lpstr>Our spotlight last time…   Managing expectations and using information to drive inclusion  </vt:lpstr>
      <vt:lpstr>What you shared </vt:lpstr>
      <vt:lpstr>What works and what can we do?</vt:lpstr>
      <vt:lpstr>Spotlight session this time</vt:lpstr>
      <vt:lpstr>Context</vt:lpstr>
      <vt:lpstr>The guidance</vt:lpstr>
      <vt:lpstr>Issues and discussion points</vt:lpstr>
      <vt:lpstr>What else are we up to and how else can we help?</vt:lpstr>
      <vt:lpstr>Ask the room</vt:lpstr>
      <vt:lpstr>Spotlight next time?  14th July 12.30-1.30pm   </vt:lpstr>
      <vt:lpstr>What will you do next?    Feedback in the chat please </vt:lpstr>
      <vt:lpstr>Thank you for your continued commitment and passion!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Driven Early Years Inclusion and Managing Good Transitions to Track and Improve Outcomes for Children with SEND</dc:title>
  <dc:creator>Ann Van Dyke</dc:creator>
  <cp:lastModifiedBy>Ann Van Dyke</cp:lastModifiedBy>
  <cp:revision>194</cp:revision>
  <cp:lastPrinted>2024-02-05T12:17:31Z</cp:lastPrinted>
  <dcterms:created xsi:type="dcterms:W3CDTF">2022-06-27T14:30:28Z</dcterms:created>
  <dcterms:modified xsi:type="dcterms:W3CDTF">2025-07-22T08:32:25Z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0x0101009627934E83E3AC4A821FF7D65C647CF3</vt:lpwstr>
  </property>
  <property fmtid="{D5CDD505-2E9C-101B-9397-08002B2CF9AE}" pid="3" name="MediaServiceImageTags">
    <vt:lpwstr/>
  </property>
</Properties>
</file>