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3" r:id="rId5"/>
    <p:sldMasterId id="2147483710" r:id="rId6"/>
    <p:sldMasterId id="2147483713" r:id="rId7"/>
    <p:sldMasterId id="2147483745" r:id="rId8"/>
    <p:sldMasterId id="2147483746" r:id="rId9"/>
    <p:sldMasterId id="2147483764" r:id="rId10"/>
  </p:sldMasterIdLst>
  <p:notesMasterIdLst>
    <p:notesMasterId r:id="rId52"/>
  </p:notesMasterIdLst>
  <p:sldIdLst>
    <p:sldId id="366" r:id="rId11"/>
    <p:sldId id="430" r:id="rId12"/>
    <p:sldId id="421" r:id="rId13"/>
    <p:sldId id="385" r:id="rId14"/>
    <p:sldId id="464" r:id="rId15"/>
    <p:sldId id="463" r:id="rId16"/>
    <p:sldId id="440" r:id="rId17"/>
    <p:sldId id="443" r:id="rId18"/>
    <p:sldId id="467" r:id="rId19"/>
    <p:sldId id="417" r:id="rId20"/>
    <p:sldId id="468" r:id="rId21"/>
    <p:sldId id="469" r:id="rId22"/>
    <p:sldId id="404" r:id="rId23"/>
    <p:sldId id="407" r:id="rId24"/>
    <p:sldId id="444" r:id="rId25"/>
    <p:sldId id="410" r:id="rId26"/>
    <p:sldId id="412" r:id="rId27"/>
    <p:sldId id="470" r:id="rId28"/>
    <p:sldId id="413" r:id="rId29"/>
    <p:sldId id="473" r:id="rId30"/>
    <p:sldId id="472" r:id="rId31"/>
    <p:sldId id="474" r:id="rId32"/>
    <p:sldId id="475" r:id="rId33"/>
    <p:sldId id="477" r:id="rId34"/>
    <p:sldId id="418" r:id="rId35"/>
    <p:sldId id="476" r:id="rId36"/>
    <p:sldId id="471" r:id="rId37"/>
    <p:sldId id="267" r:id="rId38"/>
    <p:sldId id="261" r:id="rId39"/>
    <p:sldId id="270" r:id="rId40"/>
    <p:sldId id="273" r:id="rId41"/>
    <p:sldId id="271" r:id="rId42"/>
    <p:sldId id="272" r:id="rId43"/>
    <p:sldId id="450" r:id="rId44"/>
    <p:sldId id="269" r:id="rId45"/>
    <p:sldId id="451" r:id="rId46"/>
    <p:sldId id="263" r:id="rId47"/>
    <p:sldId id="268" r:id="rId48"/>
    <p:sldId id="415" r:id="rId49"/>
    <p:sldId id="466" r:id="rId50"/>
    <p:sldId id="41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ris, Lisa (Childrens Services - Solihull MBC)" initials="ML(S-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5B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35"/>
    <p:restoredTop sz="94589"/>
  </p:normalViewPr>
  <p:slideViewPr>
    <p:cSldViewPr snapToGrid="0" snapToObjects="1">
      <p:cViewPr varScale="1">
        <p:scale>
          <a:sx n="116" d="100"/>
          <a:sy n="116" d="100"/>
        </p:scale>
        <p:origin x="208" y="27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5AA4F-F71B-CA43-9713-1A18CFE50E9E}"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6D686-D428-7945-B7C5-79FF82BCE64D}" type="slidenum">
              <a:rPr lang="en-US" smtClean="0"/>
              <a:t>‹#›</a:t>
            </a:fld>
            <a:endParaRPr lang="en-US"/>
          </a:p>
        </p:txBody>
      </p:sp>
    </p:spTree>
    <p:extLst>
      <p:ext uri="{BB962C8B-B14F-4D97-AF65-F5344CB8AC3E}">
        <p14:creationId xmlns:p14="http://schemas.microsoft.com/office/powerpoint/2010/main" val="1945447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893A2-0226-4641-8961-7FAC2C68EDF5}" type="slidenum">
              <a:rPr lang="en-US" smtClean="0"/>
              <a:t>1</a:t>
            </a:fld>
            <a:endParaRPr lang="en-US"/>
          </a:p>
        </p:txBody>
      </p:sp>
    </p:spTree>
    <p:extLst>
      <p:ext uri="{BB962C8B-B14F-4D97-AF65-F5344CB8AC3E}">
        <p14:creationId xmlns:p14="http://schemas.microsoft.com/office/powerpoint/2010/main" val="440473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6D686-D428-7945-B7C5-79FF82BCE64D}" type="slidenum">
              <a:rPr lang="en-US" smtClean="0"/>
              <a:t>2</a:t>
            </a:fld>
            <a:endParaRPr lang="en-US"/>
          </a:p>
        </p:txBody>
      </p:sp>
    </p:spTree>
    <p:extLst>
      <p:ext uri="{BB962C8B-B14F-4D97-AF65-F5344CB8AC3E}">
        <p14:creationId xmlns:p14="http://schemas.microsoft.com/office/powerpoint/2010/main" val="2552311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4</a:t>
            </a:fld>
            <a:endParaRPr lang="en-US"/>
          </a:p>
        </p:txBody>
      </p:sp>
    </p:spTree>
    <p:extLst>
      <p:ext uri="{BB962C8B-B14F-4D97-AF65-F5344CB8AC3E}">
        <p14:creationId xmlns:p14="http://schemas.microsoft.com/office/powerpoint/2010/main" val="413070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893A2-0226-4641-8961-7FAC2C68ED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8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2BE6-AA0B-454A-BA38-292FD0B680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28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6D686-D428-7945-B7C5-79FF82BCE64D}" type="slidenum">
              <a:rPr lang="en-US" smtClean="0"/>
              <a:t>7</a:t>
            </a:fld>
            <a:endParaRPr lang="en-US"/>
          </a:p>
        </p:txBody>
      </p:sp>
    </p:spTree>
    <p:extLst>
      <p:ext uri="{BB962C8B-B14F-4D97-AF65-F5344CB8AC3E}">
        <p14:creationId xmlns:p14="http://schemas.microsoft.com/office/powerpoint/2010/main" val="629508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A19E-6B50-1142-B6A0-A2279FC78D5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44EE64-FC09-7044-9D37-C4597EBC09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452CE75-28E0-5644-8480-848F2969DE0B}"/>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5" name="Footer Placeholder 4">
            <a:extLst>
              <a:ext uri="{FF2B5EF4-FFF2-40B4-BE49-F238E27FC236}">
                <a16:creationId xmlns:a16="http://schemas.microsoft.com/office/drawing/2014/main" id="{FE93D101-C85F-104D-A656-EB2DACFC3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EE69D-6083-B042-BC3E-C1E71BC62124}"/>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3669188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510A-42A2-E143-9A0D-66067CCB230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69FF31-492E-CB4A-B5FF-59BD99618F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2BFE45-3ECE-2146-8054-C0E99220073C}"/>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5" name="Footer Placeholder 4">
            <a:extLst>
              <a:ext uri="{FF2B5EF4-FFF2-40B4-BE49-F238E27FC236}">
                <a16:creationId xmlns:a16="http://schemas.microsoft.com/office/drawing/2014/main" id="{FA9656FB-B3C2-D34D-9FEB-CA750FA7E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6C921-8834-934F-946B-F7EA8F9C2AF2}"/>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90776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133D4-D19A-4741-BFA0-74AA31409C6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E51666-7D1E-EB4C-8A2B-0F90BD7D1A2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B77034-4040-B145-BF38-BB390C4D1699}"/>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5" name="Footer Placeholder 4">
            <a:extLst>
              <a:ext uri="{FF2B5EF4-FFF2-40B4-BE49-F238E27FC236}">
                <a16:creationId xmlns:a16="http://schemas.microsoft.com/office/drawing/2014/main" id="{09069573-DC07-B045-802B-5E12EEC8A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7B950-A0CD-454A-B172-23C319E158BF}"/>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784503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92000" y="0"/>
            <a:ext cx="4800000" cy="4800000"/>
          </a:xfrm>
          <a:prstGeom prst="rect">
            <a:avLst/>
          </a:prstGeom>
        </p:spPr>
        <p:txBody>
          <a:bodyPr lIns="0" tIns="360000" rIns="0" bIns="0"/>
          <a:lstStyle>
            <a:lvl1pPr algn="ctr">
              <a:defRPr sz="32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816000" y="2605993"/>
            <a:ext cx="5808064" cy="576361"/>
          </a:xfrm>
          <a:prstGeom prst="rect">
            <a:avLst/>
          </a:prstGeom>
        </p:spPr>
        <p:txBody>
          <a:bodyPr lIns="0" tIns="0" rIns="0" bIns="0" anchor="ctr" anchorCtr="0">
            <a:normAutofit/>
          </a:bodyPr>
          <a:lstStyle>
            <a:lvl1pPr>
              <a:defRPr sz="3067">
                <a:solidFill>
                  <a:schemeClr val="bg1"/>
                </a:solidFill>
              </a:defRPr>
            </a:lvl1pPr>
          </a:lstStyle>
          <a:p>
            <a:r>
              <a:rPr lang="en-US" sz="3067" dirty="0"/>
              <a:t>Click to edit date</a:t>
            </a:r>
            <a:endParaRPr lang="en-GB" sz="3067" dirty="0"/>
          </a:p>
        </p:txBody>
      </p:sp>
      <p:sp>
        <p:nvSpPr>
          <p:cNvPr id="9" name="Text Placeholder 8"/>
          <p:cNvSpPr>
            <a:spLocks noGrp="1"/>
          </p:cNvSpPr>
          <p:nvPr>
            <p:ph type="body" sz="quarter" idx="12" hasCustomPrompt="1"/>
          </p:nvPr>
        </p:nvSpPr>
        <p:spPr>
          <a:xfrm>
            <a:off x="816000" y="3301217"/>
            <a:ext cx="5807803" cy="511827"/>
          </a:xfrm>
          <a:prstGeom prst="rect">
            <a:avLst/>
          </a:prstGeom>
        </p:spPr>
        <p:txBody>
          <a:bodyPr lIns="0" tIns="0" rIns="0" bIns="0">
            <a:normAutofit/>
          </a:bodyPr>
          <a:lstStyle>
            <a:lvl1pPr>
              <a:defRPr sz="2667">
                <a:solidFill>
                  <a:schemeClr val="bg1"/>
                </a:solidFill>
              </a:defRPr>
            </a:lvl1pPr>
          </a:lstStyle>
          <a:p>
            <a:r>
              <a:rPr lang="en-GB" sz="2667" dirty="0"/>
              <a:t>Click to add your name</a:t>
            </a:r>
            <a:endParaRPr lang="en-GB" sz="3067" dirty="0"/>
          </a:p>
        </p:txBody>
      </p:sp>
      <p:sp>
        <p:nvSpPr>
          <p:cNvPr id="10" name="Text Placeholder 8"/>
          <p:cNvSpPr>
            <a:spLocks noGrp="1"/>
          </p:cNvSpPr>
          <p:nvPr>
            <p:ph type="body" sz="quarter" idx="13" hasCustomPrompt="1"/>
          </p:nvPr>
        </p:nvSpPr>
        <p:spPr>
          <a:xfrm>
            <a:off x="816000" y="3781271"/>
            <a:ext cx="5807803" cy="511827"/>
          </a:xfrm>
          <a:prstGeom prst="rect">
            <a:avLst/>
          </a:prstGeom>
        </p:spPr>
        <p:txBody>
          <a:bodyPr lIns="0" tIns="0" rIns="0" bIns="0">
            <a:normAutofit/>
          </a:bodyPr>
          <a:lstStyle>
            <a:lvl1pPr>
              <a:defRPr sz="2667" baseline="0">
                <a:solidFill>
                  <a:schemeClr val="bg1"/>
                </a:solidFill>
              </a:defRPr>
            </a:lvl1pPr>
          </a:lstStyle>
          <a:p>
            <a:r>
              <a:rPr lang="en-GB" sz="2667" dirty="0"/>
              <a:t>Click to add your service area</a:t>
            </a:r>
            <a:endParaRPr lang="en-GB" sz="3067" dirty="0"/>
          </a:p>
        </p:txBody>
      </p:sp>
      <p:sp>
        <p:nvSpPr>
          <p:cNvPr id="11" name="Text Placeholder 8"/>
          <p:cNvSpPr>
            <a:spLocks noGrp="1"/>
          </p:cNvSpPr>
          <p:nvPr>
            <p:ph type="body" sz="quarter" idx="14" hasCustomPrompt="1"/>
          </p:nvPr>
        </p:nvSpPr>
        <p:spPr>
          <a:xfrm>
            <a:off x="816000" y="740702"/>
            <a:ext cx="6288117" cy="1703740"/>
          </a:xfrm>
          <a:prstGeom prst="rect">
            <a:avLst/>
          </a:prstGeom>
        </p:spPr>
        <p:txBody>
          <a:bodyPr lIns="0" tIns="0" rIns="0" bIns="0" anchor="b" anchorCtr="0">
            <a:normAutofit/>
          </a:bodyPr>
          <a:lstStyle>
            <a:lvl1pPr>
              <a:spcBef>
                <a:spcPts val="0"/>
              </a:spcBef>
              <a:defRPr sz="5600" baseline="0">
                <a:solidFill>
                  <a:schemeClr val="bg1"/>
                </a:solidFill>
              </a:defRPr>
            </a:lvl1pPr>
          </a:lstStyle>
          <a:p>
            <a:r>
              <a:rPr lang="en-GB" sz="5600" dirty="0"/>
              <a:t>Click to edit Presentation title</a:t>
            </a:r>
            <a:endParaRPr lang="en-GB" sz="3067" dirty="0"/>
          </a:p>
        </p:txBody>
      </p:sp>
    </p:spTree>
    <p:extLst>
      <p:ext uri="{BB962C8B-B14F-4D97-AF65-F5344CB8AC3E}">
        <p14:creationId xmlns:p14="http://schemas.microsoft.com/office/powerpoint/2010/main" val="3654953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p:nvPr userDrawn="1"/>
        </p:nvSpPr>
        <p:spPr>
          <a:xfrm>
            <a:off x="816000" y="738189"/>
            <a:ext cx="6720747" cy="1592808"/>
          </a:xfrm>
          <a:prstGeom prst="rect">
            <a:avLst/>
          </a:prstGeom>
          <a:noFill/>
        </p:spPr>
        <p:txBody>
          <a:bodyPr wrap="square" rtlCol="0">
            <a:spAutoFit/>
          </a:bodyPr>
          <a:lstStyle/>
          <a:p>
            <a:pPr>
              <a:spcAft>
                <a:spcPts val="1333"/>
              </a:spcAft>
            </a:pPr>
            <a:r>
              <a:rPr lang="en-GB" sz="5600" dirty="0">
                <a:solidFill>
                  <a:schemeClr val="bg1"/>
                </a:solidFill>
              </a:rPr>
              <a:t>Thank you</a:t>
            </a:r>
          </a:p>
          <a:p>
            <a:r>
              <a:rPr lang="en-GB" sz="3067" dirty="0">
                <a:solidFill>
                  <a:schemeClr val="bg1"/>
                </a:solidFill>
              </a:rPr>
              <a:t>www.swindon.gov.uk</a:t>
            </a:r>
          </a:p>
        </p:txBody>
      </p:sp>
    </p:spTree>
    <p:extLst>
      <p:ext uri="{BB962C8B-B14F-4D97-AF65-F5344CB8AC3E}">
        <p14:creationId xmlns:p14="http://schemas.microsoft.com/office/powerpoint/2010/main" val="2711476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92000" y="0"/>
            <a:ext cx="4800000" cy="4800000"/>
          </a:xfrm>
          <a:prstGeom prst="rect">
            <a:avLst/>
          </a:prstGeom>
        </p:spPr>
        <p:txBody>
          <a:bodyPr lIns="0" tIns="360000" rIns="0" bIns="0"/>
          <a:lstStyle>
            <a:lvl1pPr algn="ctr">
              <a:defRPr sz="32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816000" y="2605993"/>
            <a:ext cx="5808064" cy="576361"/>
          </a:xfrm>
          <a:prstGeom prst="rect">
            <a:avLst/>
          </a:prstGeom>
        </p:spPr>
        <p:txBody>
          <a:bodyPr lIns="0" tIns="0" rIns="0" bIns="0" anchor="ctr" anchorCtr="0">
            <a:normAutofit/>
          </a:bodyPr>
          <a:lstStyle>
            <a:lvl1pPr>
              <a:defRPr sz="3067">
                <a:solidFill>
                  <a:schemeClr val="bg1"/>
                </a:solidFill>
              </a:defRPr>
            </a:lvl1pPr>
          </a:lstStyle>
          <a:p>
            <a:r>
              <a:rPr lang="en-US" sz="3067" dirty="0"/>
              <a:t>Click to edit date</a:t>
            </a:r>
            <a:endParaRPr lang="en-GB" sz="3067" dirty="0"/>
          </a:p>
        </p:txBody>
      </p:sp>
      <p:sp>
        <p:nvSpPr>
          <p:cNvPr id="9" name="Text Placeholder 8"/>
          <p:cNvSpPr>
            <a:spLocks noGrp="1"/>
          </p:cNvSpPr>
          <p:nvPr>
            <p:ph type="body" sz="quarter" idx="12" hasCustomPrompt="1"/>
          </p:nvPr>
        </p:nvSpPr>
        <p:spPr>
          <a:xfrm>
            <a:off x="816000" y="3301217"/>
            <a:ext cx="5807803" cy="511827"/>
          </a:xfrm>
          <a:prstGeom prst="rect">
            <a:avLst/>
          </a:prstGeom>
        </p:spPr>
        <p:txBody>
          <a:bodyPr lIns="0" tIns="0" rIns="0" bIns="0">
            <a:normAutofit/>
          </a:bodyPr>
          <a:lstStyle>
            <a:lvl1pPr>
              <a:defRPr sz="2667">
                <a:solidFill>
                  <a:schemeClr val="bg1"/>
                </a:solidFill>
              </a:defRPr>
            </a:lvl1pPr>
          </a:lstStyle>
          <a:p>
            <a:r>
              <a:rPr lang="en-GB" sz="2667" dirty="0"/>
              <a:t>Click to add your name</a:t>
            </a:r>
            <a:endParaRPr lang="en-GB" sz="3067" dirty="0"/>
          </a:p>
        </p:txBody>
      </p:sp>
      <p:sp>
        <p:nvSpPr>
          <p:cNvPr id="10" name="Text Placeholder 8"/>
          <p:cNvSpPr>
            <a:spLocks noGrp="1"/>
          </p:cNvSpPr>
          <p:nvPr>
            <p:ph type="body" sz="quarter" idx="13" hasCustomPrompt="1"/>
          </p:nvPr>
        </p:nvSpPr>
        <p:spPr>
          <a:xfrm>
            <a:off x="816000" y="3781271"/>
            <a:ext cx="5807803" cy="511827"/>
          </a:xfrm>
          <a:prstGeom prst="rect">
            <a:avLst/>
          </a:prstGeom>
        </p:spPr>
        <p:txBody>
          <a:bodyPr lIns="0" tIns="0" rIns="0" bIns="0">
            <a:normAutofit/>
          </a:bodyPr>
          <a:lstStyle>
            <a:lvl1pPr>
              <a:defRPr sz="2667" baseline="0">
                <a:solidFill>
                  <a:schemeClr val="bg1"/>
                </a:solidFill>
              </a:defRPr>
            </a:lvl1pPr>
          </a:lstStyle>
          <a:p>
            <a:r>
              <a:rPr lang="en-GB" sz="2667" dirty="0"/>
              <a:t>Click to add your service area</a:t>
            </a:r>
            <a:endParaRPr lang="en-GB" sz="3067" dirty="0"/>
          </a:p>
        </p:txBody>
      </p:sp>
      <p:sp>
        <p:nvSpPr>
          <p:cNvPr id="11" name="Text Placeholder 8"/>
          <p:cNvSpPr>
            <a:spLocks noGrp="1"/>
          </p:cNvSpPr>
          <p:nvPr>
            <p:ph type="body" sz="quarter" idx="14" hasCustomPrompt="1"/>
          </p:nvPr>
        </p:nvSpPr>
        <p:spPr>
          <a:xfrm>
            <a:off x="816000" y="740702"/>
            <a:ext cx="6288117" cy="1703740"/>
          </a:xfrm>
          <a:prstGeom prst="rect">
            <a:avLst/>
          </a:prstGeom>
        </p:spPr>
        <p:txBody>
          <a:bodyPr lIns="0" tIns="0" rIns="0" bIns="0" anchor="b" anchorCtr="0">
            <a:normAutofit/>
          </a:bodyPr>
          <a:lstStyle>
            <a:lvl1pPr>
              <a:spcBef>
                <a:spcPts val="0"/>
              </a:spcBef>
              <a:defRPr sz="5600" baseline="0">
                <a:solidFill>
                  <a:schemeClr val="bg1"/>
                </a:solidFill>
              </a:defRPr>
            </a:lvl1pPr>
          </a:lstStyle>
          <a:p>
            <a:r>
              <a:rPr lang="en-GB" sz="5600" dirty="0"/>
              <a:t>Click to edit Presentation title</a:t>
            </a:r>
            <a:endParaRPr lang="en-GB" sz="3067" dirty="0"/>
          </a:p>
        </p:txBody>
      </p:sp>
    </p:spTree>
    <p:extLst>
      <p:ext uri="{BB962C8B-B14F-4D97-AF65-F5344CB8AC3E}">
        <p14:creationId xmlns:p14="http://schemas.microsoft.com/office/powerpoint/2010/main" val="3711466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p:nvPr userDrawn="1"/>
        </p:nvSpPr>
        <p:spPr>
          <a:xfrm>
            <a:off x="816000" y="738189"/>
            <a:ext cx="6720747" cy="1592808"/>
          </a:xfrm>
          <a:prstGeom prst="rect">
            <a:avLst/>
          </a:prstGeom>
          <a:noFill/>
        </p:spPr>
        <p:txBody>
          <a:bodyPr wrap="square" rtlCol="0">
            <a:spAutoFit/>
          </a:bodyPr>
          <a:lstStyle/>
          <a:p>
            <a:pPr>
              <a:spcAft>
                <a:spcPts val="1333"/>
              </a:spcAft>
            </a:pPr>
            <a:r>
              <a:rPr lang="en-GB" sz="5600" dirty="0">
                <a:solidFill>
                  <a:schemeClr val="bg1"/>
                </a:solidFill>
              </a:rPr>
              <a:t>Thank you</a:t>
            </a:r>
          </a:p>
          <a:p>
            <a:r>
              <a:rPr lang="en-GB" sz="3067" dirty="0">
                <a:solidFill>
                  <a:schemeClr val="bg1"/>
                </a:solidFill>
              </a:rPr>
              <a:t>www.swindon.gov.uk</a:t>
            </a:r>
          </a:p>
        </p:txBody>
      </p:sp>
    </p:spTree>
    <p:extLst>
      <p:ext uri="{BB962C8B-B14F-4D97-AF65-F5344CB8AC3E}">
        <p14:creationId xmlns:p14="http://schemas.microsoft.com/office/powerpoint/2010/main" val="351637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3163487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orange)">
    <p:spTree>
      <p:nvGrpSpPr>
        <p:cNvPr id="1" name=""/>
        <p:cNvGrpSpPr/>
        <p:nvPr/>
      </p:nvGrpSpPr>
      <p:grpSpPr>
        <a:xfrm>
          <a:off x="0" y="0"/>
          <a:ext cx="0" cy="0"/>
          <a:chOff x="0" y="0"/>
          <a:chExt cx="0" cy="0"/>
        </a:xfrm>
      </p:grpSpPr>
      <p:sp>
        <p:nvSpPr>
          <p:cNvPr id="3" name="Rectangle 2"/>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15999" y="274637"/>
            <a:ext cx="10561084" cy="1143000"/>
          </a:xfrm>
        </p:spPr>
        <p:txBody>
          <a:bodyPr/>
          <a:lstStyle>
            <a:lvl1pPr>
              <a:defRPr>
                <a:solidFill>
                  <a:schemeClr val="bg1"/>
                </a:solidFill>
              </a:defRPr>
            </a:lvl1p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1083"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0929006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43946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text slide (orange)">
    <p:spTree>
      <p:nvGrpSpPr>
        <p:cNvPr id="1" name=""/>
        <p:cNvGrpSpPr/>
        <p:nvPr/>
      </p:nvGrpSpPr>
      <p:grpSpPr>
        <a:xfrm>
          <a:off x="0" y="0"/>
          <a:ext cx="0" cy="0"/>
          <a:chOff x="0" y="0"/>
          <a:chExt cx="0" cy="0"/>
        </a:xfrm>
      </p:grpSpPr>
      <p:sp>
        <p:nvSpPr>
          <p:cNvPr id="7" name="Rectangle 6"/>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764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49B0C-83D0-A443-8DE3-4ABA7B6CF7D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15FD1E-2C52-C649-B402-2DEF1A0FFC5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834197-82FA-F842-80EA-A4B9BA4E965C}"/>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5" name="Footer Placeholder 4">
            <a:extLst>
              <a:ext uri="{FF2B5EF4-FFF2-40B4-BE49-F238E27FC236}">
                <a16:creationId xmlns:a16="http://schemas.microsoft.com/office/drawing/2014/main" id="{C484F454-D01D-A140-88B1-A972459A3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71D8A-82DB-614D-B44A-C498D86AF97C}"/>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761860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6"/>
          <p:cNvSpPr>
            <a:spLocks noGrp="1"/>
          </p:cNvSpPr>
          <p:nvPr>
            <p:ph type="body" sz="quarter" idx="11"/>
          </p:nvPr>
        </p:nvSpPr>
        <p:spPr>
          <a:xfrm>
            <a:off x="816000" y="1604944"/>
            <a:ext cx="5040000" cy="384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p:cNvSpPr>
            <a:spLocks noGrp="1"/>
          </p:cNvSpPr>
          <p:nvPr>
            <p:ph type="pic" sz="quarter" idx="12" hasCustomPrompt="1"/>
          </p:nvPr>
        </p:nvSpPr>
        <p:spPr>
          <a:xfrm>
            <a:off x="6337084" y="1603200"/>
            <a:ext cx="5040000" cy="3840000"/>
          </a:xfrm>
        </p:spPr>
        <p:txBody>
          <a:bodyPr/>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1750314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4"/>
            <a:ext cx="10560000" cy="3841751"/>
          </a:xfrm>
        </p:spPr>
        <p:txBody>
          <a:bodyPr tIns="288000"/>
          <a:lstStyle>
            <a:lvl1pPr algn="ctr">
              <a:defRPr/>
            </a:lvl1pPr>
          </a:lstStyle>
          <a:p>
            <a:r>
              <a:rPr lang="en-GB" dirty="0"/>
              <a:t>Click the icon to insert a photo</a:t>
            </a:r>
          </a:p>
        </p:txBody>
      </p:sp>
    </p:spTree>
    <p:extLst>
      <p:ext uri="{BB962C8B-B14F-4D97-AF65-F5344CB8AC3E}">
        <p14:creationId xmlns:p14="http://schemas.microsoft.com/office/powerpoint/2010/main" val="1548757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920146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hoto slide 2">
    <p:spTree>
      <p:nvGrpSpPr>
        <p:cNvPr id="1" name=""/>
        <p:cNvGrpSpPr/>
        <p:nvPr/>
      </p:nvGrpSpPr>
      <p:grpSpPr>
        <a:xfrm>
          <a:off x="0" y="0"/>
          <a:ext cx="0" cy="0"/>
          <a:chOff x="0" y="0"/>
          <a:chExt cx="0" cy="0"/>
        </a:xfrm>
      </p:grpSpPr>
      <p:sp>
        <p:nvSpPr>
          <p:cNvPr id="3" name="Rectangle 2"/>
          <p:cNvSpPr/>
          <p:nvPr userDrawn="1"/>
        </p:nvSpPr>
        <p:spPr>
          <a:xfrm>
            <a:off x="0" y="0"/>
            <a:ext cx="6096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16000" y="274637"/>
            <a:ext cx="5087979" cy="1143000"/>
          </a:xfrm>
        </p:spPr>
        <p:txBody>
          <a:bodyPr/>
          <a:lstStyle>
            <a:lvl1pPr>
              <a:defRPr>
                <a:solidFill>
                  <a:schemeClr val="bg1"/>
                </a:solidFill>
              </a:defRPr>
            </a:lvl1pPr>
          </a:lstStyle>
          <a:p>
            <a:r>
              <a:rPr lang="en-US" dirty="0"/>
              <a:t>Click to edit</a:t>
            </a:r>
            <a:endParaRPr lang="en-GB" dirty="0"/>
          </a:p>
        </p:txBody>
      </p:sp>
      <p:sp>
        <p:nvSpPr>
          <p:cNvPr id="7" name="Text Placeholder 6"/>
          <p:cNvSpPr>
            <a:spLocks noGrp="1"/>
          </p:cNvSpPr>
          <p:nvPr>
            <p:ph type="body" sz="quarter" idx="11"/>
          </p:nvPr>
        </p:nvSpPr>
        <p:spPr>
          <a:xfrm>
            <a:off x="816000" y="1604944"/>
            <a:ext cx="5087979"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6096000" y="0"/>
            <a:ext cx="6096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262872634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photo slide 3">
    <p:spTree>
      <p:nvGrpSpPr>
        <p:cNvPr id="1" name=""/>
        <p:cNvGrpSpPr/>
        <p:nvPr/>
      </p:nvGrpSpPr>
      <p:grpSpPr>
        <a:xfrm>
          <a:off x="0" y="0"/>
          <a:ext cx="0" cy="0"/>
          <a:chOff x="0" y="0"/>
          <a:chExt cx="0" cy="0"/>
        </a:xfrm>
      </p:grpSpPr>
      <p:sp>
        <p:nvSpPr>
          <p:cNvPr id="3" name="Rectangle 2"/>
          <p:cNvSpPr/>
          <p:nvPr userDrawn="1"/>
        </p:nvSpPr>
        <p:spPr>
          <a:xfrm>
            <a:off x="0" y="0"/>
            <a:ext cx="4080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 Placeholder 6"/>
          <p:cNvSpPr>
            <a:spLocks noGrp="1"/>
          </p:cNvSpPr>
          <p:nvPr>
            <p:ph type="body" sz="quarter" idx="11"/>
          </p:nvPr>
        </p:nvSpPr>
        <p:spPr>
          <a:xfrm>
            <a:off x="816000" y="740701"/>
            <a:ext cx="2975744" cy="47076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4080000" y="0"/>
            <a:ext cx="8112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2898541484"/>
      </p:ext>
    </p:extLst>
  </p:cSld>
  <p:clrMapOvr>
    <a:masterClrMapping/>
  </p:clrMapOvr>
  <p:extLst>
    <p:ext uri="{DCECCB84-F9BA-43D5-87BE-67443E8EF086}">
      <p15:sldGuideLst xmlns:p15="http://schemas.microsoft.com/office/powerpoint/2012/main">
        <p15:guide id="1" pos="192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photo x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10" name="Picture Placeholder 3"/>
          <p:cNvSpPr>
            <a:spLocks noGrp="1"/>
          </p:cNvSpPr>
          <p:nvPr>
            <p:ph type="pic" sz="quarter" idx="11" hasCustomPrompt="1"/>
          </p:nvPr>
        </p:nvSpPr>
        <p:spPr>
          <a:xfrm>
            <a:off x="6216000" y="1628687"/>
            <a:ext cx="5160000" cy="2400000"/>
          </a:xfrm>
        </p:spPr>
        <p:txBody>
          <a:bodyPr tIns="144000">
            <a:normAutofit/>
          </a:bodyPr>
          <a:lstStyle>
            <a:lvl1pPr algn="ctr">
              <a:defRPr sz="2667"/>
            </a:lvl1pPr>
          </a:lstStyle>
          <a:p>
            <a:r>
              <a:rPr lang="en-GB" dirty="0"/>
              <a:t>Click icon to add photo</a:t>
            </a:r>
          </a:p>
        </p:txBody>
      </p:sp>
      <p:sp>
        <p:nvSpPr>
          <p:cNvPr id="14" name="Text Placeholder 12"/>
          <p:cNvSpPr>
            <a:spLocks noGrp="1"/>
          </p:cNvSpPr>
          <p:nvPr>
            <p:ph type="body" sz="quarter" idx="14"/>
          </p:nvPr>
        </p:nvSpPr>
        <p:spPr>
          <a:xfrm>
            <a:off x="6216000" y="4004432"/>
            <a:ext cx="5160000" cy="144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9" name="Picture Placeholder 3"/>
          <p:cNvSpPr>
            <a:spLocks noGrp="1"/>
          </p:cNvSpPr>
          <p:nvPr>
            <p:ph type="pic" sz="quarter" idx="15" hasCustomPrompt="1"/>
          </p:nvPr>
        </p:nvSpPr>
        <p:spPr>
          <a:xfrm>
            <a:off x="816000" y="1635957"/>
            <a:ext cx="5160000" cy="2400000"/>
          </a:xfrm>
        </p:spPr>
        <p:txBody>
          <a:bodyPr tIns="144000">
            <a:normAutofit/>
          </a:bodyPr>
          <a:lstStyle>
            <a:lvl1pPr algn="ctr">
              <a:defRPr sz="2667"/>
            </a:lvl1pPr>
          </a:lstStyle>
          <a:p>
            <a:r>
              <a:rPr lang="en-GB" dirty="0"/>
              <a:t>Click icon to add photo</a:t>
            </a:r>
          </a:p>
        </p:txBody>
      </p:sp>
      <p:sp>
        <p:nvSpPr>
          <p:cNvPr id="12" name="Text Placeholder 12"/>
          <p:cNvSpPr>
            <a:spLocks noGrp="1"/>
          </p:cNvSpPr>
          <p:nvPr>
            <p:ph type="body" sz="quarter" idx="16"/>
          </p:nvPr>
        </p:nvSpPr>
        <p:spPr>
          <a:xfrm>
            <a:off x="816000" y="4004432"/>
            <a:ext cx="5160000" cy="144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595601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hoto x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2"/>
            <a:ext cx="3360000" cy="1920000"/>
          </a:xfrm>
        </p:spPr>
        <p:txBody>
          <a:bodyPr tIns="144000">
            <a:normAutofit/>
          </a:bodyPr>
          <a:lstStyle>
            <a:lvl1pPr algn="ctr">
              <a:defRPr sz="2667"/>
            </a:lvl1pPr>
          </a:lstStyle>
          <a:p>
            <a:r>
              <a:rPr lang="en-GB" dirty="0"/>
              <a:t>Click icon to add photo</a:t>
            </a:r>
          </a:p>
        </p:txBody>
      </p:sp>
      <p:sp>
        <p:nvSpPr>
          <p:cNvPr id="10" name="Picture Placeholder 3"/>
          <p:cNvSpPr>
            <a:spLocks noGrp="1"/>
          </p:cNvSpPr>
          <p:nvPr>
            <p:ph type="pic" sz="quarter" idx="11" hasCustomPrompt="1"/>
          </p:nvPr>
        </p:nvSpPr>
        <p:spPr>
          <a:xfrm>
            <a:off x="4414917" y="1604432"/>
            <a:ext cx="3360000" cy="1920000"/>
          </a:xfrm>
        </p:spPr>
        <p:txBody>
          <a:bodyPr tIns="144000">
            <a:normAutofit/>
          </a:bodyPr>
          <a:lstStyle>
            <a:lvl1pPr algn="ctr">
              <a:defRPr sz="2667"/>
            </a:lvl1pPr>
          </a:lstStyle>
          <a:p>
            <a:r>
              <a:rPr lang="en-GB" dirty="0"/>
              <a:t>Click icon to add photo</a:t>
            </a:r>
          </a:p>
        </p:txBody>
      </p:sp>
      <p:sp>
        <p:nvSpPr>
          <p:cNvPr id="11" name="Picture Placeholder 3"/>
          <p:cNvSpPr>
            <a:spLocks noGrp="1"/>
          </p:cNvSpPr>
          <p:nvPr>
            <p:ph type="pic" sz="quarter" idx="12" hasCustomPrompt="1"/>
          </p:nvPr>
        </p:nvSpPr>
        <p:spPr>
          <a:xfrm>
            <a:off x="8013835" y="1604433"/>
            <a:ext cx="3360000" cy="1920000"/>
          </a:xfrm>
        </p:spPr>
        <p:txBody>
          <a:bodyPr tIns="144000">
            <a:normAutofit/>
          </a:bodyPr>
          <a:lstStyle>
            <a:lvl1pPr algn="ctr">
              <a:defRPr sz="2667"/>
            </a:lvl1pPr>
          </a:lstStyle>
          <a:p>
            <a:r>
              <a:rPr lang="en-GB" dirty="0"/>
              <a:t>Click icon to add photo</a:t>
            </a:r>
          </a:p>
        </p:txBody>
      </p:sp>
      <p:sp>
        <p:nvSpPr>
          <p:cNvPr id="13" name="Text Placeholder 12"/>
          <p:cNvSpPr>
            <a:spLocks noGrp="1"/>
          </p:cNvSpPr>
          <p:nvPr>
            <p:ph type="body" sz="quarter" idx="13"/>
          </p:nvPr>
        </p:nvSpPr>
        <p:spPr>
          <a:xfrm>
            <a:off x="816000"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4" name="Text Placeholder 12"/>
          <p:cNvSpPr>
            <a:spLocks noGrp="1"/>
          </p:cNvSpPr>
          <p:nvPr>
            <p:ph type="body" sz="quarter" idx="14"/>
          </p:nvPr>
        </p:nvSpPr>
        <p:spPr>
          <a:xfrm>
            <a:off x="4414917" y="3524432"/>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5" name="Text Placeholder 12"/>
          <p:cNvSpPr>
            <a:spLocks noGrp="1"/>
          </p:cNvSpPr>
          <p:nvPr>
            <p:ph type="body" sz="quarter" idx="15"/>
          </p:nvPr>
        </p:nvSpPr>
        <p:spPr>
          <a:xfrm>
            <a:off x="8013835"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20811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Chart Placeholder 3"/>
          <p:cNvSpPr>
            <a:spLocks noGrp="1"/>
          </p:cNvSpPr>
          <p:nvPr>
            <p:ph type="chart" sz="quarter" idx="10" hasCustomPrompt="1"/>
          </p:nvPr>
        </p:nvSpPr>
        <p:spPr>
          <a:xfrm>
            <a:off x="817034" y="1604434"/>
            <a:ext cx="10558967" cy="3841751"/>
          </a:xfrm>
        </p:spPr>
        <p:txBody>
          <a:bodyPr tIns="180000"/>
          <a:lstStyle>
            <a:lvl1pPr algn="ctr">
              <a:defRPr/>
            </a:lvl1pPr>
          </a:lstStyle>
          <a:p>
            <a:r>
              <a:rPr lang="en-GB" dirty="0"/>
              <a:t>Click the icon below to create a chart</a:t>
            </a:r>
          </a:p>
        </p:txBody>
      </p:sp>
    </p:spTree>
    <p:extLst>
      <p:ext uri="{BB962C8B-B14F-4D97-AF65-F5344CB8AC3E}">
        <p14:creationId xmlns:p14="http://schemas.microsoft.com/office/powerpoint/2010/main" val="2669007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able Placeholder 4"/>
          <p:cNvSpPr>
            <a:spLocks noGrp="1"/>
          </p:cNvSpPr>
          <p:nvPr>
            <p:ph type="tbl" sz="quarter" idx="10" hasCustomPrompt="1"/>
          </p:nvPr>
        </p:nvSpPr>
        <p:spPr>
          <a:xfrm>
            <a:off x="814917" y="1604435"/>
            <a:ext cx="10561083" cy="3841749"/>
          </a:xfrm>
        </p:spPr>
        <p:txBody>
          <a:bodyPr tIns="180000"/>
          <a:lstStyle>
            <a:lvl1pPr algn="ctr">
              <a:defRPr baseline="0"/>
            </a:lvl1pPr>
          </a:lstStyle>
          <a:p>
            <a:r>
              <a:rPr lang="en-GB" dirty="0"/>
              <a:t>Click the icon below to create a table</a:t>
            </a:r>
          </a:p>
        </p:txBody>
      </p:sp>
    </p:spTree>
    <p:extLst>
      <p:ext uri="{BB962C8B-B14F-4D97-AF65-F5344CB8AC3E}">
        <p14:creationId xmlns:p14="http://schemas.microsoft.com/office/powerpoint/2010/main" val="1812697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5" name="Media Placeholder 4"/>
          <p:cNvSpPr>
            <a:spLocks noGrp="1" noChangeAspect="1"/>
          </p:cNvSpPr>
          <p:nvPr>
            <p:ph type="media" sz="quarter" idx="10" hasCustomPrompt="1"/>
          </p:nvPr>
        </p:nvSpPr>
        <p:spPr>
          <a:xfrm>
            <a:off x="1776000" y="558909"/>
            <a:ext cx="8640000" cy="4861963"/>
          </a:xfrm>
        </p:spPr>
        <p:txBody>
          <a:bodyPr tIns="360000"/>
          <a:lstStyle>
            <a:lvl1pPr algn="ctr">
              <a:defRPr/>
            </a:lvl1pPr>
          </a:lstStyle>
          <a:p>
            <a:r>
              <a:rPr lang="en-GB" dirty="0"/>
              <a:t>Click icon below to add a video or other media</a:t>
            </a:r>
          </a:p>
        </p:txBody>
      </p:sp>
    </p:spTree>
    <p:extLst>
      <p:ext uri="{BB962C8B-B14F-4D97-AF65-F5344CB8AC3E}">
        <p14:creationId xmlns:p14="http://schemas.microsoft.com/office/powerpoint/2010/main" val="28941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7F64-C808-AE43-B6AA-A31363911C1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DB9AD2-47E4-554B-BB79-6CD995E218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F38217-F35F-3040-8CCC-3CDE3BD7F91D}"/>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5" name="Footer Placeholder 4">
            <a:extLst>
              <a:ext uri="{FF2B5EF4-FFF2-40B4-BE49-F238E27FC236}">
                <a16:creationId xmlns:a16="http://schemas.microsoft.com/office/drawing/2014/main" id="{57560E95-EE38-1445-A64C-C1E3EE8A3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22281-FF6C-5845-9156-4E101C753C67}"/>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3352013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798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6" y="1709826"/>
            <a:ext cx="10515600" cy="2852737"/>
          </a:xfrm>
          <a:prstGeom prst="rect">
            <a:avLst/>
          </a:prstGeom>
        </p:spPr>
        <p:txBody>
          <a:bodyPr anchor="b"/>
          <a:lstStyle>
            <a:lvl1pPr>
              <a:defRPr sz="6000"/>
            </a:lvl1pPr>
          </a:lstStyle>
          <a:p>
            <a:r>
              <a:t>Title Text</a:t>
            </a:r>
          </a:p>
        </p:txBody>
      </p:sp>
      <p:sp>
        <p:nvSpPr>
          <p:cNvPr id="30" name="Shape 30"/>
          <p:cNvSpPr>
            <a:spLocks noGrp="1"/>
          </p:cNvSpPr>
          <p:nvPr>
            <p:ph type="body" sz="quarter" idx="1"/>
          </p:nvPr>
        </p:nvSpPr>
        <p:spPr>
          <a:xfrm>
            <a:off x="831856" y="4589550"/>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685082DE-41C9-432E-91D7-26669FF291BF}" type="slidenum">
              <a:rPr lang="en-GB" smtClean="0"/>
              <a:t>‹#›</a:t>
            </a:fld>
            <a:endParaRPr lang="en-GB"/>
          </a:p>
        </p:txBody>
      </p:sp>
    </p:spTree>
    <p:extLst>
      <p:ext uri="{BB962C8B-B14F-4D97-AF65-F5344CB8AC3E}">
        <p14:creationId xmlns:p14="http://schemas.microsoft.com/office/powerpoint/2010/main" val="23990761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92000" y="0"/>
            <a:ext cx="4800000" cy="4800000"/>
          </a:xfrm>
          <a:prstGeom prst="rect">
            <a:avLst/>
          </a:prstGeom>
        </p:spPr>
        <p:txBody>
          <a:bodyPr lIns="0" tIns="360000" rIns="0" bIns="0"/>
          <a:lstStyle>
            <a:lvl1pPr algn="ctr">
              <a:defRPr sz="32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816000" y="2605993"/>
            <a:ext cx="5808064" cy="576361"/>
          </a:xfrm>
          <a:prstGeom prst="rect">
            <a:avLst/>
          </a:prstGeom>
        </p:spPr>
        <p:txBody>
          <a:bodyPr lIns="0" tIns="0" rIns="0" bIns="0" anchor="ctr" anchorCtr="0">
            <a:normAutofit/>
          </a:bodyPr>
          <a:lstStyle>
            <a:lvl1pPr>
              <a:defRPr sz="3067">
                <a:solidFill>
                  <a:schemeClr val="bg1"/>
                </a:solidFill>
              </a:defRPr>
            </a:lvl1pPr>
          </a:lstStyle>
          <a:p>
            <a:r>
              <a:rPr lang="en-US" sz="3067" dirty="0"/>
              <a:t>Click to edit date</a:t>
            </a:r>
            <a:endParaRPr lang="en-GB" sz="3067" dirty="0"/>
          </a:p>
        </p:txBody>
      </p:sp>
      <p:sp>
        <p:nvSpPr>
          <p:cNvPr id="9" name="Text Placeholder 8"/>
          <p:cNvSpPr>
            <a:spLocks noGrp="1"/>
          </p:cNvSpPr>
          <p:nvPr>
            <p:ph type="body" sz="quarter" idx="12" hasCustomPrompt="1"/>
          </p:nvPr>
        </p:nvSpPr>
        <p:spPr>
          <a:xfrm>
            <a:off x="816000" y="3301217"/>
            <a:ext cx="5807803" cy="511827"/>
          </a:xfrm>
          <a:prstGeom prst="rect">
            <a:avLst/>
          </a:prstGeom>
        </p:spPr>
        <p:txBody>
          <a:bodyPr lIns="0" tIns="0" rIns="0" bIns="0">
            <a:normAutofit/>
          </a:bodyPr>
          <a:lstStyle>
            <a:lvl1pPr>
              <a:defRPr sz="2667">
                <a:solidFill>
                  <a:schemeClr val="bg1"/>
                </a:solidFill>
              </a:defRPr>
            </a:lvl1pPr>
          </a:lstStyle>
          <a:p>
            <a:r>
              <a:rPr lang="en-GB" sz="2667" dirty="0"/>
              <a:t>Click to add your name</a:t>
            </a:r>
            <a:endParaRPr lang="en-GB" sz="3067" dirty="0"/>
          </a:p>
        </p:txBody>
      </p:sp>
      <p:sp>
        <p:nvSpPr>
          <p:cNvPr id="10" name="Text Placeholder 8"/>
          <p:cNvSpPr>
            <a:spLocks noGrp="1"/>
          </p:cNvSpPr>
          <p:nvPr>
            <p:ph type="body" sz="quarter" idx="13" hasCustomPrompt="1"/>
          </p:nvPr>
        </p:nvSpPr>
        <p:spPr>
          <a:xfrm>
            <a:off x="816000" y="3781271"/>
            <a:ext cx="5807803" cy="511827"/>
          </a:xfrm>
          <a:prstGeom prst="rect">
            <a:avLst/>
          </a:prstGeom>
        </p:spPr>
        <p:txBody>
          <a:bodyPr lIns="0" tIns="0" rIns="0" bIns="0">
            <a:normAutofit/>
          </a:bodyPr>
          <a:lstStyle>
            <a:lvl1pPr>
              <a:defRPr sz="2667" baseline="0">
                <a:solidFill>
                  <a:schemeClr val="bg1"/>
                </a:solidFill>
              </a:defRPr>
            </a:lvl1pPr>
          </a:lstStyle>
          <a:p>
            <a:r>
              <a:rPr lang="en-GB" sz="2667" dirty="0"/>
              <a:t>Click to add your service area</a:t>
            </a:r>
            <a:endParaRPr lang="en-GB" sz="3067" dirty="0"/>
          </a:p>
        </p:txBody>
      </p:sp>
      <p:sp>
        <p:nvSpPr>
          <p:cNvPr id="11" name="Text Placeholder 8"/>
          <p:cNvSpPr>
            <a:spLocks noGrp="1"/>
          </p:cNvSpPr>
          <p:nvPr>
            <p:ph type="body" sz="quarter" idx="14" hasCustomPrompt="1"/>
          </p:nvPr>
        </p:nvSpPr>
        <p:spPr>
          <a:xfrm>
            <a:off x="816000" y="740702"/>
            <a:ext cx="6288117" cy="1703740"/>
          </a:xfrm>
          <a:prstGeom prst="rect">
            <a:avLst/>
          </a:prstGeom>
        </p:spPr>
        <p:txBody>
          <a:bodyPr lIns="0" tIns="0" rIns="0" bIns="0" anchor="b" anchorCtr="0">
            <a:normAutofit/>
          </a:bodyPr>
          <a:lstStyle>
            <a:lvl1pPr>
              <a:spcBef>
                <a:spcPts val="0"/>
              </a:spcBef>
              <a:defRPr sz="5600" baseline="0">
                <a:solidFill>
                  <a:schemeClr val="bg1"/>
                </a:solidFill>
              </a:defRPr>
            </a:lvl1pPr>
          </a:lstStyle>
          <a:p>
            <a:r>
              <a:rPr lang="en-GB" sz="5600" dirty="0"/>
              <a:t>Click to edit Presentation title</a:t>
            </a:r>
            <a:endParaRPr lang="en-GB" sz="3067" dirty="0"/>
          </a:p>
        </p:txBody>
      </p:sp>
    </p:spTree>
    <p:extLst>
      <p:ext uri="{BB962C8B-B14F-4D97-AF65-F5344CB8AC3E}">
        <p14:creationId xmlns:p14="http://schemas.microsoft.com/office/powerpoint/2010/main" val="889417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p:nvPr userDrawn="1"/>
        </p:nvSpPr>
        <p:spPr>
          <a:xfrm>
            <a:off x="816000" y="738189"/>
            <a:ext cx="6720747" cy="1592808"/>
          </a:xfrm>
          <a:prstGeom prst="rect">
            <a:avLst/>
          </a:prstGeom>
          <a:noFill/>
        </p:spPr>
        <p:txBody>
          <a:bodyPr wrap="square" rtlCol="0">
            <a:spAutoFit/>
          </a:bodyPr>
          <a:lstStyle/>
          <a:p>
            <a:pPr>
              <a:spcAft>
                <a:spcPts val="1333"/>
              </a:spcAft>
            </a:pPr>
            <a:r>
              <a:rPr lang="en-GB" sz="5600" dirty="0">
                <a:solidFill>
                  <a:schemeClr val="bg1"/>
                </a:solidFill>
              </a:rPr>
              <a:t>Thank you</a:t>
            </a:r>
          </a:p>
          <a:p>
            <a:r>
              <a:rPr lang="en-GB" sz="3067" dirty="0">
                <a:solidFill>
                  <a:schemeClr val="bg1"/>
                </a:solidFill>
              </a:rPr>
              <a:t>www.swindon.gov.uk</a:t>
            </a:r>
          </a:p>
        </p:txBody>
      </p:sp>
    </p:spTree>
    <p:extLst>
      <p:ext uri="{BB962C8B-B14F-4D97-AF65-F5344CB8AC3E}">
        <p14:creationId xmlns:p14="http://schemas.microsoft.com/office/powerpoint/2010/main" val="619686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0276503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orange)">
    <p:spTree>
      <p:nvGrpSpPr>
        <p:cNvPr id="1" name=""/>
        <p:cNvGrpSpPr/>
        <p:nvPr/>
      </p:nvGrpSpPr>
      <p:grpSpPr>
        <a:xfrm>
          <a:off x="0" y="0"/>
          <a:ext cx="0" cy="0"/>
          <a:chOff x="0" y="0"/>
          <a:chExt cx="0" cy="0"/>
        </a:xfrm>
      </p:grpSpPr>
      <p:sp>
        <p:nvSpPr>
          <p:cNvPr id="3" name="Rectangle 2"/>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15999" y="274637"/>
            <a:ext cx="10561084" cy="1143000"/>
          </a:xfrm>
        </p:spPr>
        <p:txBody>
          <a:bodyPr/>
          <a:lstStyle>
            <a:lvl1pPr>
              <a:defRPr>
                <a:solidFill>
                  <a:schemeClr val="bg1"/>
                </a:solidFill>
              </a:defRPr>
            </a:lvl1p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1083"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6482053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62137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text slide (orange)">
    <p:spTree>
      <p:nvGrpSpPr>
        <p:cNvPr id="1" name=""/>
        <p:cNvGrpSpPr/>
        <p:nvPr/>
      </p:nvGrpSpPr>
      <p:grpSpPr>
        <a:xfrm>
          <a:off x="0" y="0"/>
          <a:ext cx="0" cy="0"/>
          <a:chOff x="0" y="0"/>
          <a:chExt cx="0" cy="0"/>
        </a:xfrm>
      </p:grpSpPr>
      <p:sp>
        <p:nvSpPr>
          <p:cNvPr id="7" name="Rectangle 6"/>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08564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6"/>
          <p:cNvSpPr>
            <a:spLocks noGrp="1"/>
          </p:cNvSpPr>
          <p:nvPr>
            <p:ph type="body" sz="quarter" idx="11"/>
          </p:nvPr>
        </p:nvSpPr>
        <p:spPr>
          <a:xfrm>
            <a:off x="816000" y="1604944"/>
            <a:ext cx="5040000" cy="384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p:cNvSpPr>
            <a:spLocks noGrp="1"/>
          </p:cNvSpPr>
          <p:nvPr>
            <p:ph type="pic" sz="quarter" idx="12" hasCustomPrompt="1"/>
          </p:nvPr>
        </p:nvSpPr>
        <p:spPr>
          <a:xfrm>
            <a:off x="6337084" y="1603200"/>
            <a:ext cx="5040000" cy="3840000"/>
          </a:xfrm>
        </p:spPr>
        <p:txBody>
          <a:bodyPr/>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351415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ing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4"/>
            <a:ext cx="10560000" cy="3841751"/>
          </a:xfrm>
        </p:spPr>
        <p:txBody>
          <a:bodyPr tIns="288000"/>
          <a:lstStyle>
            <a:lvl1pPr algn="ctr">
              <a:defRPr/>
            </a:lvl1pPr>
          </a:lstStyle>
          <a:p>
            <a:r>
              <a:rPr lang="en-GB" dirty="0"/>
              <a:t>Click the icon to insert a photo</a:t>
            </a:r>
          </a:p>
        </p:txBody>
      </p:sp>
    </p:spTree>
    <p:extLst>
      <p:ext uri="{BB962C8B-B14F-4D97-AF65-F5344CB8AC3E}">
        <p14:creationId xmlns:p14="http://schemas.microsoft.com/office/powerpoint/2010/main" val="200065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9273-582F-D942-8B09-D6BF2DC8FA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96F0BA3-AFE5-8B40-9A3B-7355FC7FA05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44CBB3-901C-004A-ACFD-B041752FE80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A46E366-4893-114C-A52B-AF981492316F}"/>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6" name="Footer Placeholder 5">
            <a:extLst>
              <a:ext uri="{FF2B5EF4-FFF2-40B4-BE49-F238E27FC236}">
                <a16:creationId xmlns:a16="http://schemas.microsoft.com/office/drawing/2014/main" id="{0B90A5D6-50E1-1046-90A7-CB59E5219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368E4-EBD3-9F43-86F6-3608EAFEF691}"/>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2385076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940377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photo slide 2">
    <p:spTree>
      <p:nvGrpSpPr>
        <p:cNvPr id="1" name=""/>
        <p:cNvGrpSpPr/>
        <p:nvPr/>
      </p:nvGrpSpPr>
      <p:grpSpPr>
        <a:xfrm>
          <a:off x="0" y="0"/>
          <a:ext cx="0" cy="0"/>
          <a:chOff x="0" y="0"/>
          <a:chExt cx="0" cy="0"/>
        </a:xfrm>
      </p:grpSpPr>
      <p:sp>
        <p:nvSpPr>
          <p:cNvPr id="3" name="Rectangle 2"/>
          <p:cNvSpPr/>
          <p:nvPr userDrawn="1"/>
        </p:nvSpPr>
        <p:spPr>
          <a:xfrm>
            <a:off x="0" y="0"/>
            <a:ext cx="6096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16000" y="274637"/>
            <a:ext cx="5087979" cy="1143000"/>
          </a:xfrm>
        </p:spPr>
        <p:txBody>
          <a:bodyPr/>
          <a:lstStyle>
            <a:lvl1pPr>
              <a:defRPr>
                <a:solidFill>
                  <a:schemeClr val="bg1"/>
                </a:solidFill>
              </a:defRPr>
            </a:lvl1pPr>
          </a:lstStyle>
          <a:p>
            <a:r>
              <a:rPr lang="en-US" dirty="0"/>
              <a:t>Click to edit</a:t>
            </a:r>
            <a:endParaRPr lang="en-GB" dirty="0"/>
          </a:p>
        </p:txBody>
      </p:sp>
      <p:sp>
        <p:nvSpPr>
          <p:cNvPr id="7" name="Text Placeholder 6"/>
          <p:cNvSpPr>
            <a:spLocks noGrp="1"/>
          </p:cNvSpPr>
          <p:nvPr>
            <p:ph type="body" sz="quarter" idx="11"/>
          </p:nvPr>
        </p:nvSpPr>
        <p:spPr>
          <a:xfrm>
            <a:off x="816000" y="1604944"/>
            <a:ext cx="5087979"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6096000" y="0"/>
            <a:ext cx="6096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302848210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photo slide 3">
    <p:spTree>
      <p:nvGrpSpPr>
        <p:cNvPr id="1" name=""/>
        <p:cNvGrpSpPr/>
        <p:nvPr/>
      </p:nvGrpSpPr>
      <p:grpSpPr>
        <a:xfrm>
          <a:off x="0" y="0"/>
          <a:ext cx="0" cy="0"/>
          <a:chOff x="0" y="0"/>
          <a:chExt cx="0" cy="0"/>
        </a:xfrm>
      </p:grpSpPr>
      <p:sp>
        <p:nvSpPr>
          <p:cNvPr id="3" name="Rectangle 2"/>
          <p:cNvSpPr/>
          <p:nvPr userDrawn="1"/>
        </p:nvSpPr>
        <p:spPr>
          <a:xfrm>
            <a:off x="0" y="0"/>
            <a:ext cx="4080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 Placeholder 6"/>
          <p:cNvSpPr>
            <a:spLocks noGrp="1"/>
          </p:cNvSpPr>
          <p:nvPr>
            <p:ph type="body" sz="quarter" idx="11"/>
          </p:nvPr>
        </p:nvSpPr>
        <p:spPr>
          <a:xfrm>
            <a:off x="816000" y="740701"/>
            <a:ext cx="2975744" cy="47076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4080000" y="0"/>
            <a:ext cx="8112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700851329"/>
      </p:ext>
    </p:extLst>
  </p:cSld>
  <p:clrMapOvr>
    <a:masterClrMapping/>
  </p:clrMapOvr>
  <p:extLst>
    <p:ext uri="{DCECCB84-F9BA-43D5-87BE-67443E8EF086}">
      <p15:sldGuideLst xmlns:p15="http://schemas.microsoft.com/office/powerpoint/2012/main">
        <p15:guide id="1" pos="192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photo x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10" name="Picture Placeholder 3"/>
          <p:cNvSpPr>
            <a:spLocks noGrp="1"/>
          </p:cNvSpPr>
          <p:nvPr>
            <p:ph type="pic" sz="quarter" idx="11" hasCustomPrompt="1"/>
          </p:nvPr>
        </p:nvSpPr>
        <p:spPr>
          <a:xfrm>
            <a:off x="6216000" y="1628687"/>
            <a:ext cx="5160000" cy="2400000"/>
          </a:xfrm>
        </p:spPr>
        <p:txBody>
          <a:bodyPr tIns="144000">
            <a:normAutofit/>
          </a:bodyPr>
          <a:lstStyle>
            <a:lvl1pPr algn="ctr">
              <a:defRPr sz="2667"/>
            </a:lvl1pPr>
          </a:lstStyle>
          <a:p>
            <a:r>
              <a:rPr lang="en-GB" dirty="0"/>
              <a:t>Click icon to add photo</a:t>
            </a:r>
          </a:p>
        </p:txBody>
      </p:sp>
      <p:sp>
        <p:nvSpPr>
          <p:cNvPr id="14" name="Text Placeholder 12"/>
          <p:cNvSpPr>
            <a:spLocks noGrp="1"/>
          </p:cNvSpPr>
          <p:nvPr>
            <p:ph type="body" sz="quarter" idx="14"/>
          </p:nvPr>
        </p:nvSpPr>
        <p:spPr>
          <a:xfrm>
            <a:off x="6216000" y="4004432"/>
            <a:ext cx="5160000" cy="144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9" name="Picture Placeholder 3"/>
          <p:cNvSpPr>
            <a:spLocks noGrp="1"/>
          </p:cNvSpPr>
          <p:nvPr>
            <p:ph type="pic" sz="quarter" idx="15" hasCustomPrompt="1"/>
          </p:nvPr>
        </p:nvSpPr>
        <p:spPr>
          <a:xfrm>
            <a:off x="816000" y="1635957"/>
            <a:ext cx="5160000" cy="2400000"/>
          </a:xfrm>
        </p:spPr>
        <p:txBody>
          <a:bodyPr tIns="144000">
            <a:normAutofit/>
          </a:bodyPr>
          <a:lstStyle>
            <a:lvl1pPr algn="ctr">
              <a:defRPr sz="2667"/>
            </a:lvl1pPr>
          </a:lstStyle>
          <a:p>
            <a:r>
              <a:rPr lang="en-GB" dirty="0"/>
              <a:t>Click icon to add photo</a:t>
            </a:r>
          </a:p>
        </p:txBody>
      </p:sp>
      <p:sp>
        <p:nvSpPr>
          <p:cNvPr id="12" name="Text Placeholder 12"/>
          <p:cNvSpPr>
            <a:spLocks noGrp="1"/>
          </p:cNvSpPr>
          <p:nvPr>
            <p:ph type="body" sz="quarter" idx="16"/>
          </p:nvPr>
        </p:nvSpPr>
        <p:spPr>
          <a:xfrm>
            <a:off x="816000" y="4004432"/>
            <a:ext cx="5160000" cy="144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1876794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photo x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2"/>
            <a:ext cx="3360000" cy="1920000"/>
          </a:xfrm>
        </p:spPr>
        <p:txBody>
          <a:bodyPr tIns="144000">
            <a:normAutofit/>
          </a:bodyPr>
          <a:lstStyle>
            <a:lvl1pPr algn="ctr">
              <a:defRPr sz="2667"/>
            </a:lvl1pPr>
          </a:lstStyle>
          <a:p>
            <a:r>
              <a:rPr lang="en-GB" dirty="0"/>
              <a:t>Click icon to add photo</a:t>
            </a:r>
          </a:p>
        </p:txBody>
      </p:sp>
      <p:sp>
        <p:nvSpPr>
          <p:cNvPr id="10" name="Picture Placeholder 3"/>
          <p:cNvSpPr>
            <a:spLocks noGrp="1"/>
          </p:cNvSpPr>
          <p:nvPr>
            <p:ph type="pic" sz="quarter" idx="11" hasCustomPrompt="1"/>
          </p:nvPr>
        </p:nvSpPr>
        <p:spPr>
          <a:xfrm>
            <a:off x="4414917" y="1604432"/>
            <a:ext cx="3360000" cy="1920000"/>
          </a:xfrm>
        </p:spPr>
        <p:txBody>
          <a:bodyPr tIns="144000">
            <a:normAutofit/>
          </a:bodyPr>
          <a:lstStyle>
            <a:lvl1pPr algn="ctr">
              <a:defRPr sz="2667"/>
            </a:lvl1pPr>
          </a:lstStyle>
          <a:p>
            <a:r>
              <a:rPr lang="en-GB" dirty="0"/>
              <a:t>Click icon to add photo</a:t>
            </a:r>
          </a:p>
        </p:txBody>
      </p:sp>
      <p:sp>
        <p:nvSpPr>
          <p:cNvPr id="11" name="Picture Placeholder 3"/>
          <p:cNvSpPr>
            <a:spLocks noGrp="1"/>
          </p:cNvSpPr>
          <p:nvPr>
            <p:ph type="pic" sz="quarter" idx="12" hasCustomPrompt="1"/>
          </p:nvPr>
        </p:nvSpPr>
        <p:spPr>
          <a:xfrm>
            <a:off x="8013835" y="1604433"/>
            <a:ext cx="3360000" cy="1920000"/>
          </a:xfrm>
        </p:spPr>
        <p:txBody>
          <a:bodyPr tIns="144000">
            <a:normAutofit/>
          </a:bodyPr>
          <a:lstStyle>
            <a:lvl1pPr algn="ctr">
              <a:defRPr sz="2667"/>
            </a:lvl1pPr>
          </a:lstStyle>
          <a:p>
            <a:r>
              <a:rPr lang="en-GB" dirty="0"/>
              <a:t>Click icon to add photo</a:t>
            </a:r>
          </a:p>
        </p:txBody>
      </p:sp>
      <p:sp>
        <p:nvSpPr>
          <p:cNvPr id="13" name="Text Placeholder 12"/>
          <p:cNvSpPr>
            <a:spLocks noGrp="1"/>
          </p:cNvSpPr>
          <p:nvPr>
            <p:ph type="body" sz="quarter" idx="13"/>
          </p:nvPr>
        </p:nvSpPr>
        <p:spPr>
          <a:xfrm>
            <a:off x="816000"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4" name="Text Placeholder 12"/>
          <p:cNvSpPr>
            <a:spLocks noGrp="1"/>
          </p:cNvSpPr>
          <p:nvPr>
            <p:ph type="body" sz="quarter" idx="14"/>
          </p:nvPr>
        </p:nvSpPr>
        <p:spPr>
          <a:xfrm>
            <a:off x="4414917" y="3524432"/>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5" name="Text Placeholder 12"/>
          <p:cNvSpPr>
            <a:spLocks noGrp="1"/>
          </p:cNvSpPr>
          <p:nvPr>
            <p:ph type="body" sz="quarter" idx="15"/>
          </p:nvPr>
        </p:nvSpPr>
        <p:spPr>
          <a:xfrm>
            <a:off x="8013835"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717516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Chart Placeholder 3"/>
          <p:cNvSpPr>
            <a:spLocks noGrp="1"/>
          </p:cNvSpPr>
          <p:nvPr>
            <p:ph type="chart" sz="quarter" idx="10" hasCustomPrompt="1"/>
          </p:nvPr>
        </p:nvSpPr>
        <p:spPr>
          <a:xfrm>
            <a:off x="817034" y="1604434"/>
            <a:ext cx="10558967" cy="3841751"/>
          </a:xfrm>
        </p:spPr>
        <p:txBody>
          <a:bodyPr tIns="180000"/>
          <a:lstStyle>
            <a:lvl1pPr algn="ctr">
              <a:defRPr/>
            </a:lvl1pPr>
          </a:lstStyle>
          <a:p>
            <a:r>
              <a:rPr lang="en-GB" dirty="0"/>
              <a:t>Click the icon below to create a chart</a:t>
            </a:r>
          </a:p>
        </p:txBody>
      </p:sp>
    </p:spTree>
    <p:extLst>
      <p:ext uri="{BB962C8B-B14F-4D97-AF65-F5344CB8AC3E}">
        <p14:creationId xmlns:p14="http://schemas.microsoft.com/office/powerpoint/2010/main" val="1034448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able Placeholder 4"/>
          <p:cNvSpPr>
            <a:spLocks noGrp="1"/>
          </p:cNvSpPr>
          <p:nvPr>
            <p:ph type="tbl" sz="quarter" idx="10" hasCustomPrompt="1"/>
          </p:nvPr>
        </p:nvSpPr>
        <p:spPr>
          <a:xfrm>
            <a:off x="814917" y="1604435"/>
            <a:ext cx="10561083" cy="3841749"/>
          </a:xfrm>
        </p:spPr>
        <p:txBody>
          <a:bodyPr tIns="180000"/>
          <a:lstStyle>
            <a:lvl1pPr algn="ctr">
              <a:defRPr baseline="0"/>
            </a:lvl1pPr>
          </a:lstStyle>
          <a:p>
            <a:r>
              <a:rPr lang="en-GB" dirty="0"/>
              <a:t>Click the icon below to create a table</a:t>
            </a:r>
          </a:p>
        </p:txBody>
      </p:sp>
    </p:spTree>
    <p:extLst>
      <p:ext uri="{BB962C8B-B14F-4D97-AF65-F5344CB8AC3E}">
        <p14:creationId xmlns:p14="http://schemas.microsoft.com/office/powerpoint/2010/main" val="330896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5" name="Media Placeholder 4"/>
          <p:cNvSpPr>
            <a:spLocks noGrp="1" noChangeAspect="1"/>
          </p:cNvSpPr>
          <p:nvPr>
            <p:ph type="media" sz="quarter" idx="10" hasCustomPrompt="1"/>
          </p:nvPr>
        </p:nvSpPr>
        <p:spPr>
          <a:xfrm>
            <a:off x="1776000" y="558909"/>
            <a:ext cx="8640000" cy="4861963"/>
          </a:xfrm>
        </p:spPr>
        <p:txBody>
          <a:bodyPr tIns="360000"/>
          <a:lstStyle>
            <a:lvl1pPr algn="ctr">
              <a:defRPr/>
            </a:lvl1pPr>
          </a:lstStyle>
          <a:p>
            <a:r>
              <a:rPr lang="en-GB" dirty="0"/>
              <a:t>Click icon below to add a video or other media</a:t>
            </a:r>
          </a:p>
        </p:txBody>
      </p:sp>
    </p:spTree>
    <p:extLst>
      <p:ext uri="{BB962C8B-B14F-4D97-AF65-F5344CB8AC3E}">
        <p14:creationId xmlns:p14="http://schemas.microsoft.com/office/powerpoint/2010/main" val="297018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613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6" y="1709826"/>
            <a:ext cx="10515600" cy="2852737"/>
          </a:xfrm>
          <a:prstGeom prst="rect">
            <a:avLst/>
          </a:prstGeom>
        </p:spPr>
        <p:txBody>
          <a:bodyPr anchor="b"/>
          <a:lstStyle>
            <a:lvl1pPr>
              <a:defRPr sz="6000"/>
            </a:lvl1pPr>
          </a:lstStyle>
          <a:p>
            <a:r>
              <a:t>Title Text</a:t>
            </a:r>
          </a:p>
        </p:txBody>
      </p:sp>
      <p:sp>
        <p:nvSpPr>
          <p:cNvPr id="30" name="Shape 30"/>
          <p:cNvSpPr>
            <a:spLocks noGrp="1"/>
          </p:cNvSpPr>
          <p:nvPr>
            <p:ph type="body" sz="quarter" idx="1"/>
          </p:nvPr>
        </p:nvSpPr>
        <p:spPr>
          <a:xfrm>
            <a:off x="831856" y="4589550"/>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685082DE-41C9-432E-91D7-26669FF291BF}" type="slidenum">
              <a:rPr lang="en-GB" smtClean="0"/>
              <a:t>‹#›</a:t>
            </a:fld>
            <a:endParaRPr lang="en-GB"/>
          </a:p>
        </p:txBody>
      </p:sp>
    </p:spTree>
    <p:extLst>
      <p:ext uri="{BB962C8B-B14F-4D97-AF65-F5344CB8AC3E}">
        <p14:creationId xmlns:p14="http://schemas.microsoft.com/office/powerpoint/2010/main" val="415139042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24CE-790A-6A41-A4B7-F554CFA4B00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C44BBD-132F-984C-B87F-85BB0D1DD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E30146-8872-D142-9E6A-5F588543553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87B4BD-2C79-2542-AE73-994797AAD6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8917F38-125C-DC4F-B9B4-82D8F4B91E5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53C88F6-6E9F-244C-A793-20ABA4996F99}"/>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8" name="Footer Placeholder 7">
            <a:extLst>
              <a:ext uri="{FF2B5EF4-FFF2-40B4-BE49-F238E27FC236}">
                <a16:creationId xmlns:a16="http://schemas.microsoft.com/office/drawing/2014/main" id="{26294810-2A10-5E4C-BE4C-2B85826A2A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59C749-543A-8342-BE1A-780CCB0C907C}"/>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392286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176A94-669B-4585-9878-52CF274BC938}"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994186-735C-4859-A4AF-2805A53EA067}" type="slidenum">
              <a:rPr lang="en-GB" smtClean="0"/>
              <a:t>‹#›</a:t>
            </a:fld>
            <a:endParaRPr lang="en-GB"/>
          </a:p>
        </p:txBody>
      </p:sp>
    </p:spTree>
    <p:extLst>
      <p:ext uri="{BB962C8B-B14F-4D97-AF65-F5344CB8AC3E}">
        <p14:creationId xmlns:p14="http://schemas.microsoft.com/office/powerpoint/2010/main" val="4242333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8E88A6C-CA04-4330-BEA2-4A5F4D7A6C52}"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EE410-BD49-4FAC-A828-22C41BA895FC}"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78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88A6C-CA04-4330-BEA2-4A5F4D7A6C52}"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36263593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E88A6C-CA04-4330-BEA2-4A5F4D7A6C52}"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EE410-BD49-4FAC-A828-22C41BA895FC}"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304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E88A6C-CA04-4330-BEA2-4A5F4D7A6C52}" type="datetimeFigureOut">
              <a:rPr lang="en-GB" smtClean="0"/>
              <a:t>19/03/2025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1760058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E88A6C-CA04-4330-BEA2-4A5F4D7A6C52}" type="datetimeFigureOut">
              <a:rPr lang="en-GB" smtClean="0"/>
              <a:t>19/03/2025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4178021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E88A6C-CA04-4330-BEA2-4A5F4D7A6C52}" type="datetimeFigureOut">
              <a:rPr lang="en-GB" smtClean="0"/>
              <a:t>19/03/2025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3364222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8E88A6C-CA04-4330-BEA2-4A5F4D7A6C52}" type="datetimeFigureOut">
              <a:rPr lang="en-GB" smtClean="0"/>
              <a:t>19/03/2025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2467766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8E88A6C-CA04-4330-BEA2-4A5F4D7A6C52}" type="datetimeFigureOut">
              <a:rPr lang="en-GB" smtClean="0"/>
              <a:t>19/03/2025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55EE410-BD49-4FAC-A828-22C41BA895FC}" type="slidenum">
              <a:rPr lang="en-GB" smtClean="0"/>
              <a:t>‹#›</a:t>
            </a:fld>
            <a:endParaRPr lang="en-GB"/>
          </a:p>
        </p:txBody>
      </p:sp>
    </p:spTree>
    <p:extLst>
      <p:ext uri="{BB962C8B-B14F-4D97-AF65-F5344CB8AC3E}">
        <p14:creationId xmlns:p14="http://schemas.microsoft.com/office/powerpoint/2010/main" val="14882225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E88A6C-CA04-4330-BEA2-4A5F4D7A6C52}" type="datetimeFigureOut">
              <a:rPr lang="en-GB" smtClean="0"/>
              <a:t>19/03/2025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1840547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7B2D8-995C-5041-BB6C-982DFFC4AE6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14B6715-CA19-8B4D-8155-B51A778EDFCA}"/>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4" name="Footer Placeholder 3">
            <a:extLst>
              <a:ext uri="{FF2B5EF4-FFF2-40B4-BE49-F238E27FC236}">
                <a16:creationId xmlns:a16="http://schemas.microsoft.com/office/drawing/2014/main" id="{60318017-3894-B845-864E-B2B5BD7D17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D301D1-7686-DF4E-90B7-694E56CCF1A0}"/>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8464520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88A6C-CA04-4330-BEA2-4A5F4D7A6C52}"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543751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88A6C-CA04-4330-BEA2-4A5F4D7A6C52}"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90216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38D2FE-8FCD-6B49-9F78-A0AD085B2A08}"/>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3" name="Footer Placeholder 2">
            <a:extLst>
              <a:ext uri="{FF2B5EF4-FFF2-40B4-BE49-F238E27FC236}">
                <a16:creationId xmlns:a16="http://schemas.microsoft.com/office/drawing/2014/main" id="{4B2F2E8A-F653-6047-8E82-B3C383666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C4D2C8-CE2B-B14C-A6E8-1A8E15ECA1FA}"/>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4709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543E-68F0-4A49-B397-DED70C39DD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C63A6A-5BF5-274D-B309-2CD639FD24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E7B1E2B-4D5D-7D4D-AAB9-178B1A335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018C97-B872-5442-9C5E-93C69FCCB8FE}"/>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6" name="Footer Placeholder 5">
            <a:extLst>
              <a:ext uri="{FF2B5EF4-FFF2-40B4-BE49-F238E27FC236}">
                <a16:creationId xmlns:a16="http://schemas.microsoft.com/office/drawing/2014/main" id="{335BE5E6-DAF3-9845-A716-C40608432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2FB13B-0769-BC4C-A8B9-E7E6238518E3}"/>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56015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0C50-FF91-DB4C-905D-CF2E486585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9B15C47-1DB7-594A-934D-E44860766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F11D18-2508-B540-9290-202FD84E1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185F68-ACC0-9C40-BF5E-C60B0B46DABD}"/>
              </a:ext>
            </a:extLst>
          </p:cNvPr>
          <p:cNvSpPr>
            <a:spLocks noGrp="1"/>
          </p:cNvSpPr>
          <p:nvPr>
            <p:ph type="dt" sz="half" idx="10"/>
          </p:nvPr>
        </p:nvSpPr>
        <p:spPr/>
        <p:txBody>
          <a:bodyPr/>
          <a:lstStyle/>
          <a:p>
            <a:fld id="{177ECCC6-E652-5946-A88E-25762956F621}" type="datetimeFigureOut">
              <a:rPr lang="en-US" smtClean="0"/>
              <a:t>3/19/2025</a:t>
            </a:fld>
            <a:endParaRPr lang="en-US"/>
          </a:p>
        </p:txBody>
      </p:sp>
      <p:sp>
        <p:nvSpPr>
          <p:cNvPr id="6" name="Footer Placeholder 5">
            <a:extLst>
              <a:ext uri="{FF2B5EF4-FFF2-40B4-BE49-F238E27FC236}">
                <a16:creationId xmlns:a16="http://schemas.microsoft.com/office/drawing/2014/main" id="{840256F9-4F5E-2C41-84CE-C0AC2A639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C811D-25FA-E941-B2F2-2E46CB074DF1}"/>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278427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B56F08-6FE0-974A-8856-05284B5C5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AA4E439-36CB-6C44-9FF6-69B7081102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27BE5E-2D33-B245-9D0E-0CB00568AF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ECCC6-E652-5946-A88E-25762956F621}" type="datetimeFigureOut">
              <a:rPr lang="en-US" smtClean="0"/>
              <a:t>3/19/2025</a:t>
            </a:fld>
            <a:endParaRPr lang="en-US"/>
          </a:p>
        </p:txBody>
      </p:sp>
      <p:sp>
        <p:nvSpPr>
          <p:cNvPr id="5" name="Footer Placeholder 4">
            <a:extLst>
              <a:ext uri="{FF2B5EF4-FFF2-40B4-BE49-F238E27FC236}">
                <a16:creationId xmlns:a16="http://schemas.microsoft.com/office/drawing/2014/main" id="{6AA1A52A-C24A-3744-8ED1-48C7BABF0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237F4E-5708-8E42-8EEC-9969C3956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52237-D2D8-7B4C-BF89-5EB8BB5455F5}" type="slidenum">
              <a:rPr lang="en-US" smtClean="0"/>
              <a:t>‹#›</a:t>
            </a:fld>
            <a:endParaRPr lang="en-US"/>
          </a:p>
        </p:txBody>
      </p:sp>
    </p:spTree>
    <p:extLst>
      <p:ext uri="{BB962C8B-B14F-4D97-AF65-F5344CB8AC3E}">
        <p14:creationId xmlns:p14="http://schemas.microsoft.com/office/powerpoint/2010/main" val="429446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7704" y="4651245"/>
            <a:ext cx="4844297" cy="2206756"/>
          </a:xfrm>
          <a:prstGeom prst="rect">
            <a:avLst/>
          </a:prstGeom>
        </p:spPr>
      </p:pic>
      <p:sp>
        <p:nvSpPr>
          <p:cNvPr id="5" name="object 2"/>
          <p:cNvSpPr/>
          <p:nvPr userDrawn="1"/>
        </p:nvSpPr>
        <p:spPr>
          <a:xfrm>
            <a:off x="0" y="0"/>
            <a:ext cx="12192000" cy="4800600"/>
          </a:xfrm>
          <a:custGeom>
            <a:avLst/>
            <a:gdLst/>
            <a:ahLst/>
            <a:cxnLst/>
            <a:rect l="l" t="t" r="r" b="b"/>
            <a:pathLst>
              <a:path w="9144000" h="3600450">
                <a:moveTo>
                  <a:pt x="0" y="3600005"/>
                </a:moveTo>
                <a:lnTo>
                  <a:pt x="9144000" y="3600005"/>
                </a:lnTo>
                <a:lnTo>
                  <a:pt x="9144000" y="0"/>
                </a:lnTo>
                <a:lnTo>
                  <a:pt x="0" y="0"/>
                </a:lnTo>
                <a:lnTo>
                  <a:pt x="0" y="3600005"/>
                </a:lnTo>
                <a:close/>
              </a:path>
            </a:pathLst>
          </a:custGeom>
          <a:solidFill>
            <a:srgbClr val="EE7401"/>
          </a:solidFill>
        </p:spPr>
        <p:txBody>
          <a:bodyPr wrap="square" lIns="0" tIns="0" rIns="0" bIns="0" rtlCol="0"/>
          <a:lstStyle/>
          <a:p>
            <a:endParaRPr sz="2400"/>
          </a:p>
        </p:txBody>
      </p:sp>
    </p:spTree>
    <p:extLst>
      <p:ext uri="{BB962C8B-B14F-4D97-AF65-F5344CB8AC3E}">
        <p14:creationId xmlns:p14="http://schemas.microsoft.com/office/powerpoint/2010/main" val="3179894081"/>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1219170" rtl="0" eaLnBrk="1" latinLnBrk="0" hangingPunct="1">
        <a:spcBef>
          <a:spcPct val="0"/>
        </a:spcBef>
        <a:buNone/>
        <a:defRPr sz="5600" kern="1200">
          <a:solidFill>
            <a:schemeClr val="tx1"/>
          </a:solidFill>
          <a:latin typeface="Myriad Pro Light" pitchFamily="34" charset="0"/>
          <a:ea typeface="+mj-ea"/>
          <a:cs typeface="+mj-cs"/>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Myriad Pro Light" pitchFamily="34" charset="0"/>
          <a:ea typeface="+mn-ea"/>
          <a:cs typeface="+mn-cs"/>
        </a:defRPr>
      </a:lvl1pPr>
      <a:lvl2pPr marL="958827" indent="-349242" algn="l" defTabSz="1219170" rtl="0" eaLnBrk="1" latinLnBrk="0" hangingPunct="1">
        <a:spcBef>
          <a:spcPct val="20000"/>
        </a:spcBef>
        <a:buFont typeface="Arial" pitchFamily="34" charset="0"/>
        <a:buChar char="•"/>
        <a:defRPr sz="3733" kern="1200">
          <a:solidFill>
            <a:schemeClr val="tx1"/>
          </a:solidFill>
          <a:latin typeface="Myriad Pro Light" pitchFamily="34" charset="0"/>
          <a:ea typeface="+mn-ea"/>
          <a:cs typeface="+mn-cs"/>
        </a:defRPr>
      </a:lvl2pPr>
      <a:lvl3pPr marL="1676358" indent="-457189" algn="l" defTabSz="121917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3pPr>
      <a:lvl4pPr marL="2285943"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4pPr>
      <a:lvl5pPr marL="2895528"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7704" y="4651245"/>
            <a:ext cx="4844297" cy="2206756"/>
          </a:xfrm>
          <a:prstGeom prst="rect">
            <a:avLst/>
          </a:prstGeom>
        </p:spPr>
      </p:pic>
      <p:sp>
        <p:nvSpPr>
          <p:cNvPr id="5" name="object 2"/>
          <p:cNvSpPr/>
          <p:nvPr userDrawn="1"/>
        </p:nvSpPr>
        <p:spPr>
          <a:xfrm>
            <a:off x="0" y="0"/>
            <a:ext cx="12192000" cy="4800600"/>
          </a:xfrm>
          <a:custGeom>
            <a:avLst/>
            <a:gdLst/>
            <a:ahLst/>
            <a:cxnLst/>
            <a:rect l="l" t="t" r="r" b="b"/>
            <a:pathLst>
              <a:path w="9144000" h="3600450">
                <a:moveTo>
                  <a:pt x="0" y="3600005"/>
                </a:moveTo>
                <a:lnTo>
                  <a:pt x="9144000" y="3600005"/>
                </a:lnTo>
                <a:lnTo>
                  <a:pt x="9144000" y="0"/>
                </a:lnTo>
                <a:lnTo>
                  <a:pt x="0" y="0"/>
                </a:lnTo>
                <a:lnTo>
                  <a:pt x="0" y="3600005"/>
                </a:lnTo>
                <a:close/>
              </a:path>
            </a:pathLst>
          </a:custGeom>
          <a:solidFill>
            <a:srgbClr val="EE7401"/>
          </a:solidFill>
        </p:spPr>
        <p:txBody>
          <a:bodyPr wrap="square" lIns="0" tIns="0" rIns="0" bIns="0" rtlCol="0"/>
          <a:lstStyle/>
          <a:p>
            <a:endParaRPr sz="2400"/>
          </a:p>
        </p:txBody>
      </p:sp>
    </p:spTree>
    <p:extLst>
      <p:ext uri="{BB962C8B-B14F-4D97-AF65-F5344CB8AC3E}">
        <p14:creationId xmlns:p14="http://schemas.microsoft.com/office/powerpoint/2010/main" val="1958181435"/>
      </p:ext>
    </p:extLst>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l" defTabSz="1219170" rtl="0" eaLnBrk="1" latinLnBrk="0" hangingPunct="1">
        <a:spcBef>
          <a:spcPct val="0"/>
        </a:spcBef>
        <a:buNone/>
        <a:defRPr sz="5600" kern="1200">
          <a:solidFill>
            <a:schemeClr val="tx1"/>
          </a:solidFill>
          <a:latin typeface="Myriad Pro Light" pitchFamily="34" charset="0"/>
          <a:ea typeface="+mj-ea"/>
          <a:cs typeface="+mj-cs"/>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Myriad Pro Light" pitchFamily="34" charset="0"/>
          <a:ea typeface="+mn-ea"/>
          <a:cs typeface="+mn-cs"/>
        </a:defRPr>
      </a:lvl1pPr>
      <a:lvl2pPr marL="958827" indent="-349242" algn="l" defTabSz="1219170" rtl="0" eaLnBrk="1" latinLnBrk="0" hangingPunct="1">
        <a:spcBef>
          <a:spcPct val="20000"/>
        </a:spcBef>
        <a:buFont typeface="Arial" pitchFamily="34" charset="0"/>
        <a:buChar char="•"/>
        <a:defRPr sz="3733" kern="1200">
          <a:solidFill>
            <a:schemeClr val="tx1"/>
          </a:solidFill>
          <a:latin typeface="Myriad Pro Light" pitchFamily="34" charset="0"/>
          <a:ea typeface="+mn-ea"/>
          <a:cs typeface="+mn-cs"/>
        </a:defRPr>
      </a:lvl2pPr>
      <a:lvl3pPr marL="1676358" indent="-457189" algn="l" defTabSz="121917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3pPr>
      <a:lvl4pPr marL="2285943"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4pPr>
      <a:lvl5pPr marL="2895528"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6000" y="447810"/>
            <a:ext cx="10560000" cy="964967"/>
          </a:xfrm>
          <a:prstGeom prst="rect">
            <a:avLst/>
          </a:prstGeom>
        </p:spPr>
        <p:txBody>
          <a:bodyPr vert="horz" lIns="0" tIns="0" rIns="0" bIns="0" rtlCol="0" anchor="b" anchorCtr="0">
            <a:normAutofit/>
          </a:bodyPr>
          <a:lstStyle/>
          <a:p>
            <a:endParaRPr lang="en-GB" dirty="0"/>
          </a:p>
        </p:txBody>
      </p:sp>
      <p:sp>
        <p:nvSpPr>
          <p:cNvPr id="3" name="Text Placeholder 2"/>
          <p:cNvSpPr>
            <a:spLocks noGrp="1"/>
          </p:cNvSpPr>
          <p:nvPr>
            <p:ph type="body" idx="1"/>
          </p:nvPr>
        </p:nvSpPr>
        <p:spPr>
          <a:xfrm>
            <a:off x="816000" y="1600202"/>
            <a:ext cx="10560000" cy="384352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550395" y="5443725"/>
            <a:ext cx="2641605" cy="1414275"/>
          </a:xfrm>
          <a:prstGeom prst="rect">
            <a:avLst/>
          </a:prstGeom>
        </p:spPr>
      </p:pic>
      <p:cxnSp>
        <p:nvCxnSpPr>
          <p:cNvPr id="7" name="Straight Connector 6"/>
          <p:cNvCxnSpPr/>
          <p:nvPr userDrawn="1"/>
        </p:nvCxnSpPr>
        <p:spPr>
          <a:xfrm>
            <a:off x="9550395" y="5921332"/>
            <a:ext cx="0" cy="456000"/>
          </a:xfrm>
          <a:prstGeom prst="line">
            <a:avLst/>
          </a:prstGeom>
          <a:ln w="12700">
            <a:solidFill>
              <a:srgbClr val="EE7401"/>
            </a:solidFill>
          </a:ln>
        </p:spPr>
        <p:style>
          <a:lnRef idx="1">
            <a:schemeClr val="accent1"/>
          </a:lnRef>
          <a:fillRef idx="0">
            <a:schemeClr val="accent1"/>
          </a:fillRef>
          <a:effectRef idx="0">
            <a:schemeClr val="accent1"/>
          </a:effectRef>
          <a:fontRef idx="minor">
            <a:schemeClr val="tx1"/>
          </a:fontRef>
        </p:style>
      </p:cxnSp>
      <p:sp>
        <p:nvSpPr>
          <p:cNvPr id="6" name="Title Placeholder 1"/>
          <p:cNvSpPr txBox="1">
            <a:spLocks/>
          </p:cNvSpPr>
          <p:nvPr userDrawn="1"/>
        </p:nvSpPr>
        <p:spPr>
          <a:xfrm>
            <a:off x="453935" y="5921332"/>
            <a:ext cx="8640960" cy="456001"/>
          </a:xfrm>
          <a:prstGeom prst="rect">
            <a:avLst/>
          </a:prstGeom>
        </p:spPr>
        <p:txBody>
          <a:bodyPr vert="horz" lIns="0" tIns="0" rIns="0" bIns="0" rtlCol="0" anchor="ctr" anchorCtr="0">
            <a:normAutofit/>
          </a:bodyPr>
          <a:lstStyle>
            <a:lvl1pPr algn="l" defTabSz="914400" rtl="0" eaLnBrk="1" latinLnBrk="0" hangingPunct="1">
              <a:spcBef>
                <a:spcPct val="0"/>
              </a:spcBef>
              <a:buNone/>
              <a:defRPr sz="4200" kern="1200">
                <a:solidFill>
                  <a:srgbClr val="EE7401"/>
                </a:solidFill>
                <a:latin typeface="Myriad Pro Light" pitchFamily="34" charset="0"/>
                <a:ea typeface="+mj-ea"/>
                <a:cs typeface="+mj-cs"/>
              </a:defRPr>
            </a:lvl1pPr>
          </a:lstStyle>
          <a:p>
            <a:pPr lvl="0" algn="r"/>
            <a:r>
              <a:rPr lang="en-US" sz="2133" dirty="0"/>
              <a:t>Early</a:t>
            </a:r>
            <a:r>
              <a:rPr lang="en-US" sz="2133" baseline="0" dirty="0"/>
              <a:t> Years and Childcare</a:t>
            </a:r>
            <a:endParaRPr lang="en-GB" sz="2133" dirty="0"/>
          </a:p>
        </p:txBody>
      </p:sp>
    </p:spTree>
    <p:extLst>
      <p:ext uri="{BB962C8B-B14F-4D97-AF65-F5344CB8AC3E}">
        <p14:creationId xmlns:p14="http://schemas.microsoft.com/office/powerpoint/2010/main" val="29962174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Lst>
  <p:txStyles>
    <p:titleStyle>
      <a:lvl1pPr algn="l" defTabSz="1219170" rtl="0" eaLnBrk="1" latinLnBrk="0" hangingPunct="1">
        <a:lnSpc>
          <a:spcPct val="80000"/>
        </a:lnSpc>
        <a:spcBef>
          <a:spcPct val="0"/>
        </a:spcBef>
        <a:buNone/>
        <a:defRPr sz="4667" kern="1200" baseline="0">
          <a:solidFill>
            <a:srgbClr val="EE7401"/>
          </a:solidFill>
          <a:latin typeface="Myriad Pro Light" pitchFamily="34" charset="0"/>
          <a:ea typeface="+mj-ea"/>
          <a:cs typeface="+mj-cs"/>
        </a:defRPr>
      </a:lvl1pPr>
    </p:titleStyle>
    <p:bodyStyle>
      <a:lvl1pPr marL="0" indent="0" algn="l" defTabSz="1219170" rtl="0" eaLnBrk="1" latinLnBrk="0" hangingPunct="1">
        <a:spcBef>
          <a:spcPct val="20000"/>
        </a:spcBef>
        <a:buClr>
          <a:srgbClr val="EE7401"/>
        </a:buClr>
        <a:buFontTx/>
        <a:buNone/>
        <a:defRPr sz="3067" kern="1200">
          <a:solidFill>
            <a:schemeClr val="tx1"/>
          </a:solidFill>
          <a:latin typeface="Myriad Pro Light" pitchFamily="34" charset="0"/>
          <a:ea typeface="+mn-ea"/>
          <a:cs typeface="+mn-cs"/>
        </a:defRPr>
      </a:lvl1pPr>
      <a:lvl2pPr marL="603236" indent="-249760"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2pPr>
      <a:lvl3pPr marL="1073124" indent="-234945"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3pPr>
      <a:lvl4pPr marL="1557828" indent="-249760"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4pPr>
      <a:lvl5pPr marL="2027716" indent="-234945"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guide id="2" pos="5375">
          <p15:clr>
            <a:srgbClr val="F26B43"/>
          </p15:clr>
        </p15:guide>
        <p15:guide id="3" orient="horz" pos="2573">
          <p15:clr>
            <a:srgbClr val="F26B43"/>
          </p15:clr>
        </p15:guide>
        <p15:guide id="4" orient="horz" pos="667">
          <p15:clr>
            <a:srgbClr val="F26B43"/>
          </p15:clr>
        </p15:guide>
        <p15:guide id="5" orient="horz" pos="75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7704" y="4651245"/>
            <a:ext cx="4844297" cy="2206756"/>
          </a:xfrm>
          <a:prstGeom prst="rect">
            <a:avLst/>
          </a:prstGeom>
        </p:spPr>
      </p:pic>
      <p:sp>
        <p:nvSpPr>
          <p:cNvPr id="5" name="object 2"/>
          <p:cNvSpPr/>
          <p:nvPr userDrawn="1"/>
        </p:nvSpPr>
        <p:spPr>
          <a:xfrm>
            <a:off x="0" y="0"/>
            <a:ext cx="12192000" cy="4800600"/>
          </a:xfrm>
          <a:custGeom>
            <a:avLst/>
            <a:gdLst/>
            <a:ahLst/>
            <a:cxnLst/>
            <a:rect l="l" t="t" r="r" b="b"/>
            <a:pathLst>
              <a:path w="9144000" h="3600450">
                <a:moveTo>
                  <a:pt x="0" y="3600005"/>
                </a:moveTo>
                <a:lnTo>
                  <a:pt x="9144000" y="3600005"/>
                </a:lnTo>
                <a:lnTo>
                  <a:pt x="9144000" y="0"/>
                </a:lnTo>
                <a:lnTo>
                  <a:pt x="0" y="0"/>
                </a:lnTo>
                <a:lnTo>
                  <a:pt x="0" y="3600005"/>
                </a:lnTo>
                <a:close/>
              </a:path>
            </a:pathLst>
          </a:custGeom>
          <a:solidFill>
            <a:srgbClr val="EE7401"/>
          </a:solidFill>
        </p:spPr>
        <p:txBody>
          <a:bodyPr wrap="square" lIns="0" tIns="0" rIns="0" bIns="0" rtlCol="0"/>
          <a:lstStyle/>
          <a:p>
            <a:endParaRPr sz="2400"/>
          </a:p>
        </p:txBody>
      </p:sp>
    </p:spTree>
    <p:extLst>
      <p:ext uri="{BB962C8B-B14F-4D97-AF65-F5344CB8AC3E}">
        <p14:creationId xmlns:p14="http://schemas.microsoft.com/office/powerpoint/2010/main" val="3942096008"/>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1219170" rtl="0" eaLnBrk="1" latinLnBrk="0" hangingPunct="1">
        <a:spcBef>
          <a:spcPct val="0"/>
        </a:spcBef>
        <a:buNone/>
        <a:defRPr sz="5600" kern="1200">
          <a:solidFill>
            <a:schemeClr val="tx1"/>
          </a:solidFill>
          <a:latin typeface="Myriad Pro Light" pitchFamily="34" charset="0"/>
          <a:ea typeface="+mj-ea"/>
          <a:cs typeface="+mj-cs"/>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Myriad Pro Light" pitchFamily="34" charset="0"/>
          <a:ea typeface="+mn-ea"/>
          <a:cs typeface="+mn-cs"/>
        </a:defRPr>
      </a:lvl1pPr>
      <a:lvl2pPr marL="958827" indent="-349242" algn="l" defTabSz="1219170" rtl="0" eaLnBrk="1" latinLnBrk="0" hangingPunct="1">
        <a:spcBef>
          <a:spcPct val="20000"/>
        </a:spcBef>
        <a:buFont typeface="Arial" pitchFamily="34" charset="0"/>
        <a:buChar char="•"/>
        <a:defRPr sz="3733" kern="1200">
          <a:solidFill>
            <a:schemeClr val="tx1"/>
          </a:solidFill>
          <a:latin typeface="Myriad Pro Light" pitchFamily="34" charset="0"/>
          <a:ea typeface="+mn-ea"/>
          <a:cs typeface="+mn-cs"/>
        </a:defRPr>
      </a:lvl2pPr>
      <a:lvl3pPr marL="1676358" indent="-457189" algn="l" defTabSz="121917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3pPr>
      <a:lvl4pPr marL="2285943"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4pPr>
      <a:lvl5pPr marL="2895528"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6000" y="447810"/>
            <a:ext cx="10560000" cy="964967"/>
          </a:xfrm>
          <a:prstGeom prst="rect">
            <a:avLst/>
          </a:prstGeom>
        </p:spPr>
        <p:txBody>
          <a:bodyPr vert="horz" lIns="0" tIns="0" rIns="0" bIns="0" rtlCol="0" anchor="b" anchorCtr="0">
            <a:normAutofit/>
          </a:bodyPr>
          <a:lstStyle/>
          <a:p>
            <a:endParaRPr lang="en-GB" dirty="0"/>
          </a:p>
        </p:txBody>
      </p:sp>
      <p:sp>
        <p:nvSpPr>
          <p:cNvPr id="3" name="Text Placeholder 2"/>
          <p:cNvSpPr>
            <a:spLocks noGrp="1"/>
          </p:cNvSpPr>
          <p:nvPr>
            <p:ph type="body" idx="1"/>
          </p:nvPr>
        </p:nvSpPr>
        <p:spPr>
          <a:xfrm>
            <a:off x="816000" y="1600202"/>
            <a:ext cx="10560000" cy="384352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550395" y="5443725"/>
            <a:ext cx="2641605" cy="1414275"/>
          </a:xfrm>
          <a:prstGeom prst="rect">
            <a:avLst/>
          </a:prstGeom>
        </p:spPr>
      </p:pic>
      <p:cxnSp>
        <p:nvCxnSpPr>
          <p:cNvPr id="7" name="Straight Connector 6"/>
          <p:cNvCxnSpPr/>
          <p:nvPr userDrawn="1"/>
        </p:nvCxnSpPr>
        <p:spPr>
          <a:xfrm>
            <a:off x="9550395" y="5921332"/>
            <a:ext cx="0" cy="456000"/>
          </a:xfrm>
          <a:prstGeom prst="line">
            <a:avLst/>
          </a:prstGeom>
          <a:ln w="12700">
            <a:solidFill>
              <a:srgbClr val="EE7401"/>
            </a:solidFill>
          </a:ln>
        </p:spPr>
        <p:style>
          <a:lnRef idx="1">
            <a:schemeClr val="accent1"/>
          </a:lnRef>
          <a:fillRef idx="0">
            <a:schemeClr val="accent1"/>
          </a:fillRef>
          <a:effectRef idx="0">
            <a:schemeClr val="accent1"/>
          </a:effectRef>
          <a:fontRef idx="minor">
            <a:schemeClr val="tx1"/>
          </a:fontRef>
        </p:style>
      </p:cxnSp>
      <p:sp>
        <p:nvSpPr>
          <p:cNvPr id="6" name="Title Placeholder 1"/>
          <p:cNvSpPr txBox="1">
            <a:spLocks/>
          </p:cNvSpPr>
          <p:nvPr userDrawn="1"/>
        </p:nvSpPr>
        <p:spPr>
          <a:xfrm>
            <a:off x="453935" y="5921332"/>
            <a:ext cx="8640960" cy="456001"/>
          </a:xfrm>
          <a:prstGeom prst="rect">
            <a:avLst/>
          </a:prstGeom>
        </p:spPr>
        <p:txBody>
          <a:bodyPr vert="horz" lIns="0" tIns="0" rIns="0" bIns="0" rtlCol="0" anchor="ctr" anchorCtr="0">
            <a:normAutofit/>
          </a:bodyPr>
          <a:lstStyle>
            <a:lvl1pPr algn="l" defTabSz="914400" rtl="0" eaLnBrk="1" latinLnBrk="0" hangingPunct="1">
              <a:spcBef>
                <a:spcPct val="0"/>
              </a:spcBef>
              <a:buNone/>
              <a:defRPr sz="4200" kern="1200">
                <a:solidFill>
                  <a:srgbClr val="EE7401"/>
                </a:solidFill>
                <a:latin typeface="Myriad Pro Light" pitchFamily="34" charset="0"/>
                <a:ea typeface="+mj-ea"/>
                <a:cs typeface="+mj-cs"/>
              </a:defRPr>
            </a:lvl1pPr>
          </a:lstStyle>
          <a:p>
            <a:pPr lvl="0" algn="r"/>
            <a:r>
              <a:rPr lang="en-US" sz="2133" dirty="0"/>
              <a:t>Early</a:t>
            </a:r>
            <a:r>
              <a:rPr lang="en-US" sz="2133" baseline="0" dirty="0"/>
              <a:t> Years and Childcare</a:t>
            </a:r>
            <a:endParaRPr lang="en-GB" sz="2133" dirty="0"/>
          </a:p>
        </p:txBody>
      </p:sp>
    </p:spTree>
    <p:extLst>
      <p:ext uri="{BB962C8B-B14F-4D97-AF65-F5344CB8AC3E}">
        <p14:creationId xmlns:p14="http://schemas.microsoft.com/office/powerpoint/2010/main" val="257923575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txStyles>
    <p:titleStyle>
      <a:lvl1pPr algn="l" defTabSz="1219170" rtl="0" eaLnBrk="1" latinLnBrk="0" hangingPunct="1">
        <a:lnSpc>
          <a:spcPct val="80000"/>
        </a:lnSpc>
        <a:spcBef>
          <a:spcPct val="0"/>
        </a:spcBef>
        <a:buNone/>
        <a:defRPr sz="4667" kern="1200" baseline="0">
          <a:solidFill>
            <a:srgbClr val="EE7401"/>
          </a:solidFill>
          <a:latin typeface="Myriad Pro Light" pitchFamily="34" charset="0"/>
          <a:ea typeface="+mj-ea"/>
          <a:cs typeface="+mj-cs"/>
        </a:defRPr>
      </a:lvl1pPr>
    </p:titleStyle>
    <p:bodyStyle>
      <a:lvl1pPr marL="0" indent="0" algn="l" defTabSz="1219170" rtl="0" eaLnBrk="1" latinLnBrk="0" hangingPunct="1">
        <a:spcBef>
          <a:spcPct val="20000"/>
        </a:spcBef>
        <a:buClr>
          <a:srgbClr val="EE7401"/>
        </a:buClr>
        <a:buFontTx/>
        <a:buNone/>
        <a:defRPr sz="3067" kern="1200">
          <a:solidFill>
            <a:schemeClr val="tx1"/>
          </a:solidFill>
          <a:latin typeface="Myriad Pro Light" pitchFamily="34" charset="0"/>
          <a:ea typeface="+mn-ea"/>
          <a:cs typeface="+mn-cs"/>
        </a:defRPr>
      </a:lvl1pPr>
      <a:lvl2pPr marL="603236" indent="-249760"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2pPr>
      <a:lvl3pPr marL="1073124" indent="-234945"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3pPr>
      <a:lvl4pPr marL="1557828" indent="-249760"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4pPr>
      <a:lvl5pPr marL="2027716" indent="-234945"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guide id="2" pos="5375">
          <p15:clr>
            <a:srgbClr val="F26B43"/>
          </p15:clr>
        </p15:guide>
        <p15:guide id="3" orient="horz" pos="2573">
          <p15:clr>
            <a:srgbClr val="F26B43"/>
          </p15:clr>
        </p15:guide>
        <p15:guide id="4" orient="horz" pos="667">
          <p15:clr>
            <a:srgbClr val="F26B43"/>
          </p15:clr>
        </p15:guide>
        <p15:guide id="5" orient="horz" pos="75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8E88A6C-CA04-4330-BEA2-4A5F4D7A6C52}" type="datetimeFigureOut">
              <a:rPr lang="en-GB" smtClean="0"/>
              <a:t>19/03/2025</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55EE410-BD49-4FAC-A828-22C41BA895FC}"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9059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legislation.gov.uk/ukpga/2006/21/notes/division/6/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pexels.com/photo/chart-close-up-data-desk-590022/"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blogs.ed.ac.uk/itiltattle/2019/07/19/makinganimpact/"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juku.it/quick-note-what-does-cloud-domination-really-mean/question-mark-shaped-cloud/"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solutionist/48227530012"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hyperlink" Target="https://s4be.cochrane.org/blog/2015/07/14/data-analysis-methods/"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pixnio.com/objects/electronics-devices/electric-lights-pictures/clear-light-bulb"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thexycode.com/2020/12/28/baby-steps/"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n/folding-map-road-map-travel-route-360382/"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publicdomainpictures.net/en/view-image.php?image=168690&amp;picture=measuring-tape"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hyperlink" Target="mailto:catherine.mcleod@dingley.org.uk" TargetMode="External"/><Relationship Id="rId2" Type="http://schemas.openxmlformats.org/officeDocument/2006/relationships/hyperlink" Target="mailto:ann@annvandyke.co.uk"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s://pxhere.com/en/photo/1437501" TargetMode="External"/><Relationship Id="rId2" Type="http://schemas.openxmlformats.org/officeDocument/2006/relationships/image" Target="../media/image30.jpg!d"/><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pexels.com/photo/alarm-alarm-clock-analog-analogue-280254/" TargetMode="External"/><Relationship Id="rId5" Type="http://schemas.openxmlformats.org/officeDocument/2006/relationships/image" Target="../media/image8.jpeg"/><Relationship Id="rId4" Type="http://schemas.openxmlformats.org/officeDocument/2006/relationships/hyperlink" Target="https://www.wallpaperflare.com/brown-tabby-cat-laying-in-white-and-black-polka-dot-pet-bed-wallpaper-wepe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hyperlink" Target="https://thexycode.com/2020/12/28/baby-steps/"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dingley.org.uk/"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ann@annvandyke.co.uk"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mailto:catherine.mcleod@dingley.org.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theconversation.com/forensic-evidence-offers-only-probabilities-not-guarantees-that-justice-will-be-served-392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deviantart.com/pepey/art/Elephant-in-the-room-747516645"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nago.com/academy/text-data-mining-researchers/"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A picture containing posing&#10;&#10;Description automatically generated">
            <a:extLst>
              <a:ext uri="{FF2B5EF4-FFF2-40B4-BE49-F238E27FC236}">
                <a16:creationId xmlns:a16="http://schemas.microsoft.com/office/drawing/2014/main" id="{4B8D7814-6C8C-8525-5199-1B848AA3BCF8}"/>
              </a:ext>
            </a:extLst>
          </p:cNvPr>
          <p:cNvPicPr>
            <a:picLocks noChangeAspect="1"/>
          </p:cNvPicPr>
          <p:nvPr/>
        </p:nvPicPr>
        <p:blipFill rotWithShape="1">
          <a:blip r:embed="rId3"/>
          <a:srcRect b="1836"/>
          <a:stretch/>
        </p:blipFill>
        <p:spPr>
          <a:xfrm>
            <a:off x="649288" y="731838"/>
            <a:ext cx="4397375" cy="3097213"/>
          </a:xfrm>
          <a:prstGeom prst="rect">
            <a:avLst/>
          </a:prstGeom>
        </p:spPr>
      </p:pic>
      <p:pic>
        <p:nvPicPr>
          <p:cNvPr id="2" name="Picture 1" descr="Logo, company name&#10;&#10;Description automatically generated">
            <a:extLst>
              <a:ext uri="{FF2B5EF4-FFF2-40B4-BE49-F238E27FC236}">
                <a16:creationId xmlns:a16="http://schemas.microsoft.com/office/drawing/2014/main" id="{46E7EA45-B346-6EC9-346B-7C4B54ECC495}"/>
              </a:ext>
            </a:extLst>
          </p:cNvPr>
          <p:cNvPicPr>
            <a:picLocks noChangeAspect="1"/>
          </p:cNvPicPr>
          <p:nvPr/>
        </p:nvPicPr>
        <p:blipFill rotWithShape="1">
          <a:blip r:embed="rId4"/>
          <a:srcRect t="28826" b="31705"/>
          <a:stretch/>
        </p:blipFill>
        <p:spPr>
          <a:xfrm>
            <a:off x="5121275" y="731838"/>
            <a:ext cx="6429375" cy="1746250"/>
          </a:xfrm>
          <a:prstGeom prst="rect">
            <a:avLst/>
          </a:prstGeom>
        </p:spPr>
      </p:pic>
      <p:pic>
        <p:nvPicPr>
          <p:cNvPr id="3" name="Picture 2" descr="Logo, company name&#10;&#10;Description automatically generated">
            <a:extLst>
              <a:ext uri="{FF2B5EF4-FFF2-40B4-BE49-F238E27FC236}">
                <a16:creationId xmlns:a16="http://schemas.microsoft.com/office/drawing/2014/main" id="{B9700FED-1E19-4B45-82C5-0A565EA658AD}"/>
              </a:ext>
            </a:extLst>
          </p:cNvPr>
          <p:cNvPicPr>
            <a:picLocks noChangeAspect="1"/>
          </p:cNvPicPr>
          <p:nvPr/>
        </p:nvPicPr>
        <p:blipFill>
          <a:blip r:embed="rId5"/>
          <a:stretch>
            <a:fillRect/>
          </a:stretch>
        </p:blipFill>
        <p:spPr>
          <a:xfrm>
            <a:off x="5121275" y="2551113"/>
            <a:ext cx="6429375" cy="1276350"/>
          </a:xfrm>
          <a:prstGeom prst="rect">
            <a:avLst/>
          </a:prstGeom>
        </p:spPr>
      </p:pic>
      <p:sp>
        <p:nvSpPr>
          <p:cNvPr id="4" name="Title 3">
            <a:extLst>
              <a:ext uri="{FF2B5EF4-FFF2-40B4-BE49-F238E27FC236}">
                <a16:creationId xmlns:a16="http://schemas.microsoft.com/office/drawing/2014/main" id="{22275AB5-5CFE-413A-88BC-A10E4E7384A8}"/>
              </a:ext>
            </a:extLst>
          </p:cNvPr>
          <p:cNvSpPr>
            <a:spLocks noGrp="1"/>
          </p:cNvSpPr>
          <p:nvPr>
            <p:ph type="ctrTitle"/>
          </p:nvPr>
        </p:nvSpPr>
        <p:spPr>
          <a:xfrm>
            <a:off x="838200" y="4636802"/>
            <a:ext cx="10515600" cy="1325563"/>
          </a:xfrm>
        </p:spPr>
        <p:txBody>
          <a:bodyPr vert="horz" lIns="91440" tIns="45720" rIns="91440" bIns="45720" rtlCol="0" anchor="ctr">
            <a:normAutofit/>
          </a:bodyPr>
          <a:lstStyle/>
          <a:p>
            <a:br>
              <a:rPr lang="en-US" sz="2800" b="1" kern="1200">
                <a:solidFill>
                  <a:schemeClr val="tx1"/>
                </a:solidFill>
                <a:latin typeface="+mj-lt"/>
                <a:ea typeface="+mj-ea"/>
                <a:cs typeface="+mj-cs"/>
              </a:rPr>
            </a:br>
            <a:br>
              <a:rPr lang="en-US" sz="2800" b="1" kern="1200">
                <a:solidFill>
                  <a:schemeClr val="tx1"/>
                </a:solidFill>
                <a:latin typeface="+mj-lt"/>
                <a:ea typeface="+mj-ea"/>
                <a:cs typeface="+mj-cs"/>
              </a:rPr>
            </a:br>
            <a:r>
              <a:rPr lang="en-US" sz="2800" b="1" kern="1200">
                <a:solidFill>
                  <a:schemeClr val="tx1"/>
                </a:solidFill>
                <a:latin typeface="+mj-lt"/>
                <a:ea typeface="+mj-ea"/>
                <a:cs typeface="+mj-cs"/>
              </a:rPr>
              <a:t>Measuring Sufficiency for EYs Children with SEND</a:t>
            </a:r>
          </a:p>
        </p:txBody>
      </p:sp>
    </p:spTree>
    <p:extLst>
      <p:ext uri="{BB962C8B-B14F-4D97-AF65-F5344CB8AC3E}">
        <p14:creationId xmlns:p14="http://schemas.microsoft.com/office/powerpoint/2010/main" val="4145179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71F5-B35F-AA34-8099-BB7C0E55642D}"/>
              </a:ext>
            </a:extLst>
          </p:cNvPr>
          <p:cNvSpPr>
            <a:spLocks noGrp="1"/>
          </p:cNvSpPr>
          <p:nvPr>
            <p:ph type="title"/>
          </p:nvPr>
        </p:nvSpPr>
        <p:spPr>
          <a:xfrm>
            <a:off x="851533" y="202240"/>
            <a:ext cx="5219307" cy="1616203"/>
          </a:xfrm>
        </p:spPr>
        <p:txBody>
          <a:bodyPr anchor="b">
            <a:normAutofit/>
          </a:bodyPr>
          <a:lstStyle/>
          <a:p>
            <a:r>
              <a:rPr lang="en-US" sz="3200" b="1">
                <a:latin typeface="+mn-lt"/>
              </a:rPr>
              <a:t>What do parents tell us?</a:t>
            </a:r>
          </a:p>
        </p:txBody>
      </p:sp>
      <p:sp>
        <p:nvSpPr>
          <p:cNvPr id="3" name="Content Placeholder 2">
            <a:extLst>
              <a:ext uri="{FF2B5EF4-FFF2-40B4-BE49-F238E27FC236}">
                <a16:creationId xmlns:a16="http://schemas.microsoft.com/office/drawing/2014/main" id="{72607F9A-9055-E66E-178C-D85AF5978314}"/>
              </a:ext>
            </a:extLst>
          </p:cNvPr>
          <p:cNvSpPr>
            <a:spLocks noGrp="1"/>
          </p:cNvSpPr>
          <p:nvPr>
            <p:ph idx="1"/>
          </p:nvPr>
        </p:nvSpPr>
        <p:spPr>
          <a:xfrm>
            <a:off x="876692" y="2533476"/>
            <a:ext cx="5219307" cy="3537410"/>
          </a:xfrm>
        </p:spPr>
        <p:txBody>
          <a:bodyPr anchor="t">
            <a:normAutofit/>
          </a:bodyPr>
          <a:lstStyle/>
          <a:p>
            <a:pPr marL="0" indent="0">
              <a:buNone/>
            </a:pPr>
            <a:endParaRPr lang="en-US" sz="1600"/>
          </a:p>
          <a:p>
            <a:pPr marL="0" indent="0">
              <a:buNone/>
            </a:pPr>
            <a:r>
              <a:rPr lang="en-US" sz="1600"/>
              <a:t>“My child needs to socialise and have these experiences more than other children not less”</a:t>
            </a:r>
          </a:p>
          <a:p>
            <a:pPr marL="0" indent="0">
              <a:buNone/>
            </a:pPr>
            <a:endParaRPr lang="en-US" sz="1600"/>
          </a:p>
          <a:p>
            <a:pPr marL="0" indent="0">
              <a:buNone/>
            </a:pPr>
            <a:r>
              <a:rPr lang="en-US" sz="1600"/>
              <a:t>“It felt like me and my child were being rejected over and over”</a:t>
            </a:r>
          </a:p>
          <a:p>
            <a:pPr marL="0" indent="0">
              <a:buNone/>
            </a:pPr>
            <a:endParaRPr lang="en-US" sz="1600"/>
          </a:p>
          <a:p>
            <a:pPr marL="0" indent="0">
              <a:buNone/>
            </a:pPr>
            <a:r>
              <a:rPr lang="en-US" sz="1600"/>
              <a:t>“What happens to the parents who are not articulate and confident enough to complain?”.</a:t>
            </a:r>
          </a:p>
          <a:p>
            <a:pPr marL="0" indent="0">
              <a:buNone/>
            </a:pPr>
            <a:endParaRPr lang="en-US" sz="1600"/>
          </a:p>
          <a:p>
            <a:pPr marL="0" indent="0">
              <a:buNone/>
            </a:pPr>
            <a:r>
              <a:rPr lang="en-US" sz="1600"/>
              <a:t>Parent representatives on the Dingley’s Parent Board</a:t>
            </a:r>
          </a:p>
          <a:p>
            <a:pPr marL="0" indent="0">
              <a:buNone/>
            </a:pPr>
            <a:endParaRPr lang="en-US" sz="1600"/>
          </a:p>
        </p:txBody>
      </p:sp>
      <p:pic>
        <p:nvPicPr>
          <p:cNvPr id="5" name="Picture 4" descr="Logo, company name&#10;&#10;Description automatically generated">
            <a:extLst>
              <a:ext uri="{FF2B5EF4-FFF2-40B4-BE49-F238E27FC236}">
                <a16:creationId xmlns:a16="http://schemas.microsoft.com/office/drawing/2014/main" id="{DF5E9919-C505-6DA3-2E47-DE3CA220A17F}"/>
              </a:ext>
            </a:extLst>
          </p:cNvPr>
          <p:cNvPicPr>
            <a:picLocks noChangeAspect="1"/>
          </p:cNvPicPr>
          <p:nvPr/>
        </p:nvPicPr>
        <p:blipFill rotWithShape="1">
          <a:blip r:embed="rId2"/>
          <a:srcRect t="28826" b="31705"/>
          <a:stretch/>
        </p:blipFill>
        <p:spPr>
          <a:xfrm>
            <a:off x="7008019" y="2832333"/>
            <a:ext cx="4273463" cy="1193334"/>
          </a:xfrm>
          <a:prstGeom prst="rect">
            <a:avLst/>
          </a:prstGeom>
        </p:spPr>
      </p:pic>
      <p:grpSp>
        <p:nvGrpSpPr>
          <p:cNvPr id="10" name="Group 9">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739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8CCE3D-A620-E33C-7B99-80F583AC2D96}"/>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The legal requirements</a:t>
            </a:r>
          </a:p>
        </p:txBody>
      </p:sp>
      <p:sp>
        <p:nvSpPr>
          <p:cNvPr id="3" name="Content Placeholder 2">
            <a:extLst>
              <a:ext uri="{FF2B5EF4-FFF2-40B4-BE49-F238E27FC236}">
                <a16:creationId xmlns:a16="http://schemas.microsoft.com/office/drawing/2014/main" id="{0323B881-8603-4471-8FF9-6FE597E9342C}"/>
              </a:ext>
            </a:extLst>
          </p:cNvPr>
          <p:cNvSpPr>
            <a:spLocks noGrp="1"/>
          </p:cNvSpPr>
          <p:nvPr>
            <p:ph idx="1"/>
          </p:nvPr>
        </p:nvSpPr>
        <p:spPr>
          <a:xfrm>
            <a:off x="4810259" y="649480"/>
            <a:ext cx="6555347" cy="5546047"/>
          </a:xfrm>
        </p:spPr>
        <p:txBody>
          <a:bodyPr anchor="ctr">
            <a:normAutofit/>
          </a:bodyPr>
          <a:lstStyle/>
          <a:p>
            <a:pPr marL="0" indent="0">
              <a:buNone/>
            </a:pPr>
            <a:r>
              <a:rPr lang="en-GB" sz="2000" u="sng" dirty="0">
                <a:effectLst/>
                <a:latin typeface="Calibri"/>
                <a:ea typeface="Calibri" panose="020F0502020204030204" pitchFamily="34" charset="0"/>
                <a:cs typeface="Calibri"/>
                <a:hlinkClick r:id="rId2">
                  <a:extLst>
                    <a:ext uri="{A12FA001-AC4F-418D-AE19-62706E023703}">
                      <ahyp:hlinkClr xmlns:ahyp="http://schemas.microsoft.com/office/drawing/2018/hyperlinkcolor" val="tx"/>
                    </a:ext>
                  </a:extLst>
                </a:hlinkClick>
              </a:rPr>
              <a:t>The Childcare Act</a:t>
            </a:r>
            <a:r>
              <a:rPr lang="en-GB" sz="2000" u="sng" dirty="0">
                <a:latin typeface="Calibri"/>
                <a:ea typeface="Calibri" panose="020F0502020204030204" pitchFamily="34" charset="0"/>
                <a:cs typeface="Calibri"/>
              </a:rPr>
              <a:t>*</a:t>
            </a:r>
            <a:r>
              <a:rPr lang="en-GB" sz="2000" dirty="0">
                <a:effectLst/>
                <a:latin typeface="Calibri"/>
                <a:ea typeface="Calibri" panose="020F0502020204030204" pitchFamily="34" charset="0"/>
                <a:cs typeface="Calibri"/>
              </a:rPr>
              <a:t> 2006 and 16 sections 6, 7, 8 and 9 require LAs to secure childcare for working parents and the early education entitlements, whilst also outlining the LA powers to do so.</a:t>
            </a:r>
            <a:r>
              <a:rPr lang="en-GB" sz="2000" dirty="0">
                <a:latin typeface="Calibri"/>
                <a:ea typeface="Calibri" panose="020F0502020204030204" pitchFamily="34" charset="0"/>
                <a:cs typeface="Calibri"/>
              </a:rPr>
              <a:t> </a:t>
            </a:r>
            <a:r>
              <a:rPr lang="en-GB" sz="2000" dirty="0">
                <a:effectLst/>
                <a:latin typeface="Calibri"/>
                <a:ea typeface="Calibri" panose="020F0502020204030204" pitchFamily="34" charset="0"/>
                <a:cs typeface="Calibri"/>
              </a:rPr>
              <a:t> The duties specify that provision for children with SEND should be secured for children up to the age of 18.</a:t>
            </a:r>
            <a:r>
              <a:rPr lang="en-GB" sz="2000" dirty="0">
                <a:latin typeface="Calibri"/>
                <a:ea typeface="Calibri" panose="020F0502020204030204" pitchFamily="34" charset="0"/>
                <a:cs typeface="Calibri"/>
              </a:rPr>
              <a:t>   </a:t>
            </a:r>
            <a:endParaRPr lang="en-GB" sz="2000" dirty="0">
              <a:effectLst/>
              <a:latin typeface="Calibri"/>
              <a:ea typeface="Calibri" panose="020F0502020204030204" pitchFamily="34" charset="0"/>
              <a:cs typeface="Times New Roman" panose="02020603050405020304" pitchFamily="18" charset="0"/>
            </a:endParaRPr>
          </a:p>
          <a:p>
            <a:pPr marL="0" indent="0">
              <a:buNone/>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r">
              <a:buNone/>
            </a:pPr>
            <a:r>
              <a:rPr lang="en-GB" sz="2000" dirty="0">
                <a:latin typeface="Calibri" panose="020F0502020204030204" pitchFamily="34" charset="0"/>
                <a:ea typeface="Calibri" panose="020F0502020204030204" pitchFamily="34" charset="0"/>
                <a:cs typeface="Times New Roman" panose="02020603050405020304" pitchFamily="18" charset="0"/>
              </a:rPr>
              <a:t>Measuring Sufficiency for Children with SEND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r">
              <a:buNone/>
            </a:pPr>
            <a:r>
              <a:rPr lang="en-GB" sz="2000" dirty="0">
                <a:latin typeface="Calibri" panose="020F0502020204030204" pitchFamily="34" charset="0"/>
                <a:ea typeface="Calibri" panose="020F0502020204030204" pitchFamily="34" charset="0"/>
                <a:cs typeface="Times New Roman" panose="02020603050405020304" pitchFamily="18" charset="0"/>
              </a:rPr>
              <a:t>Dingley’s Promise Feb 2024</a:t>
            </a:r>
          </a:p>
          <a:p>
            <a:pPr marL="0" indent="0" algn="r">
              <a:buNone/>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0" indent="0" algn="r">
              <a:buNone/>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0" indent="0" algn="r">
              <a:buNone/>
            </a:pPr>
            <a:endParaRPr lang="en-GB" sz="2000" dirty="0">
              <a:latin typeface="Calibri"/>
              <a:ea typeface="Calibri" panose="020F0502020204030204" pitchFamily="34" charset="0"/>
              <a:cs typeface="Times New Roman"/>
            </a:endParaRPr>
          </a:p>
          <a:p>
            <a:pPr marL="0" indent="0" algn="r">
              <a:buNone/>
            </a:pPr>
            <a:endParaRPr lang="en-GB" sz="2000" dirty="0">
              <a:latin typeface="Calibri"/>
              <a:ea typeface="Calibri" panose="020F0502020204030204" pitchFamily="34" charset="0"/>
              <a:cs typeface="Times New Roman"/>
            </a:endParaRPr>
          </a:p>
          <a:p>
            <a:pPr marL="0" indent="0">
              <a:buNone/>
            </a:pPr>
            <a:r>
              <a:rPr lang="en-GB" sz="1400" dirty="0">
                <a:latin typeface="Calibri"/>
                <a:ea typeface="Calibri" panose="020F0502020204030204" pitchFamily="34" charset="0"/>
                <a:cs typeface="Times New Roman"/>
              </a:rPr>
              <a:t>*</a:t>
            </a:r>
            <a:r>
              <a:rPr lang="en-GB" sz="1400" dirty="0">
                <a:ea typeface="+mn-lt"/>
                <a:cs typeface="+mn-lt"/>
                <a:hlinkClick r:id="rId2"/>
              </a:rPr>
              <a:t>https://www.legislation.gov.uk/ukpga/2006/21/notes/division/6/1</a:t>
            </a:r>
            <a:r>
              <a:rPr lang="en-GB" sz="1400" u="sng" dirty="0">
                <a:ea typeface="+mn-lt"/>
                <a:cs typeface="+mn-lt"/>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9823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Exclamation mark on a yellow background">
            <a:extLst>
              <a:ext uri="{FF2B5EF4-FFF2-40B4-BE49-F238E27FC236}">
                <a16:creationId xmlns:a16="http://schemas.microsoft.com/office/drawing/2014/main" id="{831339A0-9BB3-8780-0BB7-3C322BB55DFF}"/>
              </a:ext>
            </a:extLst>
          </p:cNvPr>
          <p:cNvPicPr>
            <a:picLocks noChangeAspect="1"/>
          </p:cNvPicPr>
          <p:nvPr/>
        </p:nvPicPr>
        <p:blipFill rotWithShape="1">
          <a:blip r:embed="rId2"/>
          <a:srcRect l="26875" r="13958"/>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61C39D-6A1A-5C20-8C9B-F8EACF57E1D5}"/>
              </a:ext>
            </a:extLst>
          </p:cNvPr>
          <p:cNvSpPr>
            <a:spLocks noGrp="1"/>
          </p:cNvSpPr>
          <p:nvPr>
            <p:ph type="title"/>
          </p:nvPr>
        </p:nvSpPr>
        <p:spPr>
          <a:xfrm>
            <a:off x="6115317" y="405685"/>
            <a:ext cx="5464968" cy="1559301"/>
          </a:xfrm>
        </p:spPr>
        <p:txBody>
          <a:bodyPr>
            <a:normAutofit/>
          </a:bodyPr>
          <a:lstStyle/>
          <a:p>
            <a:r>
              <a:rPr lang="en-US" sz="4000" b="1" dirty="0">
                <a:latin typeface="+mn-lt"/>
              </a:rPr>
              <a:t>What did we do and why?</a:t>
            </a:r>
          </a:p>
        </p:txBody>
      </p:sp>
      <p:sp>
        <p:nvSpPr>
          <p:cNvPr id="3" name="Content Placeholder 2">
            <a:extLst>
              <a:ext uri="{FF2B5EF4-FFF2-40B4-BE49-F238E27FC236}">
                <a16:creationId xmlns:a16="http://schemas.microsoft.com/office/drawing/2014/main" id="{F26123F3-F9A2-AEB6-D9EB-A4E7D333BCB9}"/>
              </a:ext>
            </a:extLst>
          </p:cNvPr>
          <p:cNvSpPr>
            <a:spLocks noGrp="1"/>
          </p:cNvSpPr>
          <p:nvPr>
            <p:ph idx="1"/>
          </p:nvPr>
        </p:nvSpPr>
        <p:spPr>
          <a:xfrm>
            <a:off x="6115317" y="2743200"/>
            <a:ext cx="5247340" cy="3496878"/>
          </a:xfrm>
        </p:spPr>
        <p:txBody>
          <a:bodyPr anchor="ctr">
            <a:normAutofit/>
          </a:bodyPr>
          <a:lstStyle/>
          <a:p>
            <a:r>
              <a:rPr lang="en-US" sz="2000" dirty="0"/>
              <a:t>Listened to families, providers and LAs</a:t>
            </a:r>
          </a:p>
          <a:p>
            <a:r>
              <a:rPr lang="en-US" sz="2000" dirty="0"/>
              <a:t>Secured our Comic Relief project </a:t>
            </a:r>
          </a:p>
          <a:p>
            <a:r>
              <a:rPr lang="en-US" sz="2000" dirty="0"/>
              <a:t>Spoke to a selected group of LAs</a:t>
            </a:r>
          </a:p>
          <a:p>
            <a:r>
              <a:rPr lang="en-US" sz="2000" dirty="0"/>
              <a:t>A comprehensive online search…</a:t>
            </a:r>
          </a:p>
        </p:txBody>
      </p:sp>
    </p:spTree>
    <p:extLst>
      <p:ext uri="{BB962C8B-B14F-4D97-AF65-F5344CB8AC3E}">
        <p14:creationId xmlns:p14="http://schemas.microsoft.com/office/powerpoint/2010/main" val="1107579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riting on a piece of paper&#10;&#10;Description automatically generated with medium confidence">
            <a:extLst>
              <a:ext uri="{FF2B5EF4-FFF2-40B4-BE49-F238E27FC236}">
                <a16:creationId xmlns:a16="http://schemas.microsoft.com/office/drawing/2014/main" id="{733D91D0-F458-E71E-F745-4F4C33E83D0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589" r="-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39F74C-C1C7-48D7-DFFA-522188FFB925}"/>
              </a:ext>
            </a:extLst>
          </p:cNvPr>
          <p:cNvSpPr>
            <a:spLocks noGrp="1"/>
          </p:cNvSpPr>
          <p:nvPr>
            <p:ph type="title"/>
          </p:nvPr>
        </p:nvSpPr>
        <p:spPr>
          <a:xfrm>
            <a:off x="838200" y="365125"/>
            <a:ext cx="3822189" cy="1899912"/>
          </a:xfrm>
        </p:spPr>
        <p:txBody>
          <a:bodyPr>
            <a:normAutofit/>
          </a:bodyPr>
          <a:lstStyle/>
          <a:p>
            <a:r>
              <a:rPr lang="en-US" sz="4000" b="1" dirty="0">
                <a:latin typeface="+mn-lt"/>
              </a:rPr>
              <a:t>What we found in typical CSAs…</a:t>
            </a:r>
          </a:p>
        </p:txBody>
      </p:sp>
      <p:sp>
        <p:nvSpPr>
          <p:cNvPr id="3" name="Content Placeholder 2">
            <a:extLst>
              <a:ext uri="{FF2B5EF4-FFF2-40B4-BE49-F238E27FC236}">
                <a16:creationId xmlns:a16="http://schemas.microsoft.com/office/drawing/2014/main" id="{01CC4C60-7F22-12DA-489A-F6FCCA8B3AC5}"/>
              </a:ext>
            </a:extLst>
          </p:cNvPr>
          <p:cNvSpPr>
            <a:spLocks noGrp="1"/>
          </p:cNvSpPr>
          <p:nvPr>
            <p:ph idx="1"/>
          </p:nvPr>
        </p:nvSpPr>
        <p:spPr>
          <a:xfrm>
            <a:off x="838200" y="2434201"/>
            <a:ext cx="3822189" cy="3742762"/>
          </a:xfrm>
        </p:spPr>
        <p:txBody>
          <a:bodyPr>
            <a:normAutofit/>
          </a:bodyPr>
          <a:lstStyle/>
          <a:p>
            <a:pPr marL="0" indent="0">
              <a:buNone/>
            </a:pPr>
            <a:r>
              <a:rPr lang="en-GB" sz="1400" dirty="0"/>
              <a:t>An analysis of supply and demand, present and predicted using:</a:t>
            </a:r>
          </a:p>
          <a:p>
            <a:pPr lvl="1"/>
            <a:r>
              <a:rPr lang="en-GB" sz="1400" dirty="0"/>
              <a:t>Socio-demographic data (usually to locality level)</a:t>
            </a:r>
          </a:p>
          <a:p>
            <a:pPr lvl="1"/>
            <a:r>
              <a:rPr lang="en-GB" sz="1400" dirty="0"/>
              <a:t>Employment and workforce trends</a:t>
            </a:r>
          </a:p>
          <a:p>
            <a:pPr lvl="1"/>
            <a:r>
              <a:rPr lang="en-GB" sz="1400" dirty="0"/>
              <a:t>Questionnaires and feedback from providers</a:t>
            </a:r>
          </a:p>
          <a:p>
            <a:pPr lvl="1"/>
            <a:r>
              <a:rPr lang="en-GB" sz="1400" dirty="0"/>
              <a:t>Questionnaires and feedback from families</a:t>
            </a:r>
          </a:p>
          <a:p>
            <a:pPr lvl="1"/>
            <a:r>
              <a:rPr lang="en-GB" sz="1400" dirty="0"/>
              <a:t>Local intelligence for example feedback from the Family Information Service (or equivalent), parents, Health, employment service etc.</a:t>
            </a:r>
          </a:p>
          <a:p>
            <a:pPr marL="0" indent="0">
              <a:buNone/>
            </a:pPr>
            <a:endParaRPr lang="en-US" sz="1400" dirty="0"/>
          </a:p>
          <a:p>
            <a:pPr marL="0" indent="0">
              <a:buNone/>
            </a:pPr>
            <a:r>
              <a:rPr lang="en-US" sz="1400" dirty="0"/>
              <a:t>Typically CSA’s will </a:t>
            </a:r>
            <a:r>
              <a:rPr lang="en-US" sz="1400" dirty="0" err="1"/>
              <a:t>analyse</a:t>
            </a:r>
            <a:r>
              <a:rPr lang="en-US" sz="1400" dirty="0"/>
              <a:t> information for the whole population of 0-14/18 year </a:t>
            </a:r>
            <a:r>
              <a:rPr lang="en-US" sz="1400" dirty="0" err="1"/>
              <a:t>olds</a:t>
            </a:r>
            <a:r>
              <a:rPr lang="en-US" sz="1400" dirty="0"/>
              <a:t>.</a:t>
            </a:r>
          </a:p>
          <a:p>
            <a:endParaRPr lang="en-US" sz="1400" dirty="0"/>
          </a:p>
        </p:txBody>
      </p:sp>
    </p:spTree>
    <p:extLst>
      <p:ext uri="{BB962C8B-B14F-4D97-AF65-F5344CB8AC3E}">
        <p14:creationId xmlns:p14="http://schemas.microsoft.com/office/powerpoint/2010/main" val="702259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rop of water falling into a pool of water&#10;&#10;Description automatically generated with low confidence">
            <a:extLst>
              <a:ext uri="{FF2B5EF4-FFF2-40B4-BE49-F238E27FC236}">
                <a16:creationId xmlns:a16="http://schemas.microsoft.com/office/drawing/2014/main" id="{4A4D73B0-F57A-BEF8-852A-D71E92FDE08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2" r="568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184E14-4501-C225-3E09-F33FC381D29F}"/>
              </a:ext>
            </a:extLst>
          </p:cNvPr>
          <p:cNvSpPr>
            <a:spLocks noGrp="1"/>
          </p:cNvSpPr>
          <p:nvPr>
            <p:ph type="title"/>
          </p:nvPr>
        </p:nvSpPr>
        <p:spPr>
          <a:xfrm>
            <a:off x="838200" y="365125"/>
            <a:ext cx="3822189" cy="1899912"/>
          </a:xfrm>
        </p:spPr>
        <p:txBody>
          <a:bodyPr>
            <a:normAutofit/>
          </a:bodyPr>
          <a:lstStyle/>
          <a:p>
            <a:r>
              <a:rPr lang="en-US" sz="4000" b="1">
                <a:latin typeface="+mn-lt"/>
              </a:rPr>
              <a:t>But…</a:t>
            </a:r>
          </a:p>
        </p:txBody>
      </p:sp>
      <p:sp>
        <p:nvSpPr>
          <p:cNvPr id="3" name="Content Placeholder 2">
            <a:extLst>
              <a:ext uri="{FF2B5EF4-FFF2-40B4-BE49-F238E27FC236}">
                <a16:creationId xmlns:a16="http://schemas.microsoft.com/office/drawing/2014/main" id="{32A443E2-B009-5EC2-E949-7D38339E5A79}"/>
              </a:ext>
            </a:extLst>
          </p:cNvPr>
          <p:cNvSpPr>
            <a:spLocks noGrp="1"/>
          </p:cNvSpPr>
          <p:nvPr>
            <p:ph idx="1"/>
          </p:nvPr>
        </p:nvSpPr>
        <p:spPr>
          <a:xfrm>
            <a:off x="609737" y="2265037"/>
            <a:ext cx="3822189" cy="3742762"/>
          </a:xfrm>
        </p:spPr>
        <p:txBody>
          <a:bodyPr vert="horz" lIns="91440" tIns="45720" rIns="91440" bIns="45720" rtlCol="0" anchor="t">
            <a:normAutofit/>
          </a:bodyPr>
          <a:lstStyle/>
          <a:p>
            <a:r>
              <a:rPr lang="en-US" sz="1300" dirty="0"/>
              <a:t>There was no specific methodology for measuring supply and demand for children with SEND</a:t>
            </a:r>
          </a:p>
          <a:p>
            <a:r>
              <a:rPr lang="en-US" sz="1300" dirty="0"/>
              <a:t>Specific sections told us what you will do, but not </a:t>
            </a:r>
            <a:r>
              <a:rPr lang="en-US" sz="1300" u="sng" dirty="0"/>
              <a:t>how you know </a:t>
            </a:r>
            <a:r>
              <a:rPr lang="en-US" sz="1300" dirty="0"/>
              <a:t>if you are sufficient </a:t>
            </a:r>
          </a:p>
          <a:p>
            <a:pPr marL="0" indent="0">
              <a:buNone/>
            </a:pPr>
            <a:endParaRPr lang="en-US" sz="1300" dirty="0"/>
          </a:p>
          <a:p>
            <a:pPr marL="0" indent="0">
              <a:buNone/>
            </a:pPr>
            <a:r>
              <a:rPr lang="en-US" sz="1300" dirty="0"/>
              <a:t>Yet…</a:t>
            </a:r>
          </a:p>
          <a:p>
            <a:r>
              <a:rPr lang="en-US" sz="1300" dirty="0"/>
              <a:t>We know children with SEND are not accessing their entitlements </a:t>
            </a:r>
          </a:p>
          <a:p>
            <a:r>
              <a:rPr lang="en-US" sz="1300" dirty="0"/>
              <a:t>We are required to secure provision in law</a:t>
            </a:r>
          </a:p>
          <a:p>
            <a:r>
              <a:rPr lang="en-US" sz="1300" dirty="0"/>
              <a:t>Sufficiency for this group of children was STILL emerging</a:t>
            </a:r>
          </a:p>
        </p:txBody>
      </p:sp>
    </p:spTree>
    <p:extLst>
      <p:ext uri="{BB962C8B-B14F-4D97-AF65-F5344CB8AC3E}">
        <p14:creationId xmlns:p14="http://schemas.microsoft.com/office/powerpoint/2010/main" val="193192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3705-0E1D-6138-D7B2-3BBC7282AA80}"/>
              </a:ext>
            </a:extLst>
          </p:cNvPr>
          <p:cNvSpPr>
            <a:spLocks noGrp="1"/>
          </p:cNvSpPr>
          <p:nvPr>
            <p:ph type="title"/>
          </p:nvPr>
        </p:nvSpPr>
        <p:spPr/>
        <p:txBody>
          <a:bodyPr/>
          <a:lstStyle/>
          <a:p>
            <a:pPr algn="ctr"/>
            <a:r>
              <a:rPr lang="en-US" b="1" dirty="0">
                <a:solidFill>
                  <a:srgbClr val="025B9D"/>
                </a:solidFill>
                <a:latin typeface="+mn-lt"/>
              </a:rPr>
              <a:t>Are you specifically measuring sufficiency for children with SEND in the Early Years?</a:t>
            </a:r>
          </a:p>
        </p:txBody>
      </p:sp>
      <p:pic>
        <p:nvPicPr>
          <p:cNvPr id="5" name="Content Placeholder 4" descr="A picture containing outdoor, blue, several&#10;&#10;Description automatically generated">
            <a:extLst>
              <a:ext uri="{FF2B5EF4-FFF2-40B4-BE49-F238E27FC236}">
                <a16:creationId xmlns:a16="http://schemas.microsoft.com/office/drawing/2014/main" id="{D86A628C-1F4C-A858-B514-7235DC30EB03}"/>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550017" y="2169034"/>
            <a:ext cx="7091965" cy="4040506"/>
          </a:xfrm>
        </p:spPr>
      </p:pic>
    </p:spTree>
    <p:extLst>
      <p:ext uri="{BB962C8B-B14F-4D97-AF65-F5344CB8AC3E}">
        <p14:creationId xmlns:p14="http://schemas.microsoft.com/office/powerpoint/2010/main" val="277614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a:xfrm>
            <a:off x="838200" y="365125"/>
            <a:ext cx="10515600" cy="1306443"/>
          </a:xfrm>
        </p:spPr>
        <p:txBody>
          <a:bodyPr>
            <a:normAutofit/>
          </a:bodyPr>
          <a:lstStyle/>
          <a:p>
            <a:r>
              <a:rPr lang="en-US" sz="4000" b="1">
                <a:latin typeface="+mn-lt"/>
              </a:rPr>
              <a:t>It’s complicated! </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838200" y="1825625"/>
            <a:ext cx="4152774" cy="4303464"/>
          </a:xfrm>
        </p:spPr>
        <p:txBody>
          <a:bodyPr>
            <a:normAutofit/>
          </a:bodyPr>
          <a:lstStyle/>
          <a:p>
            <a:r>
              <a:rPr lang="en-US" sz="2000"/>
              <a:t>How do we measure the number of children with SEND when needs are still emerging?</a:t>
            </a:r>
          </a:p>
          <a:p>
            <a:r>
              <a:rPr lang="en-US" sz="2000"/>
              <a:t>How do we accurately measure supply when we hold our sector to account for inclusion?</a:t>
            </a:r>
          </a:p>
          <a:p>
            <a:r>
              <a:rPr lang="en-US" sz="2000"/>
              <a:t>How do we take account of “reasonably practical” ie parental entitlements, expectations, wants and needs?</a:t>
            </a:r>
          </a:p>
          <a:p>
            <a:r>
              <a:rPr lang="en-US" sz="2000"/>
              <a:t>How do we ask the questions without planting the wrong seeds?</a:t>
            </a:r>
          </a:p>
          <a:p>
            <a:pPr marL="0" indent="0">
              <a:buNone/>
            </a:pPr>
            <a:endParaRPr lang="en-US" sz="2000"/>
          </a:p>
        </p:txBody>
      </p:sp>
      <p:pic>
        <p:nvPicPr>
          <p:cNvPr id="6" name="Picture 5" descr="A picture containing tool&#10;&#10;Description automatically generated">
            <a:extLst>
              <a:ext uri="{FF2B5EF4-FFF2-40B4-BE49-F238E27FC236}">
                <a16:creationId xmlns:a16="http://schemas.microsoft.com/office/drawing/2014/main" id="{CD363C98-5F13-416C-0BFA-E11B467968B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 b="8095"/>
          <a:stretch/>
        </p:blipFill>
        <p:spPr>
          <a:xfrm>
            <a:off x="5183500" y="1904282"/>
            <a:ext cx="6170299" cy="4224808"/>
          </a:xfrm>
          <a:prstGeom prst="rect">
            <a:avLst/>
          </a:prstGeom>
        </p:spPr>
      </p:pic>
      <p:pic>
        <p:nvPicPr>
          <p:cNvPr id="4" name="Picture 3" descr="Logo, company name&#10;&#10;Description automatically generated">
            <a:extLst>
              <a:ext uri="{FF2B5EF4-FFF2-40B4-BE49-F238E27FC236}">
                <a16:creationId xmlns:a16="http://schemas.microsoft.com/office/drawing/2014/main" id="{3752C5F3-2B30-2674-9BB1-AC9ADDAD87B6}"/>
              </a:ext>
            </a:extLst>
          </p:cNvPr>
          <p:cNvPicPr>
            <a:picLocks noChangeAspect="1"/>
          </p:cNvPicPr>
          <p:nvPr/>
        </p:nvPicPr>
        <p:blipFill rotWithShape="1">
          <a:blip r:embed="rId4"/>
          <a:srcRect t="28826" b="31705"/>
          <a:stretch/>
        </p:blipFill>
        <p:spPr>
          <a:xfrm>
            <a:off x="7607431" y="365125"/>
            <a:ext cx="4258615" cy="1190257"/>
          </a:xfrm>
          <a:prstGeom prst="rect">
            <a:avLst/>
          </a:prstGeom>
        </p:spPr>
      </p:pic>
    </p:spTree>
    <p:extLst>
      <p:ext uri="{BB962C8B-B14F-4D97-AF65-F5344CB8AC3E}">
        <p14:creationId xmlns:p14="http://schemas.microsoft.com/office/powerpoint/2010/main" val="3508877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a:xfrm>
            <a:off x="761802" y="762001"/>
            <a:ext cx="4080362" cy="1708242"/>
          </a:xfrm>
        </p:spPr>
        <p:txBody>
          <a:bodyPr anchor="ctr">
            <a:normAutofit/>
          </a:bodyPr>
          <a:lstStyle/>
          <a:p>
            <a:r>
              <a:rPr lang="en-US" sz="4000" b="1">
                <a:latin typeface="+mn-lt"/>
              </a:rPr>
              <a:t>Measuring demand</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761803" y="2470244"/>
            <a:ext cx="4080361" cy="3769834"/>
          </a:xfrm>
        </p:spPr>
        <p:txBody>
          <a:bodyPr anchor="ctr">
            <a:normAutofit/>
          </a:bodyPr>
          <a:lstStyle/>
          <a:p>
            <a:r>
              <a:rPr lang="en-US" sz="2000" dirty="0"/>
              <a:t>The total population of children in the EYs</a:t>
            </a:r>
          </a:p>
          <a:p>
            <a:r>
              <a:rPr lang="en-US" sz="2000" dirty="0"/>
              <a:t>Live emerging and additional needs (Section 23s)</a:t>
            </a:r>
            <a:endParaRPr lang="en-US" sz="2000" dirty="0">
              <a:cs typeface="Calibri"/>
            </a:endParaRPr>
          </a:p>
          <a:p>
            <a:r>
              <a:rPr lang="en-US" sz="2000" dirty="0"/>
              <a:t>Tracking back to triangulate and understand the journey and impact, </a:t>
            </a:r>
            <a:r>
              <a:rPr lang="en-US" sz="2000" dirty="0" err="1"/>
              <a:t>eg</a:t>
            </a:r>
            <a:r>
              <a:rPr lang="en-US" sz="2000" dirty="0"/>
              <a:t> what was the take up of entitlement hours in the early years for the cohorts of children in reception, year 1 and 2 ?</a:t>
            </a:r>
          </a:p>
        </p:txBody>
      </p:sp>
      <p:sp>
        <p:nvSpPr>
          <p:cNvPr id="12" name="Rectangle 11">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gnifying glass on a paper&#10;&#10;Description automatically generated">
            <a:extLst>
              <a:ext uri="{FF2B5EF4-FFF2-40B4-BE49-F238E27FC236}">
                <a16:creationId xmlns:a16="http://schemas.microsoft.com/office/drawing/2014/main" id="{366445B0-81E3-A7A8-B529-119791AB674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2042109"/>
            <a:ext cx="5334197" cy="2773782"/>
          </a:xfrm>
          <a:prstGeom prst="rect">
            <a:avLst/>
          </a:prstGeom>
        </p:spPr>
      </p:pic>
      <p:pic>
        <p:nvPicPr>
          <p:cNvPr id="4" name="Picture 3" descr="Logo, company name&#10;&#10;Description automatically generated">
            <a:extLst>
              <a:ext uri="{FF2B5EF4-FFF2-40B4-BE49-F238E27FC236}">
                <a16:creationId xmlns:a16="http://schemas.microsoft.com/office/drawing/2014/main" id="{4B59A29F-CB98-841D-2695-C2A774D67062}"/>
              </a:ext>
            </a:extLst>
          </p:cNvPr>
          <p:cNvPicPr>
            <a:picLocks noChangeAspect="1"/>
          </p:cNvPicPr>
          <p:nvPr/>
        </p:nvPicPr>
        <p:blipFill rotWithShape="1">
          <a:blip r:embed="rId4"/>
          <a:srcRect t="28826" b="31705"/>
          <a:stretch/>
        </p:blipFill>
        <p:spPr>
          <a:xfrm>
            <a:off x="7739634" y="263425"/>
            <a:ext cx="4258615" cy="1190257"/>
          </a:xfrm>
          <a:prstGeom prst="rect">
            <a:avLst/>
          </a:prstGeom>
        </p:spPr>
      </p:pic>
    </p:spTree>
    <p:extLst>
      <p:ext uri="{BB962C8B-B14F-4D97-AF65-F5344CB8AC3E}">
        <p14:creationId xmlns:p14="http://schemas.microsoft.com/office/powerpoint/2010/main" val="3426134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lurred public library with bookshelves">
            <a:extLst>
              <a:ext uri="{FF2B5EF4-FFF2-40B4-BE49-F238E27FC236}">
                <a16:creationId xmlns:a16="http://schemas.microsoft.com/office/drawing/2014/main" id="{B50E5F1C-68D1-FAD0-75FE-71CF418ED5E0}"/>
              </a:ext>
            </a:extLst>
          </p:cNvPr>
          <p:cNvPicPr>
            <a:picLocks noChangeAspect="1"/>
          </p:cNvPicPr>
          <p:nvPr/>
        </p:nvPicPr>
        <p:blipFill rotWithShape="1">
          <a:blip r:embed="rId2"/>
          <a:srcRect l="12501" r="34840"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a:xfrm>
            <a:off x="6115317" y="405685"/>
            <a:ext cx="5464968" cy="1559301"/>
          </a:xfrm>
        </p:spPr>
        <p:txBody>
          <a:bodyPr>
            <a:normAutofit/>
          </a:bodyPr>
          <a:lstStyle/>
          <a:p>
            <a:r>
              <a:rPr lang="en-US" sz="4000" b="1">
                <a:latin typeface="+mn-lt"/>
              </a:rPr>
              <a:t>And…</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6115317" y="2743200"/>
            <a:ext cx="5247340" cy="3496878"/>
          </a:xfrm>
        </p:spPr>
        <p:txBody>
          <a:bodyPr anchor="ctr">
            <a:normAutofit/>
          </a:bodyPr>
          <a:lstStyle/>
          <a:p>
            <a:r>
              <a:rPr lang="en-US" sz="2000" dirty="0"/>
              <a:t>Breaking down into those who accessed specialist and mainstream</a:t>
            </a:r>
          </a:p>
          <a:p>
            <a:r>
              <a:rPr lang="en-US" sz="2000" dirty="0"/>
              <a:t>Parent/</a:t>
            </a:r>
            <a:r>
              <a:rPr lang="en-US" sz="2000" dirty="0" err="1"/>
              <a:t>carer</a:t>
            </a:r>
            <a:r>
              <a:rPr lang="en-US" sz="2000" dirty="0"/>
              <a:t> consultation</a:t>
            </a:r>
          </a:p>
          <a:p>
            <a:r>
              <a:rPr lang="en-US" sz="2000" dirty="0"/>
              <a:t>Complaints, whistleblowing, intelligence from partners</a:t>
            </a:r>
          </a:p>
          <a:p>
            <a:r>
              <a:rPr lang="en-US" sz="2000" dirty="0"/>
              <a:t>Understanding disadvantage, needs </a:t>
            </a:r>
            <a:r>
              <a:rPr lang="en-US" sz="2000" u="sng" dirty="0"/>
              <a:t>and</a:t>
            </a:r>
            <a:r>
              <a:rPr lang="en-US" sz="2000" dirty="0"/>
              <a:t> impact – EYPP, 2YO data, deferred entry to school, part time entry, socio demographic data etc.</a:t>
            </a:r>
          </a:p>
        </p:txBody>
      </p:sp>
      <p:pic>
        <p:nvPicPr>
          <p:cNvPr id="4" name="Picture 3" descr="Logo, company name&#10;&#10;Description automatically generated">
            <a:extLst>
              <a:ext uri="{FF2B5EF4-FFF2-40B4-BE49-F238E27FC236}">
                <a16:creationId xmlns:a16="http://schemas.microsoft.com/office/drawing/2014/main" id="{FB0B9E69-E894-06ED-BCCB-E28A31A3AC3F}"/>
              </a:ext>
            </a:extLst>
          </p:cNvPr>
          <p:cNvPicPr>
            <a:picLocks noChangeAspect="1"/>
          </p:cNvPicPr>
          <p:nvPr/>
        </p:nvPicPr>
        <p:blipFill rotWithShape="1">
          <a:blip r:embed="rId3"/>
          <a:srcRect t="28826" b="31705"/>
          <a:stretch/>
        </p:blipFill>
        <p:spPr>
          <a:xfrm>
            <a:off x="7933385" y="84672"/>
            <a:ext cx="4258615" cy="1190257"/>
          </a:xfrm>
          <a:prstGeom prst="rect">
            <a:avLst/>
          </a:prstGeom>
        </p:spPr>
      </p:pic>
    </p:spTree>
    <p:extLst>
      <p:ext uri="{BB962C8B-B14F-4D97-AF65-F5344CB8AC3E}">
        <p14:creationId xmlns:p14="http://schemas.microsoft.com/office/powerpoint/2010/main" val="2329000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a:xfrm>
            <a:off x="6803409" y="762001"/>
            <a:ext cx="4156512" cy="1708244"/>
          </a:xfrm>
        </p:spPr>
        <p:txBody>
          <a:bodyPr anchor="ctr">
            <a:normAutofit/>
          </a:bodyPr>
          <a:lstStyle/>
          <a:p>
            <a:r>
              <a:rPr lang="en-US" sz="4000" b="1">
                <a:latin typeface="+mn-lt"/>
              </a:rPr>
              <a:t>Measuring supply</a:t>
            </a:r>
          </a:p>
        </p:txBody>
      </p:sp>
      <p:pic>
        <p:nvPicPr>
          <p:cNvPr id="5" name="Picture 4" descr="Pins in a map">
            <a:extLst>
              <a:ext uri="{FF2B5EF4-FFF2-40B4-BE49-F238E27FC236}">
                <a16:creationId xmlns:a16="http://schemas.microsoft.com/office/drawing/2014/main" id="{C3B345A9-AB1C-1F9E-D4AC-ED2873B55775}"/>
              </a:ext>
            </a:extLst>
          </p:cNvPr>
          <p:cNvPicPr>
            <a:picLocks noChangeAspect="1"/>
          </p:cNvPicPr>
          <p:nvPr/>
        </p:nvPicPr>
        <p:blipFill rotWithShape="1">
          <a:blip r:embed="rId2"/>
          <a:srcRect l="21271" r="19394"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6803409" y="2470245"/>
            <a:ext cx="4156512" cy="3769835"/>
          </a:xfrm>
        </p:spPr>
        <p:txBody>
          <a:bodyPr anchor="ctr">
            <a:normAutofit/>
          </a:bodyPr>
          <a:lstStyle/>
          <a:p>
            <a:r>
              <a:rPr lang="en-US" sz="2000" dirty="0"/>
              <a:t>Places available for the whole population (</a:t>
            </a:r>
            <a:r>
              <a:rPr lang="en-US" sz="2000" dirty="0" err="1"/>
              <a:t>Ofsted</a:t>
            </a:r>
            <a:r>
              <a:rPr lang="en-US" sz="2000" dirty="0"/>
              <a:t> downloads)</a:t>
            </a:r>
          </a:p>
          <a:p>
            <a:r>
              <a:rPr lang="en-US" sz="2000" dirty="0"/>
              <a:t>Specialist places? </a:t>
            </a:r>
          </a:p>
          <a:p>
            <a:r>
              <a:rPr lang="en-US" sz="2000" dirty="0"/>
              <a:t>Questionnaires - inclusive places or places business planned for?</a:t>
            </a:r>
          </a:p>
          <a:p>
            <a:r>
              <a:rPr lang="en-US" sz="2000" dirty="0"/>
              <a:t>If you can’t can someone else ask for you?</a:t>
            </a:r>
          </a:p>
          <a:p>
            <a:r>
              <a:rPr lang="en-US" sz="2000" dirty="0"/>
              <a:t>Intelligence from ongoing conversations</a:t>
            </a:r>
          </a:p>
          <a:p>
            <a:r>
              <a:rPr lang="en-US" sz="2000" dirty="0"/>
              <a:t>Welcome the feedback and link to solutions</a:t>
            </a:r>
          </a:p>
          <a:p>
            <a:endParaRPr lang="en-US" sz="2000" dirty="0"/>
          </a:p>
        </p:txBody>
      </p:sp>
    </p:spTree>
    <p:extLst>
      <p:ext uri="{BB962C8B-B14F-4D97-AF65-F5344CB8AC3E}">
        <p14:creationId xmlns:p14="http://schemas.microsoft.com/office/powerpoint/2010/main" val="3672408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951CC1F-078A-5B13-4EB3-0B8B372FD9A7}"/>
              </a:ext>
            </a:extLst>
          </p:cNvPr>
          <p:cNvSpPr txBox="1"/>
          <p:nvPr/>
        </p:nvSpPr>
        <p:spPr>
          <a:xfrm>
            <a:off x="836679" y="723898"/>
            <a:ext cx="6002110" cy="14954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ea typeface="+mj-ea"/>
                <a:cs typeface="+mj-cs"/>
              </a:rPr>
              <a:t>What will we think about in this session?</a:t>
            </a:r>
          </a:p>
        </p:txBody>
      </p:sp>
      <p:sp>
        <p:nvSpPr>
          <p:cNvPr id="3" name="Content Placeholder 2">
            <a:extLst>
              <a:ext uri="{FF2B5EF4-FFF2-40B4-BE49-F238E27FC236}">
                <a16:creationId xmlns:a16="http://schemas.microsoft.com/office/drawing/2014/main" id="{AFCB02A2-3CDA-AD0A-D73D-42183A0D6DE6}"/>
              </a:ext>
            </a:extLst>
          </p:cNvPr>
          <p:cNvSpPr>
            <a:spLocks noGrp="1"/>
          </p:cNvSpPr>
          <p:nvPr>
            <p:ph idx="1"/>
          </p:nvPr>
        </p:nvSpPr>
        <p:spPr>
          <a:xfrm>
            <a:off x="836680" y="2405067"/>
            <a:ext cx="6002110" cy="3729034"/>
          </a:xfrm>
        </p:spPr>
        <p:txBody>
          <a:bodyPr vert="horz" lIns="91440" tIns="45720" rIns="91440" bIns="45720" rtlCol="0">
            <a:normAutofit/>
          </a:bodyPr>
          <a:lstStyle/>
          <a:p>
            <a:r>
              <a:rPr lang="en-US" sz="2000" dirty="0"/>
              <a:t>Who we all are and where this work has come from</a:t>
            </a:r>
          </a:p>
          <a:p>
            <a:r>
              <a:rPr lang="en-US" sz="2000" dirty="0"/>
              <a:t>Our collective concerns</a:t>
            </a:r>
          </a:p>
          <a:p>
            <a:r>
              <a:rPr lang="en-US" sz="2000" dirty="0"/>
              <a:t>Why measure? </a:t>
            </a:r>
          </a:p>
          <a:p>
            <a:r>
              <a:rPr lang="en-US" sz="2000" dirty="0"/>
              <a:t>The legal requirements</a:t>
            </a:r>
          </a:p>
          <a:p>
            <a:r>
              <a:rPr lang="en-US" sz="2000" dirty="0"/>
              <a:t>What LAs typically measure and our collective ideas to measure sufficiency for children with SEND</a:t>
            </a:r>
          </a:p>
          <a:p>
            <a:r>
              <a:rPr lang="en-US" sz="2000" dirty="0"/>
              <a:t>Case </a:t>
            </a:r>
            <a:r>
              <a:rPr lang="en-US" sz="2000"/>
              <a:t>study from Swindon</a:t>
            </a:r>
            <a:endParaRPr lang="en-US" sz="2000" dirty="0"/>
          </a:p>
          <a:p>
            <a:r>
              <a:rPr lang="en-US" sz="2000" dirty="0"/>
              <a:t>Next steps you could take</a:t>
            </a:r>
          </a:p>
          <a:p>
            <a:r>
              <a:rPr lang="en-US" sz="2000" dirty="0"/>
              <a:t>What are you doing now and what could you do next?</a:t>
            </a:r>
          </a:p>
          <a:p>
            <a:pPr marL="0"/>
            <a:endParaRPr lang="en-US" sz="2000" dirty="0"/>
          </a:p>
          <a:p>
            <a:endParaRPr lang="en-US" sz="2000" dirty="0"/>
          </a:p>
        </p:txBody>
      </p:sp>
      <p:pic>
        <p:nvPicPr>
          <p:cNvPr id="8" name="Picture 7" descr="A hand holding a light bulb&#10;&#10;Description automatically generated">
            <a:extLst>
              <a:ext uri="{FF2B5EF4-FFF2-40B4-BE49-F238E27FC236}">
                <a16:creationId xmlns:a16="http://schemas.microsoft.com/office/drawing/2014/main" id="{286E0DF2-138A-92C6-203F-05C5B44B72B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34"/>
          <a:stretch/>
        </p:blipFill>
        <p:spPr>
          <a:xfrm>
            <a:off x="7199440" y="10"/>
            <a:ext cx="4992560" cy="6857990"/>
          </a:xfrm>
          <a:prstGeom prst="rect">
            <a:avLst/>
          </a:prstGeom>
          <a:effectLst/>
        </p:spPr>
      </p:pic>
    </p:spTree>
    <p:extLst>
      <p:ext uri="{BB962C8B-B14F-4D97-AF65-F5344CB8AC3E}">
        <p14:creationId xmlns:p14="http://schemas.microsoft.com/office/powerpoint/2010/main" val="2475655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lluminated San Francisco City Hall">
            <a:extLst>
              <a:ext uri="{FF2B5EF4-FFF2-40B4-BE49-F238E27FC236}">
                <a16:creationId xmlns:a16="http://schemas.microsoft.com/office/drawing/2014/main" id="{3B537AB8-D33D-3A26-64DB-B9BEC5C6B971}"/>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FC22AD-D3DD-4AA5-9332-A70C53D9DB2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solidFill>
                  <a:schemeClr val="bg1"/>
                </a:solidFill>
              </a:rPr>
              <a:t>Case Study Manchester</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9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1F157-9B10-47FE-E117-90B5FEDC235A}"/>
              </a:ext>
            </a:extLst>
          </p:cNvPr>
          <p:cNvSpPr>
            <a:spLocks noGrp="1"/>
          </p:cNvSpPr>
          <p:nvPr>
            <p:ph type="title"/>
          </p:nvPr>
        </p:nvSpPr>
        <p:spPr>
          <a:xfrm>
            <a:off x="838199" y="548464"/>
            <a:ext cx="3807187" cy="2228074"/>
          </a:xfrm>
        </p:spPr>
        <p:txBody>
          <a:bodyPr>
            <a:normAutofit/>
          </a:bodyPr>
          <a:lstStyle/>
          <a:p>
            <a:r>
              <a:rPr lang="en-US" sz="4000" b="1" dirty="0">
                <a:latin typeface="+mn-lt"/>
              </a:rPr>
              <a:t>Other areas currently measuring</a:t>
            </a:r>
          </a:p>
        </p:txBody>
      </p:sp>
      <p:sp>
        <p:nvSpPr>
          <p:cNvPr id="3" name="Content Placeholder 2">
            <a:extLst>
              <a:ext uri="{FF2B5EF4-FFF2-40B4-BE49-F238E27FC236}">
                <a16:creationId xmlns:a16="http://schemas.microsoft.com/office/drawing/2014/main" id="{9CE79C8E-00ED-4B4D-4AED-229423E4C34F}"/>
              </a:ext>
            </a:extLst>
          </p:cNvPr>
          <p:cNvSpPr>
            <a:spLocks noGrp="1"/>
          </p:cNvSpPr>
          <p:nvPr>
            <p:ph idx="1"/>
          </p:nvPr>
        </p:nvSpPr>
        <p:spPr>
          <a:xfrm>
            <a:off x="838201" y="2962279"/>
            <a:ext cx="3799425" cy="3143241"/>
          </a:xfrm>
        </p:spPr>
        <p:txBody>
          <a:bodyPr>
            <a:normAutofit fontScale="92500" lnSpcReduction="20000"/>
          </a:bodyPr>
          <a:lstStyle/>
          <a:p>
            <a:r>
              <a:rPr lang="en-US" sz="2000" dirty="0"/>
              <a:t>Birmingham – tracking back and using live data</a:t>
            </a:r>
          </a:p>
          <a:p>
            <a:r>
              <a:rPr lang="en-US" sz="2000" dirty="0"/>
              <a:t>Reading – using waiting lists to measure unmet demand and evidence the case for change</a:t>
            </a:r>
          </a:p>
          <a:p>
            <a:r>
              <a:rPr lang="en-US" sz="2000" dirty="0"/>
              <a:t>North Yorkshire – beginning the journey</a:t>
            </a:r>
          </a:p>
          <a:p>
            <a:r>
              <a:rPr lang="en-US" sz="2000" dirty="0"/>
              <a:t>Herefordshire – data analysis to understand impact</a:t>
            </a:r>
          </a:p>
          <a:p>
            <a:r>
              <a:rPr lang="en-US" sz="2000" dirty="0"/>
              <a:t>Manchester – sharing data to support business planning in the sector</a:t>
            </a:r>
          </a:p>
        </p:txBody>
      </p:sp>
      <p:pic>
        <p:nvPicPr>
          <p:cNvPr id="5" name="Picture 4" descr="Stack of magazines on table">
            <a:extLst>
              <a:ext uri="{FF2B5EF4-FFF2-40B4-BE49-F238E27FC236}">
                <a16:creationId xmlns:a16="http://schemas.microsoft.com/office/drawing/2014/main" id="{8085F4F5-9590-B2EA-F43C-370ABA1C6821}"/>
              </a:ext>
            </a:extLst>
          </p:cNvPr>
          <p:cNvPicPr>
            <a:picLocks noChangeAspect="1"/>
          </p:cNvPicPr>
          <p:nvPr/>
        </p:nvPicPr>
        <p:blipFill rotWithShape="1">
          <a:blip r:embed="rId2"/>
          <a:srcRect l="30101" r="-1" b="-1"/>
          <a:stretch/>
        </p:blipFill>
        <p:spPr>
          <a:xfrm>
            <a:off x="5010386" y="10"/>
            <a:ext cx="7181613" cy="6857990"/>
          </a:xfrm>
          <a:prstGeom prst="rect">
            <a:avLst/>
          </a:prstGeom>
          <a:effectLst/>
        </p:spPr>
      </p:pic>
    </p:spTree>
    <p:extLst>
      <p:ext uri="{BB962C8B-B14F-4D97-AF65-F5344CB8AC3E}">
        <p14:creationId xmlns:p14="http://schemas.microsoft.com/office/powerpoint/2010/main" val="48151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p:txBody>
          <a:bodyPr/>
          <a:lstStyle/>
          <a:p>
            <a:r>
              <a:rPr lang="en-US" b="1">
                <a:solidFill>
                  <a:srgbClr val="025B9D"/>
                </a:solidFill>
                <a:latin typeface="+mn-lt"/>
              </a:rPr>
              <a:t>Discussion</a:t>
            </a:r>
            <a:endParaRPr lang="en-US" b="1" dirty="0">
              <a:solidFill>
                <a:srgbClr val="025B9D"/>
              </a:solidFill>
              <a:latin typeface="+mn-lt"/>
            </a:endParaRP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675290" y="2312228"/>
            <a:ext cx="10515600" cy="4351338"/>
          </a:xfrm>
        </p:spPr>
        <p:txBody>
          <a:bodyPr>
            <a:normAutofit/>
          </a:bodyPr>
          <a:lstStyle/>
          <a:p>
            <a:r>
              <a:rPr lang="en-US">
                <a:solidFill>
                  <a:srgbClr val="025B9D"/>
                </a:solidFill>
              </a:rPr>
              <a:t>What are you doing already?</a:t>
            </a:r>
          </a:p>
          <a:p>
            <a:r>
              <a:rPr lang="en-US">
                <a:solidFill>
                  <a:srgbClr val="025B9D"/>
                </a:solidFill>
              </a:rPr>
              <a:t>What could you do?</a:t>
            </a:r>
          </a:p>
          <a:p>
            <a:r>
              <a:rPr lang="en-US">
                <a:solidFill>
                  <a:srgbClr val="025B9D"/>
                </a:solidFill>
              </a:rPr>
              <a:t>What are the challenges?</a:t>
            </a:r>
          </a:p>
          <a:p>
            <a:r>
              <a:rPr lang="en-US">
                <a:solidFill>
                  <a:srgbClr val="025B9D"/>
                </a:solidFill>
              </a:rPr>
              <a:t>How can we support you?</a:t>
            </a:r>
          </a:p>
          <a:p>
            <a:endParaRPr lang="en-US" dirty="0">
              <a:solidFill>
                <a:srgbClr val="025B9D"/>
              </a:solidFill>
            </a:endParaRPr>
          </a:p>
        </p:txBody>
      </p:sp>
      <p:pic>
        <p:nvPicPr>
          <p:cNvPr id="4" name="Picture 3" descr="Many question marks on black background">
            <a:extLst>
              <a:ext uri="{FF2B5EF4-FFF2-40B4-BE49-F238E27FC236}">
                <a16:creationId xmlns:a16="http://schemas.microsoft.com/office/drawing/2014/main" id="{F28F8405-C72D-FEB2-A309-B90B7FFC3345}"/>
              </a:ext>
            </a:extLst>
          </p:cNvPr>
          <p:cNvPicPr>
            <a:picLocks noChangeAspect="1"/>
          </p:cNvPicPr>
          <p:nvPr/>
        </p:nvPicPr>
        <p:blipFill rotWithShape="1">
          <a:blip r:embed="rId2"/>
          <a:srcRect l="38814"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1878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80EF-43E6-2D45-934C-814A3CA01001}"/>
              </a:ext>
            </a:extLst>
          </p:cNvPr>
          <p:cNvSpPr>
            <a:spLocks noGrp="1"/>
          </p:cNvSpPr>
          <p:nvPr>
            <p:ph type="title"/>
          </p:nvPr>
        </p:nvSpPr>
        <p:spPr>
          <a:xfrm>
            <a:off x="838200" y="365125"/>
            <a:ext cx="10515600" cy="1325563"/>
          </a:xfrm>
        </p:spPr>
        <p:txBody>
          <a:bodyPr/>
          <a:lstStyle/>
          <a:p>
            <a:r>
              <a:rPr lang="en-US" b="1" dirty="0">
                <a:solidFill>
                  <a:srgbClr val="025B9D"/>
                </a:solidFill>
                <a:latin typeface="+mn-lt"/>
              </a:rPr>
              <a:t>Next steps you can take</a:t>
            </a:r>
          </a:p>
        </p:txBody>
      </p:sp>
      <p:sp>
        <p:nvSpPr>
          <p:cNvPr id="3" name="Content Placeholder 2">
            <a:extLst>
              <a:ext uri="{FF2B5EF4-FFF2-40B4-BE49-F238E27FC236}">
                <a16:creationId xmlns:a16="http://schemas.microsoft.com/office/drawing/2014/main" id="{46CDF361-CB4F-9843-B2D0-4A4C39AB840F}"/>
              </a:ext>
            </a:extLst>
          </p:cNvPr>
          <p:cNvSpPr>
            <a:spLocks noGrp="1"/>
          </p:cNvSpPr>
          <p:nvPr>
            <p:ph idx="1"/>
          </p:nvPr>
        </p:nvSpPr>
        <p:spPr>
          <a:xfrm>
            <a:off x="838200" y="1825625"/>
            <a:ext cx="6979276" cy="4351338"/>
          </a:xfrm>
        </p:spPr>
        <p:txBody>
          <a:bodyPr>
            <a:normAutofit fontScale="92500" lnSpcReduction="20000"/>
          </a:bodyPr>
          <a:lstStyle/>
          <a:p>
            <a:r>
              <a:rPr lang="en-US" dirty="0">
                <a:solidFill>
                  <a:srgbClr val="025B9D"/>
                </a:solidFill>
              </a:rPr>
              <a:t>Create a baseline and start measuring now!</a:t>
            </a:r>
          </a:p>
          <a:p>
            <a:r>
              <a:rPr lang="en-US" dirty="0">
                <a:solidFill>
                  <a:srgbClr val="025B9D"/>
                </a:solidFill>
              </a:rPr>
              <a:t>Use our papers to facilitate conversations with your data and service leads</a:t>
            </a:r>
          </a:p>
          <a:p>
            <a:r>
              <a:rPr lang="en-US" dirty="0">
                <a:solidFill>
                  <a:srgbClr val="025B9D"/>
                </a:solidFill>
              </a:rPr>
              <a:t>Make your business case - engage your managers and decision makers (identify your champions and build relationships)</a:t>
            </a:r>
          </a:p>
          <a:p>
            <a:r>
              <a:rPr lang="en-US" dirty="0">
                <a:solidFill>
                  <a:srgbClr val="025B9D"/>
                </a:solidFill>
              </a:rPr>
              <a:t>Engage your parents and </a:t>
            </a:r>
            <a:r>
              <a:rPr lang="en-US" dirty="0" err="1">
                <a:solidFill>
                  <a:srgbClr val="025B9D"/>
                </a:solidFill>
              </a:rPr>
              <a:t>carers</a:t>
            </a:r>
            <a:r>
              <a:rPr lang="en-US" dirty="0">
                <a:solidFill>
                  <a:srgbClr val="025B9D"/>
                </a:solidFill>
              </a:rPr>
              <a:t> </a:t>
            </a:r>
          </a:p>
          <a:p>
            <a:r>
              <a:rPr lang="en-US" dirty="0">
                <a:solidFill>
                  <a:srgbClr val="025B9D"/>
                </a:solidFill>
              </a:rPr>
              <a:t>Engage the sector</a:t>
            </a:r>
          </a:p>
          <a:p>
            <a:r>
              <a:rPr lang="en-US" dirty="0">
                <a:solidFill>
                  <a:srgbClr val="025B9D"/>
                </a:solidFill>
              </a:rPr>
              <a:t>Use the resources – presentations and recordings from us, Southampton, Reading and Swindon</a:t>
            </a:r>
          </a:p>
          <a:p>
            <a:r>
              <a:rPr lang="en-US" dirty="0">
                <a:solidFill>
                  <a:srgbClr val="025B9D"/>
                </a:solidFill>
              </a:rPr>
              <a:t>Think about the “so what?” …</a:t>
            </a:r>
          </a:p>
        </p:txBody>
      </p:sp>
      <p:pic>
        <p:nvPicPr>
          <p:cNvPr id="5" name="Picture 4" descr="A baby's feet on a wooden surface&#10;&#10;Description automatically generated with medium confidence">
            <a:extLst>
              <a:ext uri="{FF2B5EF4-FFF2-40B4-BE49-F238E27FC236}">
                <a16:creationId xmlns:a16="http://schemas.microsoft.com/office/drawing/2014/main" id="{8C5804BC-4FB2-B2CA-90D9-04243B4A14B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77765" y="3915177"/>
            <a:ext cx="4414235" cy="2942823"/>
          </a:xfrm>
          <a:prstGeom prst="rect">
            <a:avLst/>
          </a:prstGeom>
        </p:spPr>
      </p:pic>
      <p:pic>
        <p:nvPicPr>
          <p:cNvPr id="4" name="Picture 3" descr="Logo, company name&#10;&#10;Description automatically generated">
            <a:extLst>
              <a:ext uri="{FF2B5EF4-FFF2-40B4-BE49-F238E27FC236}">
                <a16:creationId xmlns:a16="http://schemas.microsoft.com/office/drawing/2014/main" id="{E07041CD-CB2D-25A6-C1D6-8F9453E78C5A}"/>
              </a:ext>
            </a:extLst>
          </p:cNvPr>
          <p:cNvPicPr>
            <a:picLocks noChangeAspect="1"/>
          </p:cNvPicPr>
          <p:nvPr/>
        </p:nvPicPr>
        <p:blipFill rotWithShape="1">
          <a:blip r:embed="rId4"/>
          <a:srcRect t="28826" b="31705"/>
          <a:stretch/>
        </p:blipFill>
        <p:spPr>
          <a:xfrm>
            <a:off x="7777765" y="230188"/>
            <a:ext cx="4258615" cy="1190257"/>
          </a:xfrm>
          <a:prstGeom prst="rect">
            <a:avLst/>
          </a:prstGeom>
        </p:spPr>
      </p:pic>
    </p:spTree>
    <p:extLst>
      <p:ext uri="{BB962C8B-B14F-4D97-AF65-F5344CB8AC3E}">
        <p14:creationId xmlns:p14="http://schemas.microsoft.com/office/powerpoint/2010/main" val="3512997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up of a map&#10;&#10;Description automatically generated">
            <a:extLst>
              <a:ext uri="{FF2B5EF4-FFF2-40B4-BE49-F238E27FC236}">
                <a16:creationId xmlns:a16="http://schemas.microsoft.com/office/drawing/2014/main" id="{5794B353-5554-52A7-7135-960EC8A92B2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90" r="4092" b="-1"/>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4DC1CE-F3C9-FF1A-B958-43EEFF0E6C9E}"/>
              </a:ext>
            </a:extLst>
          </p:cNvPr>
          <p:cNvSpPr>
            <a:spLocks noGrp="1"/>
          </p:cNvSpPr>
          <p:nvPr>
            <p:ph type="title"/>
          </p:nvPr>
        </p:nvSpPr>
        <p:spPr>
          <a:xfrm>
            <a:off x="609737" y="425797"/>
            <a:ext cx="3822189" cy="1899912"/>
          </a:xfrm>
        </p:spPr>
        <p:txBody>
          <a:bodyPr>
            <a:normAutofit/>
          </a:bodyPr>
          <a:lstStyle/>
          <a:p>
            <a:r>
              <a:rPr lang="en-US" sz="4000" b="1" dirty="0">
                <a:solidFill>
                  <a:srgbClr val="025B9D"/>
                </a:solidFill>
                <a:latin typeface="+mn-lt"/>
              </a:rPr>
              <a:t>Do you have a plan for market management?</a:t>
            </a:r>
          </a:p>
        </p:txBody>
      </p:sp>
      <p:sp>
        <p:nvSpPr>
          <p:cNvPr id="3" name="Content Placeholder 2">
            <a:extLst>
              <a:ext uri="{FF2B5EF4-FFF2-40B4-BE49-F238E27FC236}">
                <a16:creationId xmlns:a16="http://schemas.microsoft.com/office/drawing/2014/main" id="{7B2CCD7A-9BD5-E2E9-7CB3-0758440A4457}"/>
              </a:ext>
            </a:extLst>
          </p:cNvPr>
          <p:cNvSpPr>
            <a:spLocks noGrp="1"/>
          </p:cNvSpPr>
          <p:nvPr>
            <p:ph idx="1"/>
          </p:nvPr>
        </p:nvSpPr>
        <p:spPr>
          <a:xfrm>
            <a:off x="609737" y="2639520"/>
            <a:ext cx="3822189" cy="3742762"/>
          </a:xfrm>
        </p:spPr>
        <p:txBody>
          <a:bodyPr>
            <a:normAutofit lnSpcReduction="10000"/>
          </a:bodyPr>
          <a:lstStyle/>
          <a:p>
            <a:r>
              <a:rPr lang="en-US" sz="2000" dirty="0">
                <a:solidFill>
                  <a:srgbClr val="025B9D"/>
                </a:solidFill>
              </a:rPr>
              <a:t>A shared vision owned at the top</a:t>
            </a:r>
          </a:p>
          <a:p>
            <a:r>
              <a:rPr lang="en-US" sz="2000" dirty="0">
                <a:solidFill>
                  <a:srgbClr val="025B9D"/>
                </a:solidFill>
              </a:rPr>
              <a:t>A data driven approach</a:t>
            </a:r>
          </a:p>
          <a:p>
            <a:r>
              <a:rPr lang="en-US" sz="2000" dirty="0">
                <a:solidFill>
                  <a:srgbClr val="025B9D"/>
                </a:solidFill>
              </a:rPr>
              <a:t>Using turn over to drive change</a:t>
            </a:r>
          </a:p>
          <a:p>
            <a:r>
              <a:rPr lang="en-US" sz="2000" dirty="0">
                <a:solidFill>
                  <a:srgbClr val="025B9D"/>
                </a:solidFill>
              </a:rPr>
              <a:t>Manage the honey pot effect</a:t>
            </a:r>
          </a:p>
          <a:p>
            <a:r>
              <a:rPr lang="en-US" sz="2000" dirty="0">
                <a:solidFill>
                  <a:srgbClr val="025B9D"/>
                </a:solidFill>
              </a:rPr>
              <a:t>Business planning</a:t>
            </a:r>
          </a:p>
          <a:p>
            <a:r>
              <a:rPr lang="en-US" sz="2000" dirty="0">
                <a:solidFill>
                  <a:srgbClr val="025B9D"/>
                </a:solidFill>
              </a:rPr>
              <a:t>Create new norms</a:t>
            </a:r>
          </a:p>
          <a:p>
            <a:r>
              <a:rPr lang="en-US" sz="2000" dirty="0">
                <a:solidFill>
                  <a:srgbClr val="025B9D"/>
                </a:solidFill>
              </a:rPr>
              <a:t>Parent power</a:t>
            </a:r>
          </a:p>
          <a:p>
            <a:r>
              <a:rPr lang="en-US" sz="2000" dirty="0">
                <a:solidFill>
                  <a:srgbClr val="025B9D"/>
                </a:solidFill>
              </a:rPr>
              <a:t>Increase skills and confidence</a:t>
            </a:r>
          </a:p>
          <a:p>
            <a:r>
              <a:rPr lang="en-US" sz="2000" dirty="0">
                <a:solidFill>
                  <a:srgbClr val="025B9D"/>
                </a:solidFill>
              </a:rPr>
              <a:t>Reduce paper work</a:t>
            </a:r>
          </a:p>
          <a:p>
            <a:r>
              <a:rPr lang="en-US" sz="2000" dirty="0">
                <a:solidFill>
                  <a:srgbClr val="025B9D"/>
                </a:solidFill>
              </a:rPr>
              <a:t>Think about carrots and sticks</a:t>
            </a:r>
          </a:p>
          <a:p>
            <a:pPr marL="0" indent="0">
              <a:buNone/>
            </a:pPr>
            <a:endParaRPr lang="en-US" sz="2000" dirty="0"/>
          </a:p>
        </p:txBody>
      </p:sp>
    </p:spTree>
    <p:extLst>
      <p:ext uri="{BB962C8B-B14F-4D97-AF65-F5344CB8AC3E}">
        <p14:creationId xmlns:p14="http://schemas.microsoft.com/office/powerpoint/2010/main" val="1246747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3477297" y="994555"/>
            <a:ext cx="8617948" cy="841818"/>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5200" b="1" dirty="0">
                <a:solidFill>
                  <a:srgbClr val="025B9D"/>
                </a:solidFill>
              </a:rPr>
              <a:t>What will you do next to measure what’s happening?</a:t>
            </a:r>
          </a:p>
        </p:txBody>
      </p:sp>
      <p:pic>
        <p:nvPicPr>
          <p:cNvPr id="4" name="Picture 3" descr="A close-up of a microchip&#10;&#10;Description automatically generated with medium confidence">
            <a:extLst>
              <a:ext uri="{FF2B5EF4-FFF2-40B4-BE49-F238E27FC236}">
                <a16:creationId xmlns:a16="http://schemas.microsoft.com/office/drawing/2014/main" id="{3B281B87-589F-FD4C-6708-89E72D9910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8027" y="1981819"/>
            <a:ext cx="6930508" cy="4620339"/>
          </a:xfrm>
          <a:prstGeom prst="rect">
            <a:avLst/>
          </a:prstGeom>
        </p:spPr>
      </p:pic>
      <p:pic>
        <p:nvPicPr>
          <p:cNvPr id="7" name="Picture 6" descr="Graphical user interface, text, application, website&#10;&#10;Description automatically generated">
            <a:extLst>
              <a:ext uri="{FF2B5EF4-FFF2-40B4-BE49-F238E27FC236}">
                <a16:creationId xmlns:a16="http://schemas.microsoft.com/office/drawing/2014/main" id="{085709FD-ED5F-A55A-D175-540AE5D64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92"/>
            <a:ext cx="2794715" cy="1974527"/>
          </a:xfrm>
          <a:prstGeom prst="rect">
            <a:avLst/>
          </a:prstGeom>
        </p:spPr>
      </p:pic>
      <p:pic>
        <p:nvPicPr>
          <p:cNvPr id="5" name="Picture 4" descr="Logo, company name&#10;&#10;Description automatically generated">
            <a:extLst>
              <a:ext uri="{FF2B5EF4-FFF2-40B4-BE49-F238E27FC236}">
                <a16:creationId xmlns:a16="http://schemas.microsoft.com/office/drawing/2014/main" id="{2B59E5DD-148B-ABD2-E720-5F0F180D4410}"/>
              </a:ext>
            </a:extLst>
          </p:cNvPr>
          <p:cNvPicPr>
            <a:picLocks noChangeAspect="1"/>
          </p:cNvPicPr>
          <p:nvPr/>
        </p:nvPicPr>
        <p:blipFill rotWithShape="1">
          <a:blip r:embed="rId5"/>
          <a:srcRect t="28826" b="31705"/>
          <a:stretch/>
        </p:blipFill>
        <p:spPr>
          <a:xfrm>
            <a:off x="7761667" y="5397286"/>
            <a:ext cx="4258615" cy="1190257"/>
          </a:xfrm>
          <a:prstGeom prst="rect">
            <a:avLst/>
          </a:prstGeom>
        </p:spPr>
      </p:pic>
    </p:spTree>
    <p:extLst>
      <p:ext uri="{BB962C8B-B14F-4D97-AF65-F5344CB8AC3E}">
        <p14:creationId xmlns:p14="http://schemas.microsoft.com/office/powerpoint/2010/main" val="3807929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A9D6-2F21-CFBA-204E-22BF1DDF4532}"/>
              </a:ext>
            </a:extLst>
          </p:cNvPr>
          <p:cNvSpPr>
            <a:spLocks noGrp="1"/>
          </p:cNvSpPr>
          <p:nvPr>
            <p:ph type="title"/>
          </p:nvPr>
        </p:nvSpPr>
        <p:spPr>
          <a:xfrm>
            <a:off x="730875" y="1534956"/>
            <a:ext cx="11061879" cy="1325563"/>
          </a:xfrm>
        </p:spPr>
        <p:txBody>
          <a:bodyPr/>
          <a:lstStyle/>
          <a:p>
            <a:r>
              <a:rPr lang="en-US" b="1" dirty="0">
                <a:solidFill>
                  <a:srgbClr val="025B9D"/>
                </a:solidFill>
                <a:latin typeface="+mn-lt"/>
              </a:rPr>
              <a:t>Thank you for your passion and commitment!</a:t>
            </a:r>
          </a:p>
        </p:txBody>
      </p:sp>
      <p:sp>
        <p:nvSpPr>
          <p:cNvPr id="3" name="Content Placeholder 2">
            <a:extLst>
              <a:ext uri="{FF2B5EF4-FFF2-40B4-BE49-F238E27FC236}">
                <a16:creationId xmlns:a16="http://schemas.microsoft.com/office/drawing/2014/main" id="{F485062C-B9BE-A255-5F34-8C6B3CF3A12F}"/>
              </a:ext>
            </a:extLst>
          </p:cNvPr>
          <p:cNvSpPr>
            <a:spLocks noGrp="1"/>
          </p:cNvSpPr>
          <p:nvPr>
            <p:ph idx="1"/>
          </p:nvPr>
        </p:nvSpPr>
        <p:spPr>
          <a:xfrm>
            <a:off x="838200" y="3231569"/>
            <a:ext cx="10515600" cy="4351338"/>
          </a:xfrm>
        </p:spPr>
        <p:txBody>
          <a:bodyPr/>
          <a:lstStyle/>
          <a:p>
            <a:pPr marL="0" indent="0">
              <a:buNone/>
            </a:pPr>
            <a:endParaRPr lang="en-US" dirty="0">
              <a:hlinkClick r:id="rId2"/>
            </a:endParaRPr>
          </a:p>
          <a:p>
            <a:pPr marL="0" indent="0" algn="ctr">
              <a:buNone/>
            </a:pPr>
            <a:r>
              <a:rPr lang="en-US" dirty="0">
                <a:hlinkClick r:id="rId2"/>
              </a:rPr>
              <a:t>ann@annvandyke.co.uk</a:t>
            </a:r>
            <a:endParaRPr lang="en-US" dirty="0"/>
          </a:p>
          <a:p>
            <a:pPr marL="0" indent="0" algn="ctr">
              <a:buNone/>
            </a:pPr>
            <a:r>
              <a:rPr lang="en-US" dirty="0">
                <a:solidFill>
                  <a:schemeClr val="tx2"/>
                </a:solidFill>
                <a:hlinkClick r:id="rId3"/>
              </a:rPr>
              <a:t>catherine.mcleod@dingley.org.uk</a:t>
            </a:r>
            <a:endParaRPr lang="en-US" dirty="0"/>
          </a:p>
        </p:txBody>
      </p:sp>
      <p:pic>
        <p:nvPicPr>
          <p:cNvPr id="4" name="Picture 3" descr="Graphical user interface, text, application, website&#10;&#10;Description automatically generated">
            <a:extLst>
              <a:ext uri="{FF2B5EF4-FFF2-40B4-BE49-F238E27FC236}">
                <a16:creationId xmlns:a16="http://schemas.microsoft.com/office/drawing/2014/main" id="{2B0865C3-B817-0F4C-C249-BF238C2A4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1604" y="4780547"/>
            <a:ext cx="2940395" cy="2077453"/>
          </a:xfrm>
          <a:prstGeom prst="rect">
            <a:avLst/>
          </a:prstGeom>
        </p:spPr>
      </p:pic>
      <p:pic>
        <p:nvPicPr>
          <p:cNvPr id="6" name="Picture 6" descr="A picture containing posing&#10;&#10;Description automatically generated">
            <a:extLst>
              <a:ext uri="{FF2B5EF4-FFF2-40B4-BE49-F238E27FC236}">
                <a16:creationId xmlns:a16="http://schemas.microsoft.com/office/drawing/2014/main" id="{0850B928-DF61-72CA-52B1-3A17BC5DBF49}"/>
              </a:ext>
            </a:extLst>
          </p:cNvPr>
          <p:cNvPicPr>
            <a:picLocks noChangeAspect="1"/>
          </p:cNvPicPr>
          <p:nvPr/>
        </p:nvPicPr>
        <p:blipFill>
          <a:blip r:embed="rId5"/>
          <a:stretch>
            <a:fillRect/>
          </a:stretch>
        </p:blipFill>
        <p:spPr>
          <a:xfrm>
            <a:off x="2147" y="4775177"/>
            <a:ext cx="2936384" cy="2083557"/>
          </a:xfrm>
          <a:prstGeom prst="rect">
            <a:avLst/>
          </a:prstGeom>
        </p:spPr>
      </p:pic>
    </p:spTree>
    <p:extLst>
      <p:ext uri="{BB962C8B-B14F-4D97-AF65-F5344CB8AC3E}">
        <p14:creationId xmlns:p14="http://schemas.microsoft.com/office/powerpoint/2010/main" val="2048524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hand holding a pen over a graph&#10;&#10;Description automatically generated">
            <a:extLst>
              <a:ext uri="{FF2B5EF4-FFF2-40B4-BE49-F238E27FC236}">
                <a16:creationId xmlns:a16="http://schemas.microsoft.com/office/drawing/2014/main" id="{387BCAD6-778F-B4B4-A3FF-BF8D42CD5C2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93" r="3733"/>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E39CAE-A03D-D8B4-E125-65AE323CE890}"/>
              </a:ext>
            </a:extLst>
          </p:cNvPr>
          <p:cNvSpPr>
            <a:spLocks noGrp="1"/>
          </p:cNvSpPr>
          <p:nvPr>
            <p:ph type="title"/>
          </p:nvPr>
        </p:nvSpPr>
        <p:spPr>
          <a:xfrm>
            <a:off x="8870345" y="4261264"/>
            <a:ext cx="3822189" cy="1899912"/>
          </a:xfrm>
        </p:spPr>
        <p:txBody>
          <a:bodyPr>
            <a:normAutofit/>
          </a:bodyPr>
          <a:lstStyle/>
          <a:p>
            <a:r>
              <a:rPr lang="en-US" sz="4000" b="1" dirty="0"/>
              <a:t>Case Study Swindon</a:t>
            </a:r>
          </a:p>
        </p:txBody>
      </p:sp>
    </p:spTree>
    <p:extLst>
      <p:ext uri="{BB962C8B-B14F-4D97-AF65-F5344CB8AC3E}">
        <p14:creationId xmlns:p14="http://schemas.microsoft.com/office/powerpoint/2010/main" val="875411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44569" y="5394961"/>
            <a:ext cx="5807803" cy="821648"/>
          </a:xfrm>
        </p:spPr>
        <p:txBody>
          <a:bodyPr>
            <a:normAutofit lnSpcReduction="10000"/>
          </a:bodyPr>
          <a:lstStyle/>
          <a:p>
            <a:r>
              <a:rPr lang="en-GB" dirty="0">
                <a:solidFill>
                  <a:schemeClr val="accent6">
                    <a:lumMod val="75000"/>
                  </a:schemeClr>
                </a:solidFill>
              </a:rPr>
              <a:t>March 2024</a:t>
            </a:r>
          </a:p>
          <a:p>
            <a:r>
              <a:rPr lang="en-GB" dirty="0">
                <a:solidFill>
                  <a:schemeClr val="accent6">
                    <a:lumMod val="75000"/>
                  </a:schemeClr>
                </a:solidFill>
              </a:rPr>
              <a:t>Swindon EY team</a:t>
            </a:r>
          </a:p>
        </p:txBody>
      </p:sp>
      <p:sp>
        <p:nvSpPr>
          <p:cNvPr id="6" name="Text Placeholder 5"/>
          <p:cNvSpPr>
            <a:spLocks noGrp="1"/>
          </p:cNvSpPr>
          <p:nvPr>
            <p:ph type="body" sz="quarter" idx="14"/>
          </p:nvPr>
        </p:nvSpPr>
        <p:spPr>
          <a:xfrm>
            <a:off x="244569" y="518160"/>
            <a:ext cx="11712715" cy="731228"/>
          </a:xfrm>
        </p:spPr>
        <p:txBody>
          <a:bodyPr>
            <a:noAutofit/>
          </a:bodyPr>
          <a:lstStyle/>
          <a:p>
            <a:pPr algn="ctr"/>
            <a:r>
              <a:rPr lang="en-GB" sz="3600" dirty="0"/>
              <a:t>Review of EY SEND provision in Swindon: What happened next?...</a:t>
            </a:r>
          </a:p>
        </p:txBody>
      </p:sp>
      <p:pic>
        <p:nvPicPr>
          <p:cNvPr id="2050" name="Picture 2" descr="Click here for m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040" y="1489166"/>
            <a:ext cx="4402183" cy="293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7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Context</a:t>
            </a:r>
          </a:p>
        </p:txBody>
      </p:sp>
      <p:sp>
        <p:nvSpPr>
          <p:cNvPr id="3" name="Text Placeholder 2"/>
          <p:cNvSpPr>
            <a:spLocks noGrp="1"/>
          </p:cNvSpPr>
          <p:nvPr>
            <p:ph type="body" sz="quarter" idx="11"/>
          </p:nvPr>
        </p:nvSpPr>
        <p:spPr>
          <a:xfrm>
            <a:off x="816000" y="1619793"/>
            <a:ext cx="10560000" cy="3526973"/>
          </a:xfrm>
        </p:spPr>
        <p:txBody>
          <a:bodyPr>
            <a:normAutofit lnSpcReduction="10000"/>
          </a:bodyPr>
          <a:lstStyle/>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Project aimed to bring together EY SEND services under LA. </a:t>
            </a:r>
          </a:p>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A strong business case was needed to evidence levels of demand as an increase in investment was required. </a:t>
            </a:r>
          </a:p>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Initial data set was gathered using children in YR, 1 and 2 with an EHCP. A more detailed analysis of children in Y1 was carried out to identify their access to EYFS entitlements. </a:t>
            </a:r>
          </a:p>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Using this data a business case was produced, outlining a restructure and expansion of existing services. This was agreed in October 2022. </a:t>
            </a:r>
          </a:p>
          <a:p>
            <a:pPr marL="342900" indent="-342900">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117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05;p15"/>
          <p:cNvSpPr txBox="1">
            <a:spLocks noGrp="1"/>
          </p:cNvSpPr>
          <p:nvPr>
            <p:ph type="title"/>
          </p:nvPr>
        </p:nvSpPr>
        <p:spPr>
          <a:xfrm>
            <a:off x="838200" y="556337"/>
            <a:ext cx="6797405" cy="1651404"/>
          </a:xfrm>
          <a:prstGeom prst="rect">
            <a:avLst/>
          </a:prstGeom>
        </p:spPr>
        <p:txBody>
          <a:bodyPr spcFirstLastPara="1" lIns="91608" tIns="45791" rIns="91608" bIns="45791" anchorCtr="0">
            <a:normAutofit/>
          </a:bodyPr>
          <a:lstStyle/>
          <a:p>
            <a:pPr>
              <a:spcBef>
                <a:spcPts val="0"/>
              </a:spcBef>
              <a:buClr>
                <a:srgbClr val="002060"/>
              </a:buClr>
              <a:buSzPts val="5400"/>
            </a:pPr>
            <a:r>
              <a:rPr lang="en-GB" sz="4000" b="1" dirty="0">
                <a:latin typeface="+mn-lt"/>
                <a:ea typeface="Calibri"/>
                <a:cs typeface="Calibri" panose="020F0502020204030204" pitchFamily="34" charset="0"/>
                <a:sym typeface="Calibri"/>
              </a:rPr>
              <a:t>How shall we work today? </a:t>
            </a:r>
          </a:p>
        </p:txBody>
      </p:sp>
      <p:sp>
        <p:nvSpPr>
          <p:cNvPr id="106" name="Google Shape;106;p15"/>
          <p:cNvSpPr txBox="1">
            <a:spLocks noGrp="1"/>
          </p:cNvSpPr>
          <p:nvPr>
            <p:ph idx="1"/>
          </p:nvPr>
        </p:nvSpPr>
        <p:spPr>
          <a:xfrm>
            <a:off x="838200" y="2401330"/>
            <a:ext cx="6797405" cy="3719384"/>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a:t>Cameras, mics, joining in and chat</a:t>
            </a:r>
          </a:p>
          <a:p>
            <a:pPr>
              <a:spcBef>
                <a:spcPts val="1002"/>
              </a:spcBef>
              <a:buClr>
                <a:schemeClr val="dk1"/>
              </a:buClr>
              <a:buSzPts val="2800"/>
              <a:buFont typeface="Wingdings" panose="05000000000000000000" pitchFamily="2" charset="2"/>
              <a:buChar char="ü"/>
            </a:pPr>
            <a:r>
              <a:rPr lang="en-GB" sz="2000"/>
              <a:t>Can you stop the clock and give yourself this time?</a:t>
            </a:r>
          </a:p>
          <a:p>
            <a:pPr>
              <a:spcBef>
                <a:spcPts val="1002"/>
              </a:spcBef>
              <a:buClr>
                <a:schemeClr val="dk1"/>
              </a:buClr>
              <a:buSzPts val="2800"/>
              <a:buFont typeface="Wingdings" panose="05000000000000000000" pitchFamily="2" charset="2"/>
              <a:buChar char="ü"/>
            </a:pPr>
            <a:r>
              <a:rPr lang="en-GB" sz="2000"/>
              <a:t>Are you comfy?</a:t>
            </a:r>
          </a:p>
          <a:p>
            <a:pPr>
              <a:spcBef>
                <a:spcPts val="1002"/>
              </a:spcBef>
              <a:buClr>
                <a:schemeClr val="dk1"/>
              </a:buClr>
              <a:buSzPts val="2800"/>
              <a:buFont typeface="Wingdings" panose="05000000000000000000" pitchFamily="2" charset="2"/>
              <a:buChar char="ü"/>
            </a:pPr>
            <a:r>
              <a:rPr lang="en-GB" sz="2000"/>
              <a:t>Who are we all? Please tell us in the chat!</a:t>
            </a:r>
          </a:p>
        </p:txBody>
      </p:sp>
      <p:pic>
        <p:nvPicPr>
          <p:cNvPr id="5" name="Picture 4" descr="A cat sleeping in a cat bed&#10;&#10;Description automatically generated with medium confidence">
            <a:extLst>
              <a:ext uri="{FF2B5EF4-FFF2-40B4-BE49-F238E27FC236}">
                <a16:creationId xmlns:a16="http://schemas.microsoft.com/office/drawing/2014/main" id="{01C83678-9664-C31C-A90A-EF17070315D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97556" y="358772"/>
            <a:ext cx="3995623" cy="2786947"/>
          </a:xfrm>
          <a:prstGeom prst="rect">
            <a:avLst/>
          </a:prstGeom>
        </p:spPr>
      </p:pic>
      <p:pic>
        <p:nvPicPr>
          <p:cNvPr id="7" name="Picture 6" descr="A red alarm clock&#10;&#10;Description automatically generated">
            <a:extLst>
              <a:ext uri="{FF2B5EF4-FFF2-40B4-BE49-F238E27FC236}">
                <a16:creationId xmlns:a16="http://schemas.microsoft.com/office/drawing/2014/main" id="{1083FF1A-E281-E373-7AE7-3732647A97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997556" y="3582912"/>
            <a:ext cx="3995623" cy="26570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00" y="447811"/>
            <a:ext cx="10560000" cy="558030"/>
          </a:xfrm>
        </p:spPr>
        <p:txBody>
          <a:bodyPr>
            <a:normAutofit/>
          </a:bodyPr>
          <a:lstStyle/>
          <a:p>
            <a:r>
              <a:rPr lang="en-GB" sz="3600" dirty="0"/>
              <a:t>Findings of the review</a:t>
            </a:r>
          </a:p>
        </p:txBody>
      </p:sp>
      <p:sp>
        <p:nvSpPr>
          <p:cNvPr id="3" name="Text Placeholder 2"/>
          <p:cNvSpPr>
            <a:spLocks noGrp="1"/>
          </p:cNvSpPr>
          <p:nvPr>
            <p:ph type="body" sz="quarter" idx="11"/>
          </p:nvPr>
        </p:nvSpPr>
        <p:spPr>
          <a:xfrm>
            <a:off x="816000" y="1188720"/>
            <a:ext cx="10560000" cy="4259581"/>
          </a:xfrm>
        </p:spPr>
        <p:txBody>
          <a:bodyPr>
            <a:normAutofit fontScale="62500" lnSpcReduction="20000"/>
          </a:bodyPr>
          <a:lstStyle/>
          <a:p>
            <a:pPr lvl="1"/>
            <a:r>
              <a:rPr lang="en-GB" sz="3200" dirty="0"/>
              <a:t>Of the children entitled to 15 hours </a:t>
            </a:r>
            <a:r>
              <a:rPr lang="en-GB" sz="3200" b="1" dirty="0"/>
              <a:t>46%</a:t>
            </a:r>
            <a:r>
              <a:rPr lang="en-GB" sz="3200" dirty="0"/>
              <a:t> of children with an EHCP accessed their full entitlement, compared with </a:t>
            </a:r>
            <a:r>
              <a:rPr lang="en-GB" sz="3200" b="1" dirty="0"/>
              <a:t>84%</a:t>
            </a:r>
            <a:r>
              <a:rPr lang="en-GB" sz="3200" dirty="0"/>
              <a:t> of children without an EHCP</a:t>
            </a:r>
          </a:p>
          <a:p>
            <a:pPr marL="353476" lvl="1" indent="0">
              <a:buNone/>
            </a:pPr>
            <a:endParaRPr lang="en-GB" sz="2800" dirty="0"/>
          </a:p>
          <a:p>
            <a:pPr lvl="1"/>
            <a:r>
              <a:rPr lang="en-GB" sz="3200" dirty="0"/>
              <a:t>Of children entitled to 30 hours </a:t>
            </a:r>
            <a:r>
              <a:rPr lang="en-GB" sz="3200" b="1" dirty="0"/>
              <a:t>60%</a:t>
            </a:r>
            <a:r>
              <a:rPr lang="en-GB" sz="3200" dirty="0"/>
              <a:t> of Children with an EHCP accessed their full entitlement, (however this is a very small number of children), compared with </a:t>
            </a:r>
            <a:r>
              <a:rPr lang="en-GB" sz="3200" b="1" dirty="0"/>
              <a:t>68%</a:t>
            </a:r>
            <a:r>
              <a:rPr lang="en-GB" sz="3200" dirty="0"/>
              <a:t> of children without an EHCP. The smaller gap between the numbers entitled to 30 hours may also be indicative of parents taking the decision not to work because of childcare issues connected with their child’s additional needs. The view that parents with children with additional needs do not feel able to work full time, due to childcare challenges, was expressed widely by the parents involved in the review. </a:t>
            </a:r>
          </a:p>
          <a:p>
            <a:pPr marL="353476" lvl="1" indent="0">
              <a:buNone/>
            </a:pPr>
            <a:endParaRPr lang="en-GB" sz="2800" dirty="0"/>
          </a:p>
          <a:p>
            <a:pPr lvl="1"/>
            <a:r>
              <a:rPr lang="en-GB" sz="3200" b="1" dirty="0"/>
              <a:t>10%</a:t>
            </a:r>
            <a:r>
              <a:rPr lang="en-GB" sz="3200" dirty="0"/>
              <a:t> of children did not access any of the entitlement at all</a:t>
            </a:r>
          </a:p>
          <a:p>
            <a:pPr marL="353476" lvl="1" indent="0">
              <a:buNone/>
            </a:pPr>
            <a:endParaRPr lang="en-GB" sz="2800" dirty="0"/>
          </a:p>
          <a:p>
            <a:r>
              <a:rPr lang="en-GB" sz="3200" dirty="0"/>
              <a:t>This information may also present an overly optimistic picture, as we believe that there may have been settings claiming a full 15 hours funding, but only accepting the child for fewer hours and using the additional funding to fund additional support for the child. </a:t>
            </a:r>
            <a:endParaRPr lang="en-GB" sz="2800" dirty="0"/>
          </a:p>
        </p:txBody>
      </p:sp>
    </p:spTree>
    <p:extLst>
      <p:ext uri="{BB962C8B-B14F-4D97-AF65-F5344CB8AC3E}">
        <p14:creationId xmlns:p14="http://schemas.microsoft.com/office/powerpoint/2010/main" val="514517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53143" y="705394"/>
            <a:ext cx="10816045" cy="4742908"/>
          </a:xfrm>
        </p:spPr>
        <p:txBody>
          <a:bodyPr>
            <a:normAutofit fontScale="92500" lnSpcReduction="20000"/>
          </a:bodyPr>
          <a:lstStyle/>
          <a:p>
            <a:pPr marL="457200" indent="-457200">
              <a:buFont typeface="Arial" panose="020B0604020202020204" pitchFamily="34" charset="0"/>
              <a:buChar char="•"/>
            </a:pPr>
            <a:r>
              <a:rPr lang="en-GB" b="1" dirty="0"/>
              <a:t>52%</a:t>
            </a:r>
            <a:r>
              <a:rPr lang="en-GB" dirty="0"/>
              <a:t> of children were also entitled to 2 </a:t>
            </a:r>
            <a:r>
              <a:rPr lang="en-GB" dirty="0" err="1"/>
              <a:t>yr</a:t>
            </a:r>
            <a:r>
              <a:rPr lang="en-GB" dirty="0"/>
              <a:t> old funding</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Of the total </a:t>
            </a:r>
            <a:r>
              <a:rPr lang="en-GB" b="1" dirty="0"/>
              <a:t>289</a:t>
            </a:r>
            <a:r>
              <a:rPr lang="en-GB" dirty="0"/>
              <a:t> children with an ECHP who were tracked, </a:t>
            </a:r>
            <a:r>
              <a:rPr lang="en-GB" b="1" dirty="0"/>
              <a:t>229</a:t>
            </a:r>
            <a:r>
              <a:rPr lang="en-GB" dirty="0"/>
              <a:t> (almost </a:t>
            </a:r>
            <a:r>
              <a:rPr lang="en-GB" b="1" dirty="0"/>
              <a:t>80%</a:t>
            </a:r>
            <a:r>
              <a:rPr lang="en-GB" dirty="0"/>
              <a:t>) of them had accessed Early Years Pupil Premium which demonstrates a disproportionate amount of disadvantage in this group.</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It also appears that </a:t>
            </a:r>
            <a:r>
              <a:rPr lang="en-GB" b="1" dirty="0"/>
              <a:t>12%</a:t>
            </a:r>
            <a:r>
              <a:rPr lang="en-GB" dirty="0"/>
              <a:t> of the children attended 4 or more settings (some in one day or week) which is both unusual and may indicate a problem. We also know transitions can be very difficult for children with SEND and their families and this may indicate the juggle families are facing and potentially an insufficiency of places.</a:t>
            </a:r>
          </a:p>
        </p:txBody>
      </p:sp>
    </p:spTree>
    <p:extLst>
      <p:ext uri="{BB962C8B-B14F-4D97-AF65-F5344CB8AC3E}">
        <p14:creationId xmlns:p14="http://schemas.microsoft.com/office/powerpoint/2010/main" val="432185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38066" y="1655857"/>
          <a:ext cx="1566766" cy="3843336"/>
        </p:xfrm>
        <a:graphic>
          <a:graphicData uri="http://schemas.openxmlformats.org/drawingml/2006/table">
            <a:tbl>
              <a:tblPr firstRow="1" firstCol="1" bandRow="1">
                <a:tableStyleId>{5C22544A-7EE6-4342-B048-85BDC9FD1C3A}</a:tableStyleId>
              </a:tblPr>
              <a:tblGrid>
                <a:gridCol w="856960">
                  <a:extLst>
                    <a:ext uri="{9D8B030D-6E8A-4147-A177-3AD203B41FA5}">
                      <a16:colId xmlns:a16="http://schemas.microsoft.com/office/drawing/2014/main" val="107838366"/>
                    </a:ext>
                  </a:extLst>
                </a:gridCol>
                <a:gridCol w="709806">
                  <a:extLst>
                    <a:ext uri="{9D8B030D-6E8A-4147-A177-3AD203B41FA5}">
                      <a16:colId xmlns:a16="http://schemas.microsoft.com/office/drawing/2014/main" val="3276939838"/>
                    </a:ext>
                  </a:extLst>
                </a:gridCol>
              </a:tblGrid>
              <a:tr h="424152">
                <a:tc>
                  <a:txBody>
                    <a:bodyPr/>
                    <a:lstStyle/>
                    <a:p>
                      <a:pPr algn="just">
                        <a:lnSpc>
                          <a:spcPct val="115000"/>
                        </a:lnSpc>
                        <a:spcAft>
                          <a:spcPts val="1000"/>
                        </a:spcAft>
                      </a:pPr>
                      <a:r>
                        <a:rPr lang="en-GB" sz="1000" dirty="0">
                          <a:effectLst/>
                        </a:rPr>
                        <a:t>Postcode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Percentage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504727054"/>
                  </a:ext>
                </a:extLst>
              </a:tr>
              <a:tr h="432808">
                <a:tc>
                  <a:txBody>
                    <a:bodyPr/>
                    <a:lstStyle/>
                    <a:p>
                      <a:pPr algn="just">
                        <a:lnSpc>
                          <a:spcPct val="115000"/>
                        </a:lnSpc>
                        <a:spcAft>
                          <a:spcPts val="1000"/>
                        </a:spcAft>
                      </a:pPr>
                      <a:r>
                        <a:rPr lang="en-GB" sz="1000">
                          <a:effectLst/>
                        </a:rPr>
                        <a:t>SN1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11%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154215053"/>
                  </a:ext>
                </a:extLst>
              </a:tr>
              <a:tr h="424152">
                <a:tc>
                  <a:txBody>
                    <a:bodyPr/>
                    <a:lstStyle/>
                    <a:p>
                      <a:pPr algn="just">
                        <a:lnSpc>
                          <a:spcPct val="115000"/>
                        </a:lnSpc>
                        <a:spcAft>
                          <a:spcPts val="1000"/>
                        </a:spcAft>
                      </a:pPr>
                      <a:r>
                        <a:rPr lang="en-GB" sz="1000">
                          <a:effectLst/>
                        </a:rPr>
                        <a:t>SN2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dirty="0">
                          <a:effectLst/>
                        </a:rPr>
                        <a:t>25%</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744541259"/>
                  </a:ext>
                </a:extLst>
              </a:tr>
              <a:tr h="424152">
                <a:tc>
                  <a:txBody>
                    <a:bodyPr/>
                    <a:lstStyle/>
                    <a:p>
                      <a:pPr algn="just">
                        <a:lnSpc>
                          <a:spcPct val="115000"/>
                        </a:lnSpc>
                        <a:spcAft>
                          <a:spcPts val="1000"/>
                        </a:spcAft>
                      </a:pPr>
                      <a:r>
                        <a:rPr lang="en-GB" sz="1000">
                          <a:effectLst/>
                        </a:rPr>
                        <a:t>SN25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17%</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1764461472"/>
                  </a:ext>
                </a:extLst>
              </a:tr>
              <a:tr h="424152">
                <a:tc>
                  <a:txBody>
                    <a:bodyPr/>
                    <a:lstStyle/>
                    <a:p>
                      <a:pPr algn="just">
                        <a:lnSpc>
                          <a:spcPct val="115000"/>
                        </a:lnSpc>
                        <a:spcAft>
                          <a:spcPts val="1000"/>
                        </a:spcAft>
                      </a:pPr>
                      <a:r>
                        <a:rPr lang="en-GB" sz="1000">
                          <a:effectLst/>
                        </a:rPr>
                        <a:t>SN26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971230482"/>
                  </a:ext>
                </a:extLst>
              </a:tr>
              <a:tr h="432808">
                <a:tc>
                  <a:txBody>
                    <a:bodyPr/>
                    <a:lstStyle/>
                    <a:p>
                      <a:pPr algn="just">
                        <a:lnSpc>
                          <a:spcPct val="115000"/>
                        </a:lnSpc>
                        <a:spcAft>
                          <a:spcPts val="1000"/>
                        </a:spcAft>
                      </a:pPr>
                      <a:r>
                        <a:rPr lang="en-GB" sz="1000">
                          <a:effectLst/>
                        </a:rPr>
                        <a:t>SN3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32%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1026716130"/>
                  </a:ext>
                </a:extLst>
              </a:tr>
              <a:tr h="424152">
                <a:tc>
                  <a:txBody>
                    <a:bodyPr/>
                    <a:lstStyle/>
                    <a:p>
                      <a:pPr algn="just">
                        <a:lnSpc>
                          <a:spcPct val="115000"/>
                        </a:lnSpc>
                        <a:spcAft>
                          <a:spcPts val="1000"/>
                        </a:spcAft>
                      </a:pPr>
                      <a:r>
                        <a:rPr lang="en-GB" sz="1000">
                          <a:effectLst/>
                        </a:rPr>
                        <a:t>SN4</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228341202"/>
                  </a:ext>
                </a:extLst>
              </a:tr>
              <a:tr h="424152">
                <a:tc>
                  <a:txBody>
                    <a:bodyPr/>
                    <a:lstStyle/>
                    <a:p>
                      <a:pPr algn="just">
                        <a:lnSpc>
                          <a:spcPct val="115000"/>
                        </a:lnSpc>
                        <a:spcAft>
                          <a:spcPts val="1000"/>
                        </a:spcAft>
                      </a:pPr>
                      <a:r>
                        <a:rPr lang="en-GB" sz="1000">
                          <a:effectLst/>
                        </a:rPr>
                        <a:t>SN5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7%</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666349205"/>
                  </a:ext>
                </a:extLst>
              </a:tr>
              <a:tr h="432808">
                <a:tc>
                  <a:txBody>
                    <a:bodyPr/>
                    <a:lstStyle/>
                    <a:p>
                      <a:pPr algn="just">
                        <a:lnSpc>
                          <a:spcPct val="115000"/>
                        </a:lnSpc>
                        <a:spcAft>
                          <a:spcPts val="1000"/>
                        </a:spcAft>
                      </a:pPr>
                      <a:r>
                        <a:rPr lang="en-GB" sz="1000">
                          <a:effectLst/>
                        </a:rPr>
                        <a:t>SN6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dirty="0">
                          <a:effectLst/>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1832200905"/>
                  </a:ext>
                </a:extLst>
              </a:tr>
            </a:tbl>
          </a:graphicData>
        </a:graphic>
      </p:graphicFrame>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506686" y="1655858"/>
            <a:ext cx="6714308" cy="3843336"/>
          </a:xfrm>
          <a:prstGeom prst="rect">
            <a:avLst/>
          </a:prstGeom>
        </p:spPr>
      </p:pic>
      <p:sp>
        <p:nvSpPr>
          <p:cNvPr id="7" name="TextBox 6"/>
          <p:cNvSpPr txBox="1"/>
          <p:nvPr/>
        </p:nvSpPr>
        <p:spPr>
          <a:xfrm>
            <a:off x="880924" y="809896"/>
            <a:ext cx="18810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yriad Pro Light"/>
                <a:ea typeface="+mn-ea"/>
                <a:cs typeface="+mn-cs"/>
              </a:rPr>
              <a:t>Children in Y1 with EHCPs by postcode</a:t>
            </a:r>
          </a:p>
        </p:txBody>
      </p:sp>
      <p:sp>
        <p:nvSpPr>
          <p:cNvPr id="8" name="TextBox 7"/>
          <p:cNvSpPr txBox="1"/>
          <p:nvPr/>
        </p:nvSpPr>
        <p:spPr>
          <a:xfrm>
            <a:off x="4506686" y="1005840"/>
            <a:ext cx="6714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yriad Pro Light"/>
                <a:ea typeface="+mn-ea"/>
                <a:cs typeface="+mn-cs"/>
              </a:rPr>
              <a:t>Numbers of children on part time timetables by year group</a:t>
            </a:r>
          </a:p>
        </p:txBody>
      </p:sp>
    </p:spTree>
    <p:extLst>
      <p:ext uri="{BB962C8B-B14F-4D97-AF65-F5344CB8AC3E}">
        <p14:creationId xmlns:p14="http://schemas.microsoft.com/office/powerpoint/2010/main" val="1115779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60319" y="718453"/>
          <a:ext cx="6283236" cy="5055326"/>
        </p:xfrm>
        <a:graphic>
          <a:graphicData uri="http://schemas.openxmlformats.org/drawingml/2006/table">
            <a:tbl>
              <a:tblPr firstRow="1" firstCol="1" bandRow="1">
                <a:tableStyleId>{5C22544A-7EE6-4342-B048-85BDC9FD1C3A}</a:tableStyleId>
              </a:tblPr>
              <a:tblGrid>
                <a:gridCol w="3641288">
                  <a:extLst>
                    <a:ext uri="{9D8B030D-6E8A-4147-A177-3AD203B41FA5}">
                      <a16:colId xmlns:a16="http://schemas.microsoft.com/office/drawing/2014/main" val="2330031352"/>
                    </a:ext>
                  </a:extLst>
                </a:gridCol>
                <a:gridCol w="1064120">
                  <a:extLst>
                    <a:ext uri="{9D8B030D-6E8A-4147-A177-3AD203B41FA5}">
                      <a16:colId xmlns:a16="http://schemas.microsoft.com/office/drawing/2014/main" val="2284082003"/>
                    </a:ext>
                  </a:extLst>
                </a:gridCol>
                <a:gridCol w="509274">
                  <a:extLst>
                    <a:ext uri="{9D8B030D-6E8A-4147-A177-3AD203B41FA5}">
                      <a16:colId xmlns:a16="http://schemas.microsoft.com/office/drawing/2014/main" val="3917272276"/>
                    </a:ext>
                  </a:extLst>
                </a:gridCol>
                <a:gridCol w="1068554">
                  <a:extLst>
                    <a:ext uri="{9D8B030D-6E8A-4147-A177-3AD203B41FA5}">
                      <a16:colId xmlns:a16="http://schemas.microsoft.com/office/drawing/2014/main" val="2169387880"/>
                    </a:ext>
                  </a:extLst>
                </a:gridCol>
              </a:tblGrid>
              <a:tr h="913465">
                <a:tc>
                  <a:txBody>
                    <a:bodyPr/>
                    <a:lstStyle/>
                    <a:p>
                      <a:pPr>
                        <a:lnSpc>
                          <a:spcPct val="115000"/>
                        </a:lnSpc>
                        <a:spcAft>
                          <a:spcPts val="1000"/>
                        </a:spcAft>
                      </a:pPr>
                      <a:r>
                        <a:rPr lang="en-GB" sz="900">
                          <a:effectLst/>
                        </a:rPr>
                        <a:t>SEN Primary Need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15000"/>
                        </a:lnSpc>
                        <a:spcAft>
                          <a:spcPts val="1000"/>
                        </a:spcAft>
                      </a:pPr>
                      <a:r>
                        <a:rPr lang="en-GB" sz="1100">
                          <a:effectLst/>
                        </a:rPr>
                        <a:t>Number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pPr>
                        <a:lnSpc>
                          <a:spcPct val="115000"/>
                        </a:lnSpc>
                        <a:spcAft>
                          <a:spcPts val="1000"/>
                        </a:spcAft>
                      </a:pPr>
                      <a:r>
                        <a:rPr lang="en-GB" sz="1100">
                          <a:effectLst/>
                        </a:rPr>
                        <a:t>Percentage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6566330"/>
                  </a:ext>
                </a:extLst>
              </a:tr>
              <a:tr h="304489">
                <a:tc>
                  <a:txBody>
                    <a:bodyPr/>
                    <a:lstStyle/>
                    <a:p>
                      <a:pPr>
                        <a:lnSpc>
                          <a:spcPct val="115000"/>
                        </a:lnSpc>
                        <a:spcAft>
                          <a:spcPts val="1000"/>
                        </a:spcAft>
                      </a:pPr>
                      <a:r>
                        <a:rPr lang="en-GB" sz="900">
                          <a:effectLst/>
                        </a:rPr>
                        <a:t>Autistic Spectrum Disorders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44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49.44%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671153764"/>
                  </a:ext>
                </a:extLst>
              </a:tr>
              <a:tr h="304489">
                <a:tc>
                  <a:txBody>
                    <a:bodyPr/>
                    <a:lstStyle/>
                    <a:p>
                      <a:pPr>
                        <a:lnSpc>
                          <a:spcPct val="115000"/>
                        </a:lnSpc>
                        <a:spcAft>
                          <a:spcPts val="1000"/>
                        </a:spcAft>
                      </a:pPr>
                      <a:r>
                        <a:rPr lang="en-GB" sz="900">
                          <a:effectLst/>
                        </a:rPr>
                        <a:t>Soc, Em and Ment Health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7.87%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097515272"/>
                  </a:ext>
                </a:extLst>
              </a:tr>
              <a:tr h="304489">
                <a:tc>
                  <a:txBody>
                    <a:bodyPr/>
                    <a:lstStyle/>
                    <a:p>
                      <a:pPr>
                        <a:lnSpc>
                          <a:spcPct val="115000"/>
                        </a:lnSpc>
                        <a:spcAft>
                          <a:spcPts val="1000"/>
                        </a:spcAft>
                      </a:pPr>
                      <a:r>
                        <a:rPr lang="en-GB" sz="900">
                          <a:effectLst/>
                        </a:rPr>
                        <a:t>Physical Disability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dirty="0">
                          <a:effectLst/>
                        </a:rPr>
                        <a:t>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8.99%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2068972747"/>
                  </a:ext>
                </a:extLst>
              </a:tr>
              <a:tr h="304489">
                <a:tc>
                  <a:txBody>
                    <a:bodyPr/>
                    <a:lstStyle/>
                    <a:p>
                      <a:pPr>
                        <a:lnSpc>
                          <a:spcPct val="115000"/>
                        </a:lnSpc>
                        <a:spcAft>
                          <a:spcPts val="1000"/>
                        </a:spcAft>
                      </a:pPr>
                      <a:r>
                        <a:rPr lang="en-GB" sz="900">
                          <a:effectLst/>
                        </a:rPr>
                        <a:t>Severe Learning Difficulty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4.49%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2711331727"/>
                  </a:ext>
                </a:extLst>
              </a:tr>
              <a:tr h="487993">
                <a:tc>
                  <a:txBody>
                    <a:bodyPr/>
                    <a:lstStyle/>
                    <a:p>
                      <a:pPr>
                        <a:lnSpc>
                          <a:spcPct val="115000"/>
                        </a:lnSpc>
                        <a:spcAft>
                          <a:spcPts val="1000"/>
                        </a:spcAft>
                      </a:pPr>
                      <a:r>
                        <a:rPr lang="en-GB" sz="900">
                          <a:effectLst/>
                        </a:rPr>
                        <a:t>Speech, Language and Comm Needs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dirty="0">
                          <a:effectLst/>
                        </a:rPr>
                        <a:t>21.35%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041068999"/>
                  </a:ext>
                </a:extLst>
              </a:tr>
              <a:tr h="304489">
                <a:tc>
                  <a:txBody>
                    <a:bodyPr/>
                    <a:lstStyle/>
                    <a:p>
                      <a:pPr>
                        <a:lnSpc>
                          <a:spcPct val="115000"/>
                        </a:lnSpc>
                        <a:spcAft>
                          <a:spcPts val="1000"/>
                        </a:spcAft>
                      </a:pPr>
                      <a:r>
                        <a:rPr lang="en-GB" sz="900">
                          <a:effectLst/>
                        </a:rPr>
                        <a:t>Visual Impairment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733477499"/>
                  </a:ext>
                </a:extLst>
              </a:tr>
              <a:tr h="304489">
                <a:tc>
                  <a:txBody>
                    <a:bodyPr/>
                    <a:lstStyle/>
                    <a:p>
                      <a:pPr>
                        <a:lnSpc>
                          <a:spcPct val="115000"/>
                        </a:lnSpc>
                        <a:spcAft>
                          <a:spcPts val="1000"/>
                        </a:spcAft>
                      </a:pPr>
                      <a:r>
                        <a:rPr lang="en-GB" sz="900">
                          <a:effectLst/>
                        </a:rPr>
                        <a:t>Speech, Lang or Comm Diff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dirty="0">
                          <a:effectLst/>
                        </a:rPr>
                        <a:t>3.37%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518556426"/>
                  </a:ext>
                </a:extLst>
              </a:tr>
              <a:tr h="304489">
                <a:tc>
                  <a:txBody>
                    <a:bodyPr/>
                    <a:lstStyle/>
                    <a:p>
                      <a:pPr>
                        <a:lnSpc>
                          <a:spcPct val="115000"/>
                        </a:lnSpc>
                        <a:spcAft>
                          <a:spcPts val="1000"/>
                        </a:spcAft>
                      </a:pPr>
                      <a:r>
                        <a:rPr lang="en-GB" sz="900">
                          <a:effectLst/>
                        </a:rPr>
                        <a:t>Hearing Impairment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049804279"/>
                  </a:ext>
                </a:extLst>
              </a:tr>
              <a:tr h="304489">
                <a:tc>
                  <a:txBody>
                    <a:bodyPr/>
                    <a:lstStyle/>
                    <a:p>
                      <a:pPr>
                        <a:lnSpc>
                          <a:spcPct val="115000"/>
                        </a:lnSpc>
                        <a:spcAft>
                          <a:spcPts val="1000"/>
                        </a:spcAft>
                      </a:pPr>
                      <a:r>
                        <a:rPr lang="en-GB" sz="900">
                          <a:effectLst/>
                        </a:rPr>
                        <a:t>Profound &amp; Multiple Learn Diff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573010253"/>
                  </a:ext>
                </a:extLst>
              </a:tr>
              <a:tr h="304489">
                <a:tc>
                  <a:txBody>
                    <a:bodyPr/>
                    <a:lstStyle/>
                    <a:p>
                      <a:pPr>
                        <a:lnSpc>
                          <a:spcPct val="115000"/>
                        </a:lnSpc>
                        <a:spcAft>
                          <a:spcPts val="1000"/>
                        </a:spcAft>
                      </a:pPr>
                      <a:r>
                        <a:rPr lang="en-GB" sz="900">
                          <a:effectLst/>
                        </a:rPr>
                        <a:t>Specific Learning Difficulties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2975618299"/>
                  </a:ext>
                </a:extLst>
              </a:tr>
              <a:tr h="304489">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157742441"/>
                  </a:ext>
                </a:extLst>
              </a:tr>
              <a:tr h="304489">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89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076515039"/>
                  </a:ext>
                </a:extLst>
              </a:tr>
              <a:tr h="304489">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nSpc>
                          <a:spcPct val="115000"/>
                        </a:lnSpc>
                        <a:spcAft>
                          <a:spcPts val="10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008686516"/>
                  </a:ext>
                </a:extLst>
              </a:tr>
            </a:tbl>
          </a:graphicData>
        </a:graphic>
      </p:graphicFrame>
    </p:spTree>
    <p:extLst>
      <p:ext uri="{BB962C8B-B14F-4D97-AF65-F5344CB8AC3E}">
        <p14:creationId xmlns:p14="http://schemas.microsoft.com/office/powerpoint/2010/main" val="2283738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 what!</a:t>
            </a:r>
          </a:p>
        </p:txBody>
      </p:sp>
      <p:sp>
        <p:nvSpPr>
          <p:cNvPr id="3" name="Text Placeholder 2"/>
          <p:cNvSpPr>
            <a:spLocks noGrp="1"/>
          </p:cNvSpPr>
          <p:nvPr>
            <p:ph type="body" sz="quarter" idx="11"/>
          </p:nvPr>
        </p:nvSpPr>
        <p:spPr>
          <a:xfrm>
            <a:off x="685371" y="1552693"/>
            <a:ext cx="6838834" cy="3528759"/>
          </a:xfrm>
        </p:spPr>
        <p:txBody>
          <a:bodyPr/>
          <a:lstStyle/>
          <a:p>
            <a:r>
              <a:rPr lang="en-GB" dirty="0"/>
              <a:t>Based on the data a business case was agreed to remodel the service, adding capacity as well as a second site, based in the area with the greatest level of need. </a:t>
            </a:r>
          </a:p>
          <a:p>
            <a:r>
              <a:rPr lang="en-GB" dirty="0"/>
              <a:t>(The opening of the new site is planned for September 24!) </a:t>
            </a:r>
          </a:p>
        </p:txBody>
      </p:sp>
      <p:pic>
        <p:nvPicPr>
          <p:cNvPr id="3074" name="Picture 2" descr="Shrug Shoulder Images – Browse 41,874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205" y="708224"/>
            <a:ext cx="4481167" cy="448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03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48642" y="195944"/>
          <a:ext cx="10345782" cy="5460933"/>
        </p:xfrm>
        <a:graphic>
          <a:graphicData uri="http://schemas.openxmlformats.org/drawingml/2006/table">
            <a:tbl>
              <a:tblPr firstRow="1" firstCol="1" bandRow="1">
                <a:tableStyleId>{5C22544A-7EE6-4342-B048-85BDC9FD1C3A}</a:tableStyleId>
              </a:tblPr>
              <a:tblGrid>
                <a:gridCol w="3879667">
                  <a:extLst>
                    <a:ext uri="{9D8B030D-6E8A-4147-A177-3AD203B41FA5}">
                      <a16:colId xmlns:a16="http://schemas.microsoft.com/office/drawing/2014/main" val="194423486"/>
                    </a:ext>
                  </a:extLst>
                </a:gridCol>
                <a:gridCol w="3017521">
                  <a:extLst>
                    <a:ext uri="{9D8B030D-6E8A-4147-A177-3AD203B41FA5}">
                      <a16:colId xmlns:a16="http://schemas.microsoft.com/office/drawing/2014/main" val="2846651710"/>
                    </a:ext>
                  </a:extLst>
                </a:gridCol>
                <a:gridCol w="3448594">
                  <a:extLst>
                    <a:ext uri="{9D8B030D-6E8A-4147-A177-3AD203B41FA5}">
                      <a16:colId xmlns:a16="http://schemas.microsoft.com/office/drawing/2014/main" val="3677368062"/>
                    </a:ext>
                  </a:extLst>
                </a:gridCol>
              </a:tblGrid>
              <a:tr h="70196">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Type of support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Current model</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New model</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261381442"/>
                  </a:ext>
                </a:extLst>
              </a:tr>
              <a:tr h="140393">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Hours of EY educational entitlement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3040</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14592</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762537556"/>
                  </a:ext>
                </a:extLst>
              </a:tr>
              <a:tr h="140393">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Portage home visiting sessions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10</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18</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851461238"/>
                  </a:ext>
                </a:extLst>
              </a:tr>
              <a:tr h="938210">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Potential reach of service (number of children and families)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Education sessions 32 families</a:t>
                      </a:r>
                    </a:p>
                    <a:p>
                      <a:pPr>
                        <a:lnSpc>
                          <a:spcPct val="115000"/>
                        </a:lnSpc>
                        <a:spcAft>
                          <a:spcPts val="1000"/>
                        </a:spcAft>
                      </a:pPr>
                      <a:endParaRPr lang="en-GB" sz="1800" dirty="0">
                        <a:effectLst/>
                        <a:latin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Education sessions – up to 128 children &amp; families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904534162"/>
                  </a:ext>
                </a:extLst>
              </a:tr>
              <a:tr h="210589">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Early Help support (Lead Professional role/TAC meetings)</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Minimal. Dependent on staff being able to be released &amp; working in own time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Minimum of 60 hours per week</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3002173745"/>
                  </a:ext>
                </a:extLst>
              </a:tr>
              <a:tr h="280784">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Paperwork (referrals, EHCNA applications, Advice for EHCPs…) </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9.5 hours per week and significant amount of additional time in staff’s own time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30 hours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3569450831"/>
                  </a:ext>
                </a:extLst>
              </a:tr>
              <a:tr h="276563">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Outreach to mainstream</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Minimal. Dependent on releasing staff, staff goodwill and work in their own time</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Minimum of 60 hours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1321716333"/>
                  </a:ext>
                </a:extLst>
              </a:tr>
              <a:tr h="848359">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Support for parents (training courses &amp; support groups)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ea typeface="+mn-ea"/>
                          <a:cs typeface="Calibri" panose="020F0502020204030204" pitchFamily="34" charset="0"/>
                        </a:rPr>
                        <a:t>18</a:t>
                      </a:r>
                      <a:r>
                        <a:rPr lang="en-GB" sz="1800" baseline="0" dirty="0">
                          <a:effectLst/>
                          <a:latin typeface="Calibri" panose="020F0502020204030204" pitchFamily="34" charset="0"/>
                          <a:ea typeface="+mn-ea"/>
                          <a:cs typeface="Calibri" panose="020F0502020204030204" pitchFamily="34" charset="0"/>
                        </a:rPr>
                        <a:t> families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Calibri" panose="020F0502020204030204" pitchFamily="34" charset="0"/>
                        </a:rPr>
                        <a:t>At least 36 families – potential for</a:t>
                      </a:r>
                      <a:r>
                        <a:rPr lang="en-GB" sz="1800" baseline="0" dirty="0">
                          <a:effectLst/>
                          <a:latin typeface="Calibri" panose="020F0502020204030204" pitchFamily="34" charset="0"/>
                          <a:ea typeface="Calibri" panose="020F0502020204030204" pitchFamily="34" charset="0"/>
                          <a:cs typeface="Calibri" panose="020F0502020204030204" pitchFamily="34" charset="0"/>
                        </a:rPr>
                        <a:t> more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1400839879"/>
                  </a:ext>
                </a:extLst>
              </a:tr>
            </a:tbl>
          </a:graphicData>
        </a:graphic>
      </p:graphicFrame>
    </p:spTree>
    <p:extLst>
      <p:ext uri="{BB962C8B-B14F-4D97-AF65-F5344CB8AC3E}">
        <p14:creationId xmlns:p14="http://schemas.microsoft.com/office/powerpoint/2010/main" val="3020574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16000" y="447810"/>
            <a:ext cx="10560000" cy="964967"/>
          </a:xfrm>
        </p:spPr>
        <p:txBody>
          <a:bodyPr/>
          <a:lstStyle/>
          <a:p>
            <a:r>
              <a:rPr lang="en-GB" dirty="0"/>
              <a:t>Current position within the service</a:t>
            </a:r>
          </a:p>
        </p:txBody>
      </p:sp>
      <p:sp>
        <p:nvSpPr>
          <p:cNvPr id="6" name="Text Placeholder 2"/>
          <p:cNvSpPr txBox="1">
            <a:spLocks/>
          </p:cNvSpPr>
          <p:nvPr/>
        </p:nvSpPr>
        <p:spPr>
          <a:xfrm>
            <a:off x="816000" y="1619793"/>
            <a:ext cx="10560000" cy="3526973"/>
          </a:xfrm>
        </p:spPr>
        <p:txBody>
          <a:bodyPr>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“Assessment Centre” model and developing a shared ethos around what successful looks like.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Recruitment of staff (very positive!)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Plans for new location progressing and more sessions are being delivered in the existing location.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Existing location was OFSTED inspected in October and achieved an outcome of “Good” with clear strengths identified in the quality of support offered to families.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More effective team working, less inefficient ‘silo working’ so that support is offered by the most appropriate person across the wider Early Years Team.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32014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16000" y="0"/>
            <a:ext cx="10560000" cy="964967"/>
          </a:xfrm>
        </p:spPr>
        <p:txBody>
          <a:bodyPr/>
          <a:lstStyle/>
          <a:p>
            <a:r>
              <a:rPr lang="en-GB" dirty="0"/>
              <a:t>Moving forward</a:t>
            </a:r>
          </a:p>
        </p:txBody>
      </p:sp>
      <p:sp>
        <p:nvSpPr>
          <p:cNvPr id="11" name="Text Placeholder 2"/>
          <p:cNvSpPr txBox="1">
            <a:spLocks/>
          </p:cNvSpPr>
          <p:nvPr/>
        </p:nvSpPr>
        <p:spPr>
          <a:xfrm>
            <a:off x="816000" y="941509"/>
            <a:ext cx="10560000" cy="3951013"/>
          </a:xfrm>
        </p:spPr>
        <p:txBody>
          <a:bodyP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Expanded entitlements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what will this mean for children with SEND?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a ‘less messy’ and more efficient data set! (based on what we originally did)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Ensuring the quality of the service is maintained in spite of the growth. This will include robust QA.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measures of success beyond hard data: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Parent voice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Mainstream provider feedback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Transition evaluation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Any ideas of what other LAs are doing for this would be very welcome!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100" name="Picture 4" descr="Click here for m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24" y="5034761"/>
            <a:ext cx="2397811" cy="159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785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210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aby's feet on a wooden surface&#10;&#10;Description automatically generated with medium confidence">
            <a:extLst>
              <a:ext uri="{FF2B5EF4-FFF2-40B4-BE49-F238E27FC236}">
                <a16:creationId xmlns:a16="http://schemas.microsoft.com/office/drawing/2014/main" id="{8C5804BC-4FB2-B2CA-90D9-04243B4A14B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291" r="59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9F80EF-43E6-2D45-934C-814A3CA01001}"/>
              </a:ext>
            </a:extLst>
          </p:cNvPr>
          <p:cNvSpPr>
            <a:spLocks noGrp="1"/>
          </p:cNvSpPr>
          <p:nvPr>
            <p:ph type="title"/>
          </p:nvPr>
        </p:nvSpPr>
        <p:spPr>
          <a:xfrm>
            <a:off x="838200" y="365125"/>
            <a:ext cx="3822189" cy="1899912"/>
          </a:xfrm>
        </p:spPr>
        <p:txBody>
          <a:bodyPr>
            <a:normAutofit/>
          </a:bodyPr>
          <a:lstStyle/>
          <a:p>
            <a:r>
              <a:rPr lang="en-US" sz="4000" b="1">
                <a:latin typeface="+mn-lt"/>
              </a:rPr>
              <a:t>Next steps you can take</a:t>
            </a:r>
          </a:p>
        </p:txBody>
      </p:sp>
      <p:sp>
        <p:nvSpPr>
          <p:cNvPr id="3" name="Content Placeholder 2">
            <a:extLst>
              <a:ext uri="{FF2B5EF4-FFF2-40B4-BE49-F238E27FC236}">
                <a16:creationId xmlns:a16="http://schemas.microsoft.com/office/drawing/2014/main" id="{46CDF361-CB4F-9843-B2D0-4A4C39AB840F}"/>
              </a:ext>
            </a:extLst>
          </p:cNvPr>
          <p:cNvSpPr>
            <a:spLocks noGrp="1"/>
          </p:cNvSpPr>
          <p:nvPr>
            <p:ph idx="1"/>
          </p:nvPr>
        </p:nvSpPr>
        <p:spPr>
          <a:xfrm>
            <a:off x="838200" y="2434201"/>
            <a:ext cx="3822189" cy="3742762"/>
          </a:xfrm>
        </p:spPr>
        <p:txBody>
          <a:bodyPr vert="horz" lIns="91440" tIns="45720" rIns="91440" bIns="45720" rtlCol="0" anchor="t">
            <a:normAutofit lnSpcReduction="10000"/>
          </a:bodyPr>
          <a:lstStyle/>
          <a:p>
            <a:r>
              <a:rPr lang="en-US" sz="1800" dirty="0"/>
              <a:t>Make a case for doing the work (use our previous paper and webinar)</a:t>
            </a:r>
            <a:endParaRPr lang="en-US" sz="1800" dirty="0">
              <a:ea typeface="Calibri"/>
              <a:cs typeface="Calibri"/>
            </a:endParaRPr>
          </a:p>
          <a:p>
            <a:r>
              <a:rPr lang="en-US" sz="1800" dirty="0"/>
              <a:t>Identify your champions and be ready for attention!</a:t>
            </a:r>
            <a:endParaRPr lang="en-US" sz="1800" dirty="0">
              <a:ea typeface="Calibri"/>
              <a:cs typeface="Calibri"/>
            </a:endParaRPr>
          </a:p>
          <a:p>
            <a:r>
              <a:rPr lang="en-US" sz="1800" dirty="0"/>
              <a:t>Create a working party and win your data leads over</a:t>
            </a:r>
            <a:endParaRPr lang="en-US" sz="1800" dirty="0">
              <a:ea typeface="Calibri"/>
              <a:cs typeface="Calibri"/>
            </a:endParaRPr>
          </a:p>
          <a:p>
            <a:r>
              <a:rPr lang="en-US" sz="1800" dirty="0"/>
              <a:t>Track back AND create methods for tracking now</a:t>
            </a:r>
          </a:p>
          <a:p>
            <a:r>
              <a:rPr lang="en-US" sz="1800">
                <a:ea typeface="Calibri"/>
                <a:cs typeface="Calibri"/>
              </a:rPr>
              <a:t>Quantify places</a:t>
            </a:r>
            <a:endParaRPr lang="en-US" sz="1800" dirty="0">
              <a:ea typeface="Calibri"/>
              <a:cs typeface="Calibri"/>
            </a:endParaRPr>
          </a:p>
          <a:p>
            <a:r>
              <a:rPr lang="en-US" sz="1800" dirty="0"/>
              <a:t>Engage families</a:t>
            </a:r>
            <a:endParaRPr lang="en-US" sz="1800" dirty="0">
              <a:ea typeface="Calibri"/>
              <a:cs typeface="Calibri"/>
            </a:endParaRPr>
          </a:p>
          <a:p>
            <a:r>
              <a:rPr lang="en-US" sz="1800" dirty="0"/>
              <a:t>Engage the sector</a:t>
            </a:r>
            <a:endParaRPr lang="en-US" sz="1800" dirty="0">
              <a:ea typeface="Calibri"/>
              <a:cs typeface="Calibri"/>
            </a:endParaRPr>
          </a:p>
          <a:p>
            <a:r>
              <a:rPr lang="en-US" sz="1800" dirty="0"/>
              <a:t>Think about the now and next</a:t>
            </a:r>
            <a:endParaRPr lang="en-US" sz="1800" dirty="0">
              <a:ea typeface="Calibri"/>
              <a:cs typeface="Calibri"/>
            </a:endParaRPr>
          </a:p>
          <a:p>
            <a:endParaRPr lang="en-US" sz="1400" dirty="0"/>
          </a:p>
        </p:txBody>
      </p:sp>
    </p:spTree>
    <p:extLst>
      <p:ext uri="{BB962C8B-B14F-4D97-AF65-F5344CB8AC3E}">
        <p14:creationId xmlns:p14="http://schemas.microsoft.com/office/powerpoint/2010/main" val="1340239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osing, crowd&#10;&#10;Description automatically generated">
            <a:extLst>
              <a:ext uri="{FF2B5EF4-FFF2-40B4-BE49-F238E27FC236}">
                <a16:creationId xmlns:a16="http://schemas.microsoft.com/office/drawing/2014/main" id="{0AB453F2-7BBB-8BBD-992C-9B0980A3ABAD}"/>
              </a:ext>
            </a:extLst>
          </p:cNvPr>
          <p:cNvPicPr>
            <a:picLocks noChangeAspect="1"/>
          </p:cNvPicPr>
          <p:nvPr/>
        </p:nvPicPr>
        <p:blipFill rotWithShape="1">
          <a:blip r:embed="rId3"/>
          <a:srcRect l="3639" r="207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371593" y="470410"/>
            <a:ext cx="3438144" cy="1125728"/>
          </a:xfrm>
        </p:spPr>
        <p:txBody>
          <a:bodyPr anchor="b">
            <a:normAutofit/>
          </a:bodyPr>
          <a:lstStyle/>
          <a:p>
            <a:r>
              <a:rPr lang="en-US" sz="2600" b="1" dirty="0">
                <a:latin typeface="+mn-lt"/>
              </a:rPr>
              <a:t>Who we are, and what we do </a:t>
            </a:r>
            <a:endParaRPr lang="en-US" sz="2600" b="1" dirty="0">
              <a:latin typeface="+mn-lt"/>
              <a:cs typeface="Calibri"/>
            </a:endParaRP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190738" y="2332677"/>
            <a:ext cx="3799853" cy="3788783"/>
          </a:xfrm>
        </p:spPr>
        <p:txBody>
          <a:bodyPr vert="horz" lIns="91440" tIns="45720" rIns="91440" bIns="45720" rtlCol="0" anchor="t">
            <a:noAutofit/>
          </a:bodyPr>
          <a:lstStyle/>
          <a:p>
            <a:pPr marL="0" indent="0" fontAlgn="base">
              <a:buNone/>
            </a:pPr>
            <a:r>
              <a:rPr lang="en-GB" sz="1400" b="1" dirty="0"/>
              <a:t>A charity delivering specialist nursery provision for children with SEND</a:t>
            </a:r>
            <a:endParaRPr lang="en-GB" sz="1400" b="1" dirty="0">
              <a:cs typeface="Calibri"/>
            </a:endParaRPr>
          </a:p>
          <a:p>
            <a:pPr lvl="1" fontAlgn="base"/>
            <a:r>
              <a:rPr lang="en-GB" sz="1400" dirty="0"/>
              <a:t>Working with children, families and mainstream providers</a:t>
            </a:r>
            <a:endParaRPr lang="en-GB" sz="1400" dirty="0">
              <a:cs typeface="Calibri"/>
            </a:endParaRPr>
          </a:p>
          <a:p>
            <a:pPr lvl="1"/>
            <a:r>
              <a:rPr lang="en-GB" sz="1400" dirty="0">
                <a:cs typeface="Calibri"/>
              </a:rPr>
              <a:t>Thousands of children and families supported over 40 years</a:t>
            </a:r>
          </a:p>
          <a:p>
            <a:pPr lvl="1"/>
            <a:r>
              <a:rPr lang="en-GB" sz="1400" dirty="0">
                <a:ea typeface="+mn-lt"/>
                <a:cs typeface="+mn-lt"/>
              </a:rPr>
              <a:t>35% to 70% transitions to the mainstream</a:t>
            </a:r>
          </a:p>
          <a:p>
            <a:pPr lvl="1"/>
            <a:r>
              <a:rPr lang="en-GB" sz="1400" dirty="0">
                <a:ea typeface="+mn-lt"/>
                <a:cs typeface="+mn-lt"/>
              </a:rPr>
              <a:t>96% of thousands taking more children with SEND after our training</a:t>
            </a:r>
            <a:endParaRPr lang="en-GB" sz="1400" dirty="0"/>
          </a:p>
          <a:p>
            <a:pPr marL="457200" lvl="1" indent="0">
              <a:buNone/>
            </a:pPr>
            <a:endParaRPr lang="en-GB" sz="1400" dirty="0">
              <a:cs typeface="Calibri" panose="020F0502020204030204"/>
            </a:endParaRPr>
          </a:p>
          <a:p>
            <a:pPr marL="0" indent="0" fontAlgn="base">
              <a:buNone/>
            </a:pPr>
            <a:r>
              <a:rPr lang="en-GB" sz="1400" b="1" dirty="0"/>
              <a:t>A will to drive an inclusion movement</a:t>
            </a:r>
            <a:endParaRPr lang="en-GB" sz="1400" b="1" dirty="0">
              <a:cs typeface="Calibri"/>
            </a:endParaRPr>
          </a:p>
          <a:p>
            <a:pPr lvl="1" fontAlgn="base"/>
            <a:r>
              <a:rPr lang="en-GB" sz="1400" dirty="0"/>
              <a:t>Working across the UK with LAs, providers, partners &amp; parents</a:t>
            </a:r>
            <a:endParaRPr lang="en-GB" sz="1400" dirty="0">
              <a:cs typeface="Calibri"/>
            </a:endParaRPr>
          </a:p>
          <a:p>
            <a:pPr lvl="1" fontAlgn="base"/>
            <a:r>
              <a:rPr lang="en-GB" sz="1400" dirty="0"/>
              <a:t>Lobbying for change nationally representing their voices</a:t>
            </a:r>
            <a:endParaRPr lang="en-GB" sz="1400" dirty="0">
              <a:cs typeface="Calibri"/>
            </a:endParaRPr>
          </a:p>
          <a:p>
            <a:pPr marL="0" indent="0">
              <a:buNone/>
            </a:pPr>
            <a:endParaRPr lang="en-GB" sz="1400" dirty="0">
              <a:solidFill>
                <a:schemeClr val="accent1">
                  <a:lumMod val="75000"/>
                </a:schemeClr>
              </a:solidFill>
              <a:ea typeface="Calibri"/>
              <a:cs typeface="Calibri"/>
            </a:endParaRPr>
          </a:p>
          <a:p>
            <a:pPr marL="0" indent="0">
              <a:buNone/>
            </a:pPr>
            <a:r>
              <a:rPr lang="en-GB" sz="1400" dirty="0">
                <a:solidFill>
                  <a:schemeClr val="accent1">
                    <a:lumMod val="75000"/>
                  </a:schemeClr>
                </a:solidFill>
                <a:ea typeface="Calibri"/>
                <a:cs typeface="Calibri"/>
                <a:hlinkClick r:id="rId4">
                  <a:extLst>
                    <a:ext uri="{A12FA001-AC4F-418D-AE19-62706E023703}">
                      <ahyp:hlinkClr xmlns:ahyp="http://schemas.microsoft.com/office/drawing/2018/hyperlinkcolor" val="tx"/>
                    </a:ext>
                  </a:extLst>
                </a:hlinkClick>
              </a:rPr>
              <a:t>www.dingley.org.uk</a:t>
            </a:r>
            <a:endParaRPr lang="en-GB" sz="1400" dirty="0">
              <a:solidFill>
                <a:schemeClr val="accent1">
                  <a:lumMod val="75000"/>
                </a:schemeClr>
              </a:solidFill>
              <a:ea typeface="Calibri"/>
              <a:cs typeface="Calibri"/>
            </a:endParaRPr>
          </a:p>
          <a:p>
            <a:pPr marL="0" indent="0">
              <a:buNone/>
            </a:pPr>
            <a:endParaRPr lang="en-GB" sz="1400" dirty="0">
              <a:solidFill>
                <a:schemeClr val="accent1">
                  <a:lumMod val="75000"/>
                </a:schemeClr>
              </a:solidFill>
              <a:ea typeface="Calibri"/>
              <a:cs typeface="Calibri"/>
            </a:endParaRPr>
          </a:p>
          <a:p>
            <a:pPr marL="0" indent="0">
              <a:buNone/>
            </a:pPr>
            <a:endParaRPr lang="en-US" sz="1100" dirty="0">
              <a:cs typeface="Calibri"/>
            </a:endParaRPr>
          </a:p>
        </p:txBody>
      </p:sp>
    </p:spTree>
    <p:extLst>
      <p:ext uri="{BB962C8B-B14F-4D97-AF65-F5344CB8AC3E}">
        <p14:creationId xmlns:p14="http://schemas.microsoft.com/office/powerpoint/2010/main" val="689275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ny question marks on black background">
            <a:extLst>
              <a:ext uri="{FF2B5EF4-FFF2-40B4-BE49-F238E27FC236}">
                <a16:creationId xmlns:a16="http://schemas.microsoft.com/office/drawing/2014/main" id="{F28F8405-C72D-FEB2-A309-B90B7FFC3345}"/>
              </a:ext>
            </a:extLst>
          </p:cNvPr>
          <p:cNvPicPr>
            <a:picLocks noChangeAspect="1"/>
          </p:cNvPicPr>
          <p:nvPr/>
        </p:nvPicPr>
        <p:blipFill rotWithShape="1">
          <a:blip r:embed="rId2"/>
          <a:srcRect l="13991" r="2" b="2"/>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a:xfrm>
            <a:off x="838198" y="1132408"/>
            <a:ext cx="3822189" cy="1899912"/>
          </a:xfrm>
        </p:spPr>
        <p:txBody>
          <a:bodyPr>
            <a:normAutofit/>
          </a:bodyPr>
          <a:lstStyle/>
          <a:p>
            <a:r>
              <a:rPr lang="en-US" sz="4000" b="1" dirty="0">
                <a:latin typeface="+mn-lt"/>
              </a:rPr>
              <a:t>Questions?</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838199" y="3825680"/>
            <a:ext cx="3822189" cy="3742762"/>
          </a:xfrm>
        </p:spPr>
        <p:txBody>
          <a:bodyPr>
            <a:normAutofit/>
          </a:bodyPr>
          <a:lstStyle/>
          <a:p>
            <a:r>
              <a:rPr lang="en-US" sz="2000" dirty="0"/>
              <a:t>What are you doing already?</a:t>
            </a:r>
          </a:p>
          <a:p>
            <a:r>
              <a:rPr lang="en-US" sz="2000" dirty="0"/>
              <a:t>What could you do next?</a:t>
            </a:r>
          </a:p>
          <a:p>
            <a:pPr marL="0" indent="0">
              <a:buNone/>
            </a:pPr>
            <a:endParaRPr lang="en-US" sz="2000" dirty="0"/>
          </a:p>
        </p:txBody>
      </p:sp>
    </p:spTree>
    <p:extLst>
      <p:ext uri="{BB962C8B-B14F-4D97-AF65-F5344CB8AC3E}">
        <p14:creationId xmlns:p14="http://schemas.microsoft.com/office/powerpoint/2010/main" val="784023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posing&#10;&#10;Description automatically generated">
            <a:extLst>
              <a:ext uri="{FF2B5EF4-FFF2-40B4-BE49-F238E27FC236}">
                <a16:creationId xmlns:a16="http://schemas.microsoft.com/office/drawing/2014/main" id="{0850B928-DF61-72CA-52B1-3A17BC5DBF49}"/>
              </a:ext>
            </a:extLst>
          </p:cNvPr>
          <p:cNvPicPr>
            <a:picLocks noChangeAspect="1"/>
          </p:cNvPicPr>
          <p:nvPr/>
        </p:nvPicPr>
        <p:blipFill rotWithShape="1">
          <a:blip r:embed="rId2"/>
          <a:srcRect b="183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F2A9D6-2F21-CFBA-204E-22BF1DDF4532}"/>
              </a:ext>
            </a:extLst>
          </p:cNvPr>
          <p:cNvSpPr>
            <a:spLocks noGrp="1"/>
          </p:cNvSpPr>
          <p:nvPr>
            <p:ph type="title"/>
          </p:nvPr>
        </p:nvSpPr>
        <p:spPr>
          <a:xfrm>
            <a:off x="810669" y="1526557"/>
            <a:ext cx="3822189" cy="1899912"/>
          </a:xfrm>
        </p:spPr>
        <p:txBody>
          <a:bodyPr>
            <a:normAutofit/>
          </a:bodyPr>
          <a:lstStyle/>
          <a:p>
            <a:r>
              <a:rPr lang="en-US" sz="4000" b="1">
                <a:latin typeface="+mn-lt"/>
              </a:rPr>
              <a:t>Thank you for your passion and commitment!</a:t>
            </a:r>
            <a:endParaRPr lang="en-US" sz="4000" b="1" dirty="0">
              <a:latin typeface="+mn-lt"/>
            </a:endParaRPr>
          </a:p>
        </p:txBody>
      </p:sp>
      <p:sp>
        <p:nvSpPr>
          <p:cNvPr id="3" name="Content Placeholder 2">
            <a:extLst>
              <a:ext uri="{FF2B5EF4-FFF2-40B4-BE49-F238E27FC236}">
                <a16:creationId xmlns:a16="http://schemas.microsoft.com/office/drawing/2014/main" id="{F485062C-B9BE-A255-5F34-8C6B3CF3A12F}"/>
              </a:ext>
            </a:extLst>
          </p:cNvPr>
          <p:cNvSpPr>
            <a:spLocks noGrp="1"/>
          </p:cNvSpPr>
          <p:nvPr>
            <p:ph idx="1"/>
          </p:nvPr>
        </p:nvSpPr>
        <p:spPr>
          <a:xfrm>
            <a:off x="605446" y="4408775"/>
            <a:ext cx="3822189" cy="3742762"/>
          </a:xfrm>
        </p:spPr>
        <p:txBody>
          <a:bodyPr>
            <a:normAutofit/>
          </a:bodyPr>
          <a:lstStyle/>
          <a:p>
            <a:pPr marL="0" indent="0">
              <a:buNone/>
            </a:pPr>
            <a:endParaRPr lang="en-US" sz="2000" dirty="0">
              <a:hlinkClick r:id="rId3"/>
            </a:endParaRPr>
          </a:p>
          <a:p>
            <a:pPr marL="0" indent="0">
              <a:buNone/>
            </a:pPr>
            <a:r>
              <a:rPr lang="en-US" sz="2000" dirty="0">
                <a:hlinkClick r:id="rId3"/>
              </a:rPr>
              <a:t>ann.vandyke@dingley.org.uk</a:t>
            </a:r>
            <a:endParaRPr lang="en-US" sz="2000" dirty="0"/>
          </a:p>
          <a:p>
            <a:pPr marL="0" indent="0">
              <a:buNone/>
            </a:pPr>
            <a:r>
              <a:rPr lang="en-US" sz="2000" dirty="0">
                <a:hlinkClick r:id="rId4"/>
              </a:rPr>
              <a:t>catherine.mcleod@dingley.org.uk</a:t>
            </a:r>
            <a:endParaRPr lang="en-US" sz="2000" dirty="0"/>
          </a:p>
        </p:txBody>
      </p:sp>
    </p:spTree>
    <p:extLst>
      <p:ext uri="{BB962C8B-B14F-4D97-AF65-F5344CB8AC3E}">
        <p14:creationId xmlns:p14="http://schemas.microsoft.com/office/powerpoint/2010/main" val="1156906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BE2167-9449-46D0-B4E8-5CC136C70144}"/>
              </a:ext>
            </a:extLst>
          </p:cNvPr>
          <p:cNvSpPr>
            <a:spLocks noGrp="1"/>
          </p:cNvSpPr>
          <p:nvPr>
            <p:ph type="title"/>
          </p:nvPr>
        </p:nvSpPr>
        <p:spPr>
          <a:xfrm>
            <a:off x="4974770" y="282935"/>
            <a:ext cx="6574972" cy="1450757"/>
          </a:xfrm>
        </p:spPr>
        <p:txBody>
          <a:bodyPr>
            <a:normAutofit/>
          </a:bodyPr>
          <a:lstStyle/>
          <a:p>
            <a:r>
              <a:rPr lang="en-GB" b="1">
                <a:solidFill>
                  <a:schemeClr val="accent2">
                    <a:lumMod val="75000"/>
                  </a:schemeClr>
                </a:solidFill>
                <a:latin typeface="+mn-lt"/>
              </a:rPr>
              <a:t>Why the Comic Relief bid?</a:t>
            </a:r>
          </a:p>
        </p:txBody>
      </p:sp>
      <p:pic>
        <p:nvPicPr>
          <p:cNvPr id="5" name="Picture 4" descr="A picture containing person&#10;&#10;Description automatically generated">
            <a:extLst>
              <a:ext uri="{FF2B5EF4-FFF2-40B4-BE49-F238E27FC236}">
                <a16:creationId xmlns:a16="http://schemas.microsoft.com/office/drawing/2014/main" id="{40326A15-AB00-485A-8855-E286B9B234A4}"/>
              </a:ext>
            </a:extLst>
          </p:cNvPr>
          <p:cNvPicPr>
            <a:picLocks noChangeAspect="1"/>
          </p:cNvPicPr>
          <p:nvPr/>
        </p:nvPicPr>
        <p:blipFill rotWithShape="1">
          <a:blip r:embed="rId3"/>
          <a:srcRect r="717" b="-2"/>
          <a:stretch/>
        </p:blipFill>
        <p:spPr>
          <a:xfrm rot="5400000">
            <a:off x="-22546" y="1296626"/>
            <a:ext cx="5314406" cy="4001315"/>
          </a:xfrm>
          <a:prstGeom prst="rect">
            <a:avLst/>
          </a:prstGeom>
        </p:spPr>
      </p:pic>
      <p:cxnSp>
        <p:nvCxnSpPr>
          <p:cNvPr id="12" name="Straight Connector 1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001F48-99B1-4E1B-963F-0861249EFC37}"/>
              </a:ext>
            </a:extLst>
          </p:cNvPr>
          <p:cNvSpPr>
            <a:spLocks noGrp="1"/>
          </p:cNvSpPr>
          <p:nvPr>
            <p:ph idx="1"/>
          </p:nvPr>
        </p:nvSpPr>
        <p:spPr>
          <a:xfrm>
            <a:off x="4974769" y="2375162"/>
            <a:ext cx="6574973" cy="3670180"/>
          </a:xfrm>
        </p:spPr>
        <p:txBody>
          <a:bodyPr>
            <a:normAutofit fontScale="92500" lnSpcReduction="20000"/>
          </a:bodyPr>
          <a:lstStyle/>
          <a:p>
            <a:pPr>
              <a:buFont typeface="Wingdings" pitchFamily="2" charset="2"/>
              <a:buChar char="Ø"/>
            </a:pPr>
            <a:r>
              <a:rPr lang="en-GB" sz="2800" dirty="0">
                <a:solidFill>
                  <a:schemeClr val="accent2">
                    <a:lumMod val="75000"/>
                  </a:schemeClr>
                </a:solidFill>
              </a:rPr>
              <a:t>Children with SEND are not taking up early years and childcare entitlements to the same extent as their peers</a:t>
            </a:r>
          </a:p>
          <a:p>
            <a:pPr>
              <a:buFont typeface="Wingdings" pitchFamily="2" charset="2"/>
              <a:buChar char="Ø"/>
            </a:pPr>
            <a:r>
              <a:rPr lang="en-GB" sz="2800" dirty="0">
                <a:solidFill>
                  <a:schemeClr val="accent2">
                    <a:lumMod val="75000"/>
                  </a:schemeClr>
                </a:solidFill>
              </a:rPr>
              <a:t>There is a shortage of inclusive places </a:t>
            </a:r>
          </a:p>
          <a:p>
            <a:pPr>
              <a:buFont typeface="Wingdings" pitchFamily="2" charset="2"/>
              <a:buChar char="Ø"/>
            </a:pPr>
            <a:r>
              <a:rPr lang="en-GB" sz="2800" dirty="0">
                <a:solidFill>
                  <a:schemeClr val="accent2">
                    <a:lumMod val="75000"/>
                  </a:schemeClr>
                </a:solidFill>
              </a:rPr>
              <a:t>Research shows training and confidence are critical barriers</a:t>
            </a:r>
          </a:p>
          <a:p>
            <a:pPr>
              <a:buFont typeface="Wingdings" pitchFamily="2" charset="2"/>
              <a:buChar char="Ø"/>
            </a:pPr>
            <a:r>
              <a:rPr lang="en-GB" sz="2800" dirty="0">
                <a:solidFill>
                  <a:schemeClr val="accent2">
                    <a:lumMod val="75000"/>
                  </a:schemeClr>
                </a:solidFill>
              </a:rPr>
              <a:t>We want to make a difference!</a:t>
            </a:r>
          </a:p>
          <a:p>
            <a:pPr>
              <a:buFont typeface="Wingdings" pitchFamily="2" charset="2"/>
              <a:buChar char="Ø"/>
            </a:pPr>
            <a:r>
              <a:rPr lang="en-GB" sz="2800" dirty="0">
                <a:solidFill>
                  <a:schemeClr val="accent2">
                    <a:lumMod val="75000"/>
                  </a:schemeClr>
                </a:solidFill>
              </a:rPr>
              <a:t>96% of Those who complete our Inclusive Practice course say they can support more children with SEND</a:t>
            </a:r>
          </a:p>
          <a:p>
            <a:endParaRPr lang="en-GB" sz="2800" dirty="0"/>
          </a:p>
        </p:txBody>
      </p:sp>
      <p:sp>
        <p:nvSpPr>
          <p:cNvPr id="14" name="Rectangle 13">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35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666" y="1720229"/>
            <a:ext cx="7229853" cy="1450757"/>
          </a:xfrm>
        </p:spPr>
        <p:txBody>
          <a:bodyPr>
            <a:noAutofit/>
          </a:bodyPr>
          <a:lstStyle/>
          <a:p>
            <a:r>
              <a:rPr lang="en-GB" sz="4000" b="1">
                <a:solidFill>
                  <a:schemeClr val="accent2">
                    <a:lumMod val="75000"/>
                  </a:schemeClr>
                </a:solidFill>
                <a:latin typeface="+mn-lt"/>
              </a:rPr>
              <a:t>The aim of the project is…</a:t>
            </a:r>
            <a:br>
              <a:rPr lang="en-GB" sz="4000">
                <a:solidFill>
                  <a:schemeClr val="tx1"/>
                </a:solidFill>
              </a:rPr>
            </a:br>
            <a:br>
              <a:rPr lang="en-GB" sz="4000">
                <a:solidFill>
                  <a:schemeClr val="tx1"/>
                </a:solidFill>
              </a:rPr>
            </a:br>
            <a:r>
              <a:rPr lang="en-GB" sz="3200">
                <a:solidFill>
                  <a:schemeClr val="accent2">
                    <a:lumMod val="75000"/>
                  </a:schemeClr>
                </a:solidFill>
              </a:rPr>
              <a:t> …to increase the number of young children with SEND accessing early years and childcare places through...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942" r="30837" b="1"/>
          <a:stretch/>
        </p:blipFill>
        <p:spPr>
          <a:xfrm>
            <a:off x="20" y="-12127"/>
            <a:ext cx="4312900" cy="6366226"/>
          </a:xfrm>
          <a:prstGeom prst="rect">
            <a:avLst/>
          </a:prstGeom>
        </p:spPr>
      </p:pic>
      <p:sp>
        <p:nvSpPr>
          <p:cNvPr id="3" name="Content Placeholder 2"/>
          <p:cNvSpPr>
            <a:spLocks noGrp="1"/>
          </p:cNvSpPr>
          <p:nvPr>
            <p:ph idx="1"/>
          </p:nvPr>
        </p:nvSpPr>
        <p:spPr>
          <a:xfrm>
            <a:off x="4695011" y="3187820"/>
            <a:ext cx="6368142" cy="3670180"/>
          </a:xfrm>
        </p:spPr>
        <p:txBody>
          <a:bodyPr vert="horz" lIns="0" tIns="45720" rIns="0" bIns="45720" rtlCol="0" anchor="t">
            <a:normAutofit/>
          </a:bodyPr>
          <a:lstStyle/>
          <a:p>
            <a:endParaRPr lang="en-GB"/>
          </a:p>
          <a:p>
            <a:pPr>
              <a:buFont typeface="Wingdings" pitchFamily="2" charset="2"/>
              <a:buChar char="ü"/>
            </a:pPr>
            <a:r>
              <a:rPr lang="en-GB" sz="2400">
                <a:solidFill>
                  <a:schemeClr val="accent2">
                    <a:lumMod val="75000"/>
                  </a:schemeClr>
                </a:solidFill>
              </a:rPr>
              <a:t>Partnership with Local Authorities</a:t>
            </a:r>
          </a:p>
          <a:p>
            <a:pPr>
              <a:buFont typeface="Wingdings" pitchFamily="2" charset="2"/>
              <a:buChar char="ü"/>
            </a:pPr>
            <a:r>
              <a:rPr lang="en-GB" sz="2400">
                <a:solidFill>
                  <a:schemeClr val="accent2">
                    <a:lumMod val="75000"/>
                  </a:schemeClr>
                </a:solidFill>
              </a:rPr>
              <a:t>Meaningful Parental Engagement </a:t>
            </a:r>
          </a:p>
          <a:p>
            <a:pPr>
              <a:buFont typeface="Wingdings" pitchFamily="2" charset="2"/>
              <a:buChar char="ü"/>
            </a:pPr>
            <a:r>
              <a:rPr lang="en-GB" sz="2400">
                <a:solidFill>
                  <a:schemeClr val="accent2">
                    <a:lumMod val="75000"/>
                  </a:schemeClr>
                </a:solidFill>
              </a:rPr>
              <a:t>A National Steering Group</a:t>
            </a:r>
          </a:p>
          <a:p>
            <a:pPr>
              <a:buFont typeface="Wingdings" pitchFamily="2" charset="2"/>
              <a:buChar char="ü"/>
            </a:pPr>
            <a:r>
              <a:rPr lang="en-GB" sz="2400">
                <a:solidFill>
                  <a:schemeClr val="accent2">
                    <a:lumMod val="75000"/>
                  </a:schemeClr>
                </a:solidFill>
              </a:rPr>
              <a:t>A Comprehensive and extensive training offer  </a:t>
            </a:r>
            <a:endParaRPr lang="en-GB" sz="2400">
              <a:solidFill>
                <a:schemeClr val="accent2">
                  <a:lumMod val="75000"/>
                </a:schemeClr>
              </a:solidFill>
              <a:cs typeface="Calibri" panose="020F0502020204030204"/>
            </a:endParaRPr>
          </a:p>
          <a:p>
            <a:endParaRPr lang="en-GB"/>
          </a:p>
        </p:txBody>
      </p:sp>
    </p:spTree>
    <p:extLst>
      <p:ext uri="{BB962C8B-B14F-4D97-AF65-F5344CB8AC3E}">
        <p14:creationId xmlns:p14="http://schemas.microsoft.com/office/powerpoint/2010/main" val="243002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the brain&#10;&#10;Description automatically generated with low confidence">
            <a:extLst>
              <a:ext uri="{FF2B5EF4-FFF2-40B4-BE49-F238E27FC236}">
                <a16:creationId xmlns:a16="http://schemas.microsoft.com/office/drawing/2014/main" id="{C2732222-AB3D-B82F-EDF4-24465EFD767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3085" r="-1" b="8828"/>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2401000-23DC-BF22-4EFA-23A86D5B6C6C}"/>
              </a:ext>
            </a:extLst>
          </p:cNvPr>
          <p:cNvSpPr>
            <a:spLocks noGrp="1"/>
          </p:cNvSpPr>
          <p:nvPr>
            <p:ph idx="1"/>
          </p:nvPr>
        </p:nvSpPr>
        <p:spPr>
          <a:xfrm>
            <a:off x="8366762" y="1851105"/>
            <a:ext cx="3822189" cy="3742762"/>
          </a:xfrm>
        </p:spPr>
        <p:txBody>
          <a:bodyPr>
            <a:normAutofit lnSpcReduction="10000"/>
          </a:bodyPr>
          <a:lstStyle/>
          <a:p>
            <a:pPr marL="0" indent="0">
              <a:buNone/>
            </a:pPr>
            <a:r>
              <a:rPr lang="en-US" sz="2000" b="1" dirty="0"/>
              <a:t>Why measure?</a:t>
            </a:r>
          </a:p>
          <a:p>
            <a:pPr marL="0" indent="0">
              <a:buNone/>
            </a:pPr>
            <a:endParaRPr lang="en-US" sz="2000" b="1" dirty="0"/>
          </a:p>
          <a:p>
            <a:r>
              <a:rPr lang="en-US" sz="2000" dirty="0"/>
              <a:t>For our own monitoring </a:t>
            </a:r>
          </a:p>
          <a:p>
            <a:r>
              <a:rPr lang="en-US" sz="2000" dirty="0"/>
              <a:t>Legal compliance</a:t>
            </a:r>
          </a:p>
          <a:p>
            <a:r>
              <a:rPr lang="en-US" sz="2000" dirty="0"/>
              <a:t>Efficient and effective use of resources</a:t>
            </a:r>
          </a:p>
          <a:p>
            <a:r>
              <a:rPr lang="en-US" sz="2000" dirty="0"/>
              <a:t>Children with SEND face multiple disadvantage (so you want to narrow ANY gap…)</a:t>
            </a:r>
          </a:p>
          <a:p>
            <a:r>
              <a:rPr lang="en-US" sz="2000" dirty="0"/>
              <a:t>If you can’t evidence it you can’t make a case for change!</a:t>
            </a:r>
          </a:p>
        </p:txBody>
      </p:sp>
    </p:spTree>
    <p:extLst>
      <p:ext uri="{BB962C8B-B14F-4D97-AF65-F5344CB8AC3E}">
        <p14:creationId xmlns:p14="http://schemas.microsoft.com/office/powerpoint/2010/main" val="1168442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wall, floor, living&#10;&#10;Description automatically generated">
            <a:extLst>
              <a:ext uri="{FF2B5EF4-FFF2-40B4-BE49-F238E27FC236}">
                <a16:creationId xmlns:a16="http://schemas.microsoft.com/office/drawing/2014/main" id="{D138180A-FEC1-5C79-D0DF-29404C3E9FD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845"/>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B8A93D-FF71-BA6C-B785-87AA9D078B56}"/>
              </a:ext>
            </a:extLst>
          </p:cNvPr>
          <p:cNvSpPr>
            <a:spLocks noGrp="1"/>
          </p:cNvSpPr>
          <p:nvPr>
            <p:ph type="title"/>
          </p:nvPr>
        </p:nvSpPr>
        <p:spPr>
          <a:xfrm>
            <a:off x="388908" y="318399"/>
            <a:ext cx="3822189" cy="1899912"/>
          </a:xfrm>
        </p:spPr>
        <p:txBody>
          <a:bodyPr vert="horz" lIns="91440" tIns="45720" rIns="91440" bIns="45720" rtlCol="0" anchor="ctr">
            <a:normAutofit/>
          </a:bodyPr>
          <a:lstStyle/>
          <a:p>
            <a:r>
              <a:rPr lang="en-US" sz="4000" b="1" dirty="0">
                <a:latin typeface="+mn-lt"/>
              </a:rPr>
              <a:t>Naming our shared concerns</a:t>
            </a:r>
          </a:p>
        </p:txBody>
      </p:sp>
      <p:sp>
        <p:nvSpPr>
          <p:cNvPr id="5" name="TextBox 4">
            <a:extLst>
              <a:ext uri="{FF2B5EF4-FFF2-40B4-BE49-F238E27FC236}">
                <a16:creationId xmlns:a16="http://schemas.microsoft.com/office/drawing/2014/main" id="{4AE75AB3-6195-AC5C-7FA0-8269D99E3BEF}"/>
              </a:ext>
            </a:extLst>
          </p:cNvPr>
          <p:cNvSpPr txBox="1"/>
          <p:nvPr/>
        </p:nvSpPr>
        <p:spPr>
          <a:xfrm>
            <a:off x="334992" y="2434201"/>
            <a:ext cx="3822189" cy="37427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900" dirty="0"/>
              <a:t>Pressure on the sector (rising costs and recruitment and retention issues)</a:t>
            </a:r>
          </a:p>
          <a:p>
            <a:pPr marL="285750" indent="-228600">
              <a:lnSpc>
                <a:spcPct val="90000"/>
              </a:lnSpc>
              <a:spcAft>
                <a:spcPts val="600"/>
              </a:spcAft>
              <a:buFont typeface="Arial" panose="020B0604020202020204" pitchFamily="34" charset="0"/>
              <a:buChar char="•"/>
            </a:pPr>
            <a:r>
              <a:rPr lang="en-US" sz="1900" dirty="0"/>
              <a:t>Pressure on the public sector purse</a:t>
            </a:r>
          </a:p>
          <a:p>
            <a:pPr marL="285750" indent="-228600">
              <a:lnSpc>
                <a:spcPct val="90000"/>
              </a:lnSpc>
              <a:spcAft>
                <a:spcPts val="600"/>
              </a:spcAft>
              <a:buFont typeface="Arial" panose="020B0604020202020204" pitchFamily="34" charset="0"/>
              <a:buChar char="•"/>
            </a:pPr>
            <a:r>
              <a:rPr lang="en-US" sz="1900" dirty="0"/>
              <a:t>The profile of early years locally and allocation of resources</a:t>
            </a:r>
          </a:p>
          <a:p>
            <a:pPr marL="285750" indent="-228600">
              <a:lnSpc>
                <a:spcPct val="90000"/>
              </a:lnSpc>
              <a:spcAft>
                <a:spcPts val="600"/>
              </a:spcAft>
              <a:buFont typeface="Arial" panose="020B0604020202020204" pitchFamily="34" charset="0"/>
              <a:buChar char="•"/>
            </a:pPr>
            <a:r>
              <a:rPr lang="en-US" sz="1900" dirty="0"/>
              <a:t>Increased numbers of children with SEND</a:t>
            </a:r>
          </a:p>
          <a:p>
            <a:pPr marL="285750" indent="-228600">
              <a:lnSpc>
                <a:spcPct val="90000"/>
              </a:lnSpc>
              <a:spcAft>
                <a:spcPts val="600"/>
              </a:spcAft>
              <a:buFont typeface="Arial" panose="020B0604020202020204" pitchFamily="34" charset="0"/>
              <a:buChar char="•"/>
            </a:pPr>
            <a:r>
              <a:rPr lang="en-US" sz="1900" dirty="0"/>
              <a:t>Are we in danger of widening the gap?</a:t>
            </a:r>
          </a:p>
          <a:p>
            <a:pPr>
              <a:lnSpc>
                <a:spcPct val="90000"/>
              </a:lnSpc>
              <a:spcAft>
                <a:spcPts val="600"/>
              </a:spcAft>
            </a:pPr>
            <a:endParaRPr lang="en-US" sz="1900" dirty="0"/>
          </a:p>
        </p:txBody>
      </p:sp>
    </p:spTree>
    <p:extLst>
      <p:ext uri="{BB962C8B-B14F-4D97-AF65-F5344CB8AC3E}">
        <p14:creationId xmlns:p14="http://schemas.microsoft.com/office/powerpoint/2010/main" val="2085397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5582B-C6C4-BC84-5C4E-6CF0DC419926}"/>
              </a:ext>
            </a:extLst>
          </p:cNvPr>
          <p:cNvSpPr>
            <a:spLocks noGrp="1"/>
          </p:cNvSpPr>
          <p:nvPr>
            <p:ph type="title"/>
          </p:nvPr>
        </p:nvSpPr>
        <p:spPr>
          <a:xfrm>
            <a:off x="6803409" y="762001"/>
            <a:ext cx="4156512" cy="1708244"/>
          </a:xfrm>
        </p:spPr>
        <p:txBody>
          <a:bodyPr anchor="ctr">
            <a:normAutofit/>
          </a:bodyPr>
          <a:lstStyle/>
          <a:p>
            <a:r>
              <a:rPr lang="en-US" sz="4000" b="1" dirty="0">
                <a:latin typeface="+mn-lt"/>
              </a:rPr>
              <a:t>Our own research shows…</a:t>
            </a:r>
          </a:p>
        </p:txBody>
      </p:sp>
      <p:pic>
        <p:nvPicPr>
          <p:cNvPr id="5" name="Picture 4" descr="A close-up of hands holding a pen over a graph&#10;&#10;Description automatically generated">
            <a:extLst>
              <a:ext uri="{FF2B5EF4-FFF2-40B4-BE49-F238E27FC236}">
                <a16:creationId xmlns:a16="http://schemas.microsoft.com/office/drawing/2014/main" id="{8EC639D7-D9C4-6E2F-F7DD-835C2DCB017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9681" r="31208"/>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5ECE16B8-7A9A-933A-0A76-E3B50C1030DC}"/>
              </a:ext>
            </a:extLst>
          </p:cNvPr>
          <p:cNvSpPr>
            <a:spLocks noGrp="1"/>
          </p:cNvSpPr>
          <p:nvPr>
            <p:ph idx="1"/>
          </p:nvPr>
        </p:nvSpPr>
        <p:spPr>
          <a:xfrm>
            <a:off x="6803409" y="2470245"/>
            <a:ext cx="4156512" cy="3769835"/>
          </a:xfrm>
        </p:spPr>
        <p:txBody>
          <a:bodyPr anchor="ctr">
            <a:normAutofit/>
          </a:bodyPr>
          <a:lstStyle/>
          <a:p>
            <a:pPr marL="0" indent="0">
              <a:spcAft>
                <a:spcPts val="800"/>
              </a:spcAft>
              <a:buNone/>
            </a:pP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itchFamily="2" charset="2"/>
              <a:buChar char=""/>
              <a:tabLst>
                <a:tab pos="457200"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95% settings say the number of children with SEND is rising - 79% say the rise is significant.​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itchFamily="2" charset="2"/>
              <a:buChar char=""/>
              <a:tabLst>
                <a:tab pos="457200"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One in five parents have been turned away from settings.​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itchFamily="2" charset="2"/>
              <a:buChar char=""/>
              <a:tabLst>
                <a:tab pos="457200"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27% of settings felt one year ago they had no more space for children with SEND – new entitlements rises to 57%.​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itchFamily="2" charset="2"/>
              <a:buChar char=""/>
              <a:tabLst>
                <a:tab pos="457200"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Only 15% of local authorities believe they have enough provision for children with SEND and 78% think the new entitlements will make it worse</a:t>
            </a:r>
            <a:r>
              <a:rPr lang="en-GB" sz="1400">
                <a:effectLst/>
                <a:latin typeface="Calibri" panose="020F0502020204030204" pitchFamily="34" charset="0"/>
                <a:ea typeface="Calibri" panose="020F0502020204030204" pitchFamily="34" charset="0"/>
                <a:cs typeface="Times New Roman" panose="02020603050405020304" pitchFamily="18" charset="0"/>
              </a:rPr>
              <a:t>​.</a:t>
            </a:r>
          </a:p>
          <a:p>
            <a:pPr marL="0" indent="0">
              <a:spcAft>
                <a:spcPts val="800"/>
              </a:spcAft>
              <a:buNone/>
            </a:pPr>
            <a:endParaRPr lang="en-GB"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2835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ISS Q1 2021 (1)" id="{5EB4EAC6-AB99-451E-9492-7A8FDE59BE9B}" vid="{285E2FF0-B6BD-4DB2-9F01-C4529E380AA0}"/>
    </a:ext>
  </a:extLst>
</a:theme>
</file>

<file path=ppt/theme/theme3.xml><?xml version="1.0" encoding="utf-8"?>
<a:theme xmlns:a="http://schemas.openxmlformats.org/drawingml/2006/main" name="1_Title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C PowerPoint Template v3" id="{23A8CF57-F7CE-487A-B9CE-DA4FF2A23AE8}" vid="{A9E5CFE8-F2E5-42D0-B6F5-2F550DC870C9}"/>
    </a:ext>
  </a:extLst>
</a:theme>
</file>

<file path=ppt/theme/theme4.xml><?xml version="1.0" encoding="utf-8"?>
<a:theme xmlns:a="http://schemas.openxmlformats.org/drawingml/2006/main" name="Content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C PowerPoint Template v3" id="{23A8CF57-F7CE-487A-B9CE-DA4FF2A23AE8}" vid="{6A1123A3-2268-4120-AF38-547A1DA0C74A}"/>
    </a:ext>
  </a:extLst>
</a:theme>
</file>

<file path=ppt/theme/theme5.xml><?xml version="1.0" encoding="utf-8"?>
<a:theme xmlns:a="http://schemas.openxmlformats.org/drawingml/2006/main" name="2_Title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ildrens Services Powerpoint Template" id="{A5B9DEB0-B3FB-4869-8C59-4F7CB99E826F}" vid="{B8BCB0DA-4E59-4AF7-97E2-E5BC5F72CFD1}"/>
    </a:ext>
  </a:extLst>
</a:theme>
</file>

<file path=ppt/theme/theme6.xml><?xml version="1.0" encoding="utf-8"?>
<a:theme xmlns:a="http://schemas.openxmlformats.org/drawingml/2006/main" name="1_Content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C PowerPoint Template v3" id="{23A8CF57-F7CE-487A-B9CE-DA4FF2A23AE8}" vid="{6A1123A3-2268-4120-AF38-547A1DA0C74A}"/>
    </a:ext>
  </a:extLst>
</a:theme>
</file>

<file path=ppt/theme/theme7.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Props1.xml><?xml version="1.0" encoding="utf-8"?>
<ds:datastoreItem xmlns:ds="http://schemas.openxmlformats.org/officeDocument/2006/customXml" ds:itemID="{6AD6CDEA-30EE-40DE-9E05-645C93E11398}">
  <ds:schemaRefs>
    <ds:schemaRef ds:uri="http://schemas.microsoft.com/sharepoint/v3/contenttype/forms"/>
  </ds:schemaRefs>
</ds:datastoreItem>
</file>

<file path=customXml/itemProps2.xml><?xml version="1.0" encoding="utf-8"?>
<ds:datastoreItem xmlns:ds="http://schemas.openxmlformats.org/officeDocument/2006/customXml" ds:itemID="{65947ED6-6A87-48C1-8555-C6E0C27C56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D09E54-9E1A-4ABE-BD30-6C07900267F6}">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2f3bc997-f854-457e-a89a-f53daf41e975"/>
    <ds:schemaRef ds:uri="http://schemas.microsoft.com/office/2006/metadata/properties"/>
    <ds:schemaRef ds:uri="http://purl.org/dc/terms/"/>
    <ds:schemaRef ds:uri="http://purl.org/dc/dcmitype/"/>
    <ds:schemaRef ds:uri="5ff03d53-907b-4153-b31a-f9c01187da2f"/>
  </ds:schemaRefs>
</ds:datastoreItem>
</file>

<file path=docProps/app.xml><?xml version="1.0" encoding="utf-8"?>
<Properties xmlns="http://schemas.openxmlformats.org/officeDocument/2006/extended-properties" xmlns:vt="http://schemas.openxmlformats.org/officeDocument/2006/docPropsVTypes">
  <TotalTime>57607</TotalTime>
  <Words>2324</Words>
  <Application>Microsoft Office PowerPoint</Application>
  <PresentationFormat>Widescreen</PresentationFormat>
  <Paragraphs>313</Paragraphs>
  <Slides>41</Slides>
  <Notes>7</Notes>
  <HiddenSlides>0</HiddenSlides>
  <MMClips>0</MMClips>
  <ScaleCrop>false</ScaleCrop>
  <HeadingPairs>
    <vt:vector size="4" baseType="variant">
      <vt:variant>
        <vt:lpstr>Theme</vt:lpstr>
      </vt:variant>
      <vt:variant>
        <vt:i4>7</vt:i4>
      </vt:variant>
      <vt:variant>
        <vt:lpstr>Slide Titles</vt:lpstr>
      </vt:variant>
      <vt:variant>
        <vt:i4>41</vt:i4>
      </vt:variant>
    </vt:vector>
  </HeadingPairs>
  <TitlesOfParts>
    <vt:vector size="48" baseType="lpstr">
      <vt:lpstr>Office Theme</vt:lpstr>
      <vt:lpstr>Title slide theme</vt:lpstr>
      <vt:lpstr>1_Title slide theme</vt:lpstr>
      <vt:lpstr>Content slide theme</vt:lpstr>
      <vt:lpstr>2_Title slide theme</vt:lpstr>
      <vt:lpstr>1_Content slide theme</vt:lpstr>
      <vt:lpstr>Retrospect</vt:lpstr>
      <vt:lpstr>  Measuring Sufficiency for EYs Children with SEND</vt:lpstr>
      <vt:lpstr>PowerPoint Presentation</vt:lpstr>
      <vt:lpstr>How shall we work today? </vt:lpstr>
      <vt:lpstr>Who we are, and what we do </vt:lpstr>
      <vt:lpstr>Why the Comic Relief bid?</vt:lpstr>
      <vt:lpstr>The aim of the project is…   …to increase the number of young children with SEND accessing early years and childcare places through... </vt:lpstr>
      <vt:lpstr>PowerPoint Presentation</vt:lpstr>
      <vt:lpstr>Naming our shared concerns</vt:lpstr>
      <vt:lpstr>Our own research shows…</vt:lpstr>
      <vt:lpstr>What do parents tell us?</vt:lpstr>
      <vt:lpstr>The legal requirements</vt:lpstr>
      <vt:lpstr>What did we do and why?</vt:lpstr>
      <vt:lpstr>What we found in typical CSAs…</vt:lpstr>
      <vt:lpstr>But…</vt:lpstr>
      <vt:lpstr>Are you specifically measuring sufficiency for children with SEND in the Early Years?</vt:lpstr>
      <vt:lpstr>It’s complicated! </vt:lpstr>
      <vt:lpstr>Measuring demand</vt:lpstr>
      <vt:lpstr>And…</vt:lpstr>
      <vt:lpstr>Measuring supply</vt:lpstr>
      <vt:lpstr>Case Study Manchester</vt:lpstr>
      <vt:lpstr>Other areas currently measuring</vt:lpstr>
      <vt:lpstr>Discussion</vt:lpstr>
      <vt:lpstr>Next steps you can take</vt:lpstr>
      <vt:lpstr>Do you have a plan for market management?</vt:lpstr>
      <vt:lpstr>What will you do next to measure what’s happening?</vt:lpstr>
      <vt:lpstr>Thank you for your passion and commitment!</vt:lpstr>
      <vt:lpstr>Case Study Swindon</vt:lpstr>
      <vt:lpstr>PowerPoint Presentation</vt:lpstr>
      <vt:lpstr>Context</vt:lpstr>
      <vt:lpstr>Findings of the review</vt:lpstr>
      <vt:lpstr>PowerPoint Presentation</vt:lpstr>
      <vt:lpstr>PowerPoint Presentation</vt:lpstr>
      <vt:lpstr>PowerPoint Presentation</vt:lpstr>
      <vt:lpstr>So what!</vt:lpstr>
      <vt:lpstr>PowerPoint Presentation</vt:lpstr>
      <vt:lpstr>Current position within the service</vt:lpstr>
      <vt:lpstr>Moving forward</vt:lpstr>
      <vt:lpstr>PowerPoint Presentation</vt:lpstr>
      <vt:lpstr>Next steps you can take</vt:lpstr>
      <vt:lpstr>Questions?</vt:lpstr>
      <vt:lpstr>Thank you for your passion and commitment!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the development and wellbeing of young children (0-5) with SEND during and beyond the Covid 19 outbreak</dc:title>
  <dc:creator>Ann Van Dyke</dc:creator>
  <cp:lastModifiedBy>Ann Van Dyke</cp:lastModifiedBy>
  <cp:revision>435</cp:revision>
  <cp:lastPrinted>2024-03-14T09:14:59Z</cp:lastPrinted>
  <dcterms:created xsi:type="dcterms:W3CDTF">2020-07-10T07:30:28Z</dcterms:created>
  <dcterms:modified xsi:type="dcterms:W3CDTF">2025-03-19T10:06:53Z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