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311" r:id="rId5"/>
    <p:sldId id="374" r:id="rId6"/>
    <p:sldId id="422" r:id="rId7"/>
    <p:sldId id="484" r:id="rId8"/>
    <p:sldId id="428" r:id="rId9"/>
    <p:sldId id="429" r:id="rId10"/>
    <p:sldId id="430" r:id="rId11"/>
    <p:sldId id="497" r:id="rId12"/>
    <p:sldId id="529" r:id="rId13"/>
    <p:sldId id="528" r:id="rId14"/>
    <p:sldId id="485" r:id="rId15"/>
    <p:sldId id="530" r:id="rId16"/>
    <p:sldId id="499" r:id="rId17"/>
    <p:sldId id="480" r:id="rId18"/>
    <p:sldId id="481" r:id="rId19"/>
    <p:sldId id="418" r:id="rId20"/>
    <p:sldId id="3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486"/>
    <p:restoredTop sz="94605"/>
  </p:normalViewPr>
  <p:slideViewPr>
    <p:cSldViewPr snapToGrid="0">
      <p:cViewPr varScale="1">
        <p:scale>
          <a:sx n="59" d="100"/>
          <a:sy n="59" d="100"/>
        </p:scale>
        <p:origin x="192" y="1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B5D046-0532-4789-89CB-6519C815FC0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2E4C6B6-B6B0-4355-A2D9-B5312D7274C4}">
      <dgm:prSet/>
      <dgm:spPr/>
      <dgm:t>
        <a:bodyPr/>
        <a:lstStyle/>
        <a:p>
          <a:r>
            <a:rPr lang="en-US" dirty="0"/>
            <a:t>What</a:t>
          </a:r>
          <a:r>
            <a:rPr lang="en-US" baseline="0" dirty="0"/>
            <a:t> it means for your area?</a:t>
          </a:r>
          <a:endParaRPr lang="en-US" dirty="0"/>
        </a:p>
      </dgm:t>
    </dgm:pt>
    <dgm:pt modelId="{0A51F843-7781-4F28-872D-011DD0433B0F}" type="parTrans" cxnId="{3A4BF6B0-51D1-43E8-A4FA-FFA9D24C9BF7}">
      <dgm:prSet/>
      <dgm:spPr/>
      <dgm:t>
        <a:bodyPr/>
        <a:lstStyle/>
        <a:p>
          <a:endParaRPr lang="en-US"/>
        </a:p>
      </dgm:t>
    </dgm:pt>
    <dgm:pt modelId="{FB855DDD-CCB6-45EE-B1C7-835A792A7AC2}" type="sibTrans" cxnId="{3A4BF6B0-51D1-43E8-A4FA-FFA9D24C9BF7}">
      <dgm:prSet/>
      <dgm:spPr/>
      <dgm:t>
        <a:bodyPr/>
        <a:lstStyle/>
        <a:p>
          <a:endParaRPr lang="en-US"/>
        </a:p>
      </dgm:t>
    </dgm:pt>
    <dgm:pt modelId="{559CDBAB-3B6D-411A-80EF-B1AFF7E6CB10}">
      <dgm:prSet/>
      <dgm:spPr/>
      <dgm:t>
        <a:bodyPr/>
        <a:lstStyle/>
        <a:p>
          <a:r>
            <a:rPr lang="en-GB" b="0" i="0" u="none" dirty="0"/>
            <a:t>How have you developed a shared understanding? </a:t>
          </a:r>
          <a:endParaRPr lang="en-US" dirty="0"/>
        </a:p>
      </dgm:t>
    </dgm:pt>
    <dgm:pt modelId="{F181A162-8DD4-4161-9F25-8354314018DA}" type="parTrans" cxnId="{BD14B564-702F-4A6B-8AAF-3C8ED41A5A84}">
      <dgm:prSet/>
      <dgm:spPr/>
      <dgm:t>
        <a:bodyPr/>
        <a:lstStyle/>
        <a:p>
          <a:endParaRPr lang="en-US"/>
        </a:p>
      </dgm:t>
    </dgm:pt>
    <dgm:pt modelId="{8EC07EAB-E270-4816-B9C2-0A192A1663D3}" type="sibTrans" cxnId="{BD14B564-702F-4A6B-8AAF-3C8ED41A5A84}">
      <dgm:prSet/>
      <dgm:spPr/>
      <dgm:t>
        <a:bodyPr/>
        <a:lstStyle/>
        <a:p>
          <a:endParaRPr lang="en-US"/>
        </a:p>
      </dgm:t>
    </dgm:pt>
    <dgm:pt modelId="{FA027E2E-09E1-4AC3-87EF-8E8D1902E1A4}">
      <dgm:prSet/>
      <dgm:spPr/>
      <dgm:t>
        <a:bodyPr/>
        <a:lstStyle/>
        <a:p>
          <a:r>
            <a:rPr lang="en-GB" b="0" i="0" u="none" dirty="0"/>
            <a:t>How do you promote it and create new norms?</a:t>
          </a:r>
          <a:endParaRPr lang="en-US" dirty="0"/>
        </a:p>
      </dgm:t>
    </dgm:pt>
    <dgm:pt modelId="{34D66386-0790-4EC8-9B53-A0AE96BB473A}" type="parTrans" cxnId="{D0C8BD2F-90C7-4867-911A-65A7BA08AD0A}">
      <dgm:prSet/>
      <dgm:spPr/>
      <dgm:t>
        <a:bodyPr/>
        <a:lstStyle/>
        <a:p>
          <a:endParaRPr lang="en-US"/>
        </a:p>
      </dgm:t>
    </dgm:pt>
    <dgm:pt modelId="{60C23A6C-7D1D-4839-B28C-4DAEDF96F621}" type="sibTrans" cxnId="{D0C8BD2F-90C7-4867-911A-65A7BA08AD0A}">
      <dgm:prSet/>
      <dgm:spPr/>
      <dgm:t>
        <a:bodyPr/>
        <a:lstStyle/>
        <a:p>
          <a:endParaRPr lang="en-US"/>
        </a:p>
      </dgm:t>
    </dgm:pt>
    <dgm:pt modelId="{DDA3C35E-4F67-40A6-B3BE-2B79171827C5}">
      <dgm:prSet/>
      <dgm:spPr/>
      <dgm:t>
        <a:bodyPr/>
        <a:lstStyle/>
        <a:p>
          <a:r>
            <a:rPr lang="en-GB" b="0" i="0" u="none" dirty="0"/>
            <a:t>What are the carrots and sticks you are using to have impact.” </a:t>
          </a:r>
          <a:endParaRPr lang="en-US" dirty="0"/>
        </a:p>
      </dgm:t>
    </dgm:pt>
    <dgm:pt modelId="{ED6E7851-5395-443C-9B81-4B06BD1E7871}" type="parTrans" cxnId="{2A273F8B-6EC4-4467-A3A6-E7031D0BC8C2}">
      <dgm:prSet/>
      <dgm:spPr/>
      <dgm:t>
        <a:bodyPr/>
        <a:lstStyle/>
        <a:p>
          <a:endParaRPr lang="en-US"/>
        </a:p>
      </dgm:t>
    </dgm:pt>
    <dgm:pt modelId="{74E35147-1E93-401F-A7B1-B95BB77A9B1D}" type="sibTrans" cxnId="{2A273F8B-6EC4-4467-A3A6-E7031D0BC8C2}">
      <dgm:prSet/>
      <dgm:spPr/>
      <dgm:t>
        <a:bodyPr/>
        <a:lstStyle/>
        <a:p>
          <a:endParaRPr lang="en-US"/>
        </a:p>
      </dgm:t>
    </dgm:pt>
    <dgm:pt modelId="{B8F0F2E3-145E-654A-A18D-7EA39F33428E}" type="pres">
      <dgm:prSet presAssocID="{B0B5D046-0532-4789-89CB-6519C815FC01}" presName="vert0" presStyleCnt="0">
        <dgm:presLayoutVars>
          <dgm:dir/>
          <dgm:animOne val="branch"/>
          <dgm:animLvl val="lvl"/>
        </dgm:presLayoutVars>
      </dgm:prSet>
      <dgm:spPr/>
    </dgm:pt>
    <dgm:pt modelId="{C8BC0407-F576-CC4F-BD5B-F8B3C61D2EA0}" type="pres">
      <dgm:prSet presAssocID="{22E4C6B6-B6B0-4355-A2D9-B5312D7274C4}" presName="thickLine" presStyleLbl="alignNode1" presStyleIdx="0" presStyleCnt="4"/>
      <dgm:spPr/>
    </dgm:pt>
    <dgm:pt modelId="{A751FCC6-1F8B-DE46-BD8C-095DEA00A678}" type="pres">
      <dgm:prSet presAssocID="{22E4C6B6-B6B0-4355-A2D9-B5312D7274C4}" presName="horz1" presStyleCnt="0"/>
      <dgm:spPr/>
    </dgm:pt>
    <dgm:pt modelId="{86009B66-C81B-6B4E-BCD2-4518EC2ECF4D}" type="pres">
      <dgm:prSet presAssocID="{22E4C6B6-B6B0-4355-A2D9-B5312D7274C4}" presName="tx1" presStyleLbl="revTx" presStyleIdx="0" presStyleCnt="4"/>
      <dgm:spPr/>
    </dgm:pt>
    <dgm:pt modelId="{E6D17993-8B98-A549-86A7-A0BE2F47AFFD}" type="pres">
      <dgm:prSet presAssocID="{22E4C6B6-B6B0-4355-A2D9-B5312D7274C4}" presName="vert1" presStyleCnt="0"/>
      <dgm:spPr/>
    </dgm:pt>
    <dgm:pt modelId="{F9DB26F5-BB57-FA4E-A95E-E1D32E00019F}" type="pres">
      <dgm:prSet presAssocID="{559CDBAB-3B6D-411A-80EF-B1AFF7E6CB10}" presName="thickLine" presStyleLbl="alignNode1" presStyleIdx="1" presStyleCnt="4"/>
      <dgm:spPr/>
    </dgm:pt>
    <dgm:pt modelId="{4C94C7A6-712D-D646-8F42-0BB77C4C9F2D}" type="pres">
      <dgm:prSet presAssocID="{559CDBAB-3B6D-411A-80EF-B1AFF7E6CB10}" presName="horz1" presStyleCnt="0"/>
      <dgm:spPr/>
    </dgm:pt>
    <dgm:pt modelId="{B58F9D67-81E6-7942-8F75-163FBE0EB837}" type="pres">
      <dgm:prSet presAssocID="{559CDBAB-3B6D-411A-80EF-B1AFF7E6CB10}" presName="tx1" presStyleLbl="revTx" presStyleIdx="1" presStyleCnt="4"/>
      <dgm:spPr/>
    </dgm:pt>
    <dgm:pt modelId="{15AB71BD-3655-814C-AD1D-7A117E64EF0E}" type="pres">
      <dgm:prSet presAssocID="{559CDBAB-3B6D-411A-80EF-B1AFF7E6CB10}" presName="vert1" presStyleCnt="0"/>
      <dgm:spPr/>
    </dgm:pt>
    <dgm:pt modelId="{E4765AC7-2414-F846-8A91-E510DFE17B41}" type="pres">
      <dgm:prSet presAssocID="{FA027E2E-09E1-4AC3-87EF-8E8D1902E1A4}" presName="thickLine" presStyleLbl="alignNode1" presStyleIdx="2" presStyleCnt="4"/>
      <dgm:spPr/>
    </dgm:pt>
    <dgm:pt modelId="{149F96B6-8021-1249-8152-212AC26E509F}" type="pres">
      <dgm:prSet presAssocID="{FA027E2E-09E1-4AC3-87EF-8E8D1902E1A4}" presName="horz1" presStyleCnt="0"/>
      <dgm:spPr/>
    </dgm:pt>
    <dgm:pt modelId="{3A59CA0F-C482-9D47-842B-B415BC138888}" type="pres">
      <dgm:prSet presAssocID="{FA027E2E-09E1-4AC3-87EF-8E8D1902E1A4}" presName="tx1" presStyleLbl="revTx" presStyleIdx="2" presStyleCnt="4"/>
      <dgm:spPr/>
    </dgm:pt>
    <dgm:pt modelId="{FB4AC8B7-8DDB-2644-B161-F52E8FF6EB51}" type="pres">
      <dgm:prSet presAssocID="{FA027E2E-09E1-4AC3-87EF-8E8D1902E1A4}" presName="vert1" presStyleCnt="0"/>
      <dgm:spPr/>
    </dgm:pt>
    <dgm:pt modelId="{D3D9052F-804C-A14B-A625-5BC077042081}" type="pres">
      <dgm:prSet presAssocID="{DDA3C35E-4F67-40A6-B3BE-2B79171827C5}" presName="thickLine" presStyleLbl="alignNode1" presStyleIdx="3" presStyleCnt="4"/>
      <dgm:spPr/>
    </dgm:pt>
    <dgm:pt modelId="{214A395B-F487-454B-8F1D-F3C6B4D737F4}" type="pres">
      <dgm:prSet presAssocID="{DDA3C35E-4F67-40A6-B3BE-2B79171827C5}" presName="horz1" presStyleCnt="0"/>
      <dgm:spPr/>
    </dgm:pt>
    <dgm:pt modelId="{43642783-6969-F842-AB67-BEA47803AD6C}" type="pres">
      <dgm:prSet presAssocID="{DDA3C35E-4F67-40A6-B3BE-2B79171827C5}" presName="tx1" presStyleLbl="revTx" presStyleIdx="3" presStyleCnt="4"/>
      <dgm:spPr/>
    </dgm:pt>
    <dgm:pt modelId="{D2DF0E5F-63BB-6F4D-8BEF-42C20AD20A3B}" type="pres">
      <dgm:prSet presAssocID="{DDA3C35E-4F67-40A6-B3BE-2B79171827C5}" presName="vert1" presStyleCnt="0"/>
      <dgm:spPr/>
    </dgm:pt>
  </dgm:ptLst>
  <dgm:cxnLst>
    <dgm:cxn modelId="{26406A19-2063-844A-ACF2-4FAB1DE2A4DB}" type="presOf" srcId="{FA027E2E-09E1-4AC3-87EF-8E8D1902E1A4}" destId="{3A59CA0F-C482-9D47-842B-B415BC138888}" srcOrd="0" destOrd="0" presId="urn:microsoft.com/office/officeart/2008/layout/LinedList"/>
    <dgm:cxn modelId="{D0C8BD2F-90C7-4867-911A-65A7BA08AD0A}" srcId="{B0B5D046-0532-4789-89CB-6519C815FC01}" destId="{FA027E2E-09E1-4AC3-87EF-8E8D1902E1A4}" srcOrd="2" destOrd="0" parTransId="{34D66386-0790-4EC8-9B53-A0AE96BB473A}" sibTransId="{60C23A6C-7D1D-4839-B28C-4DAEDF96F621}"/>
    <dgm:cxn modelId="{D3680258-D402-B74B-B74A-732CE794F64A}" type="presOf" srcId="{B0B5D046-0532-4789-89CB-6519C815FC01}" destId="{B8F0F2E3-145E-654A-A18D-7EA39F33428E}" srcOrd="0" destOrd="0" presId="urn:microsoft.com/office/officeart/2008/layout/LinedList"/>
    <dgm:cxn modelId="{BD14B564-702F-4A6B-8AAF-3C8ED41A5A84}" srcId="{B0B5D046-0532-4789-89CB-6519C815FC01}" destId="{559CDBAB-3B6D-411A-80EF-B1AFF7E6CB10}" srcOrd="1" destOrd="0" parTransId="{F181A162-8DD4-4161-9F25-8354314018DA}" sibTransId="{8EC07EAB-E270-4816-B9C2-0A192A1663D3}"/>
    <dgm:cxn modelId="{C95E3D69-878F-764D-B966-E1B66FD4D0AF}" type="presOf" srcId="{DDA3C35E-4F67-40A6-B3BE-2B79171827C5}" destId="{43642783-6969-F842-AB67-BEA47803AD6C}" srcOrd="0" destOrd="0" presId="urn:microsoft.com/office/officeart/2008/layout/LinedList"/>
    <dgm:cxn modelId="{2A273F8B-6EC4-4467-A3A6-E7031D0BC8C2}" srcId="{B0B5D046-0532-4789-89CB-6519C815FC01}" destId="{DDA3C35E-4F67-40A6-B3BE-2B79171827C5}" srcOrd="3" destOrd="0" parTransId="{ED6E7851-5395-443C-9B81-4B06BD1E7871}" sibTransId="{74E35147-1E93-401F-A7B1-B95BB77A9B1D}"/>
    <dgm:cxn modelId="{A360E78E-735B-B945-94AE-051C190CB693}" type="presOf" srcId="{22E4C6B6-B6B0-4355-A2D9-B5312D7274C4}" destId="{86009B66-C81B-6B4E-BCD2-4518EC2ECF4D}" srcOrd="0" destOrd="0" presId="urn:microsoft.com/office/officeart/2008/layout/LinedList"/>
    <dgm:cxn modelId="{3A4BF6B0-51D1-43E8-A4FA-FFA9D24C9BF7}" srcId="{B0B5D046-0532-4789-89CB-6519C815FC01}" destId="{22E4C6B6-B6B0-4355-A2D9-B5312D7274C4}" srcOrd="0" destOrd="0" parTransId="{0A51F843-7781-4F28-872D-011DD0433B0F}" sibTransId="{FB855DDD-CCB6-45EE-B1C7-835A792A7AC2}"/>
    <dgm:cxn modelId="{128C87CB-FBF5-1B4C-962D-B8DBEB5DF6E9}" type="presOf" srcId="{559CDBAB-3B6D-411A-80EF-B1AFF7E6CB10}" destId="{B58F9D67-81E6-7942-8F75-163FBE0EB837}" srcOrd="0" destOrd="0" presId="urn:microsoft.com/office/officeart/2008/layout/LinedList"/>
    <dgm:cxn modelId="{9FC78850-418E-3A4D-9375-332372C73CCF}" type="presParOf" srcId="{B8F0F2E3-145E-654A-A18D-7EA39F33428E}" destId="{C8BC0407-F576-CC4F-BD5B-F8B3C61D2EA0}" srcOrd="0" destOrd="0" presId="urn:microsoft.com/office/officeart/2008/layout/LinedList"/>
    <dgm:cxn modelId="{80AC2234-3363-4E43-BC61-75F3A1C42E79}" type="presParOf" srcId="{B8F0F2E3-145E-654A-A18D-7EA39F33428E}" destId="{A751FCC6-1F8B-DE46-BD8C-095DEA00A678}" srcOrd="1" destOrd="0" presId="urn:microsoft.com/office/officeart/2008/layout/LinedList"/>
    <dgm:cxn modelId="{18706C82-5D11-BD4F-9C24-0E3424C0CC54}" type="presParOf" srcId="{A751FCC6-1F8B-DE46-BD8C-095DEA00A678}" destId="{86009B66-C81B-6B4E-BCD2-4518EC2ECF4D}" srcOrd="0" destOrd="0" presId="urn:microsoft.com/office/officeart/2008/layout/LinedList"/>
    <dgm:cxn modelId="{F8254FEB-CB08-A84F-88E4-82411225353B}" type="presParOf" srcId="{A751FCC6-1F8B-DE46-BD8C-095DEA00A678}" destId="{E6D17993-8B98-A549-86A7-A0BE2F47AFFD}" srcOrd="1" destOrd="0" presId="urn:microsoft.com/office/officeart/2008/layout/LinedList"/>
    <dgm:cxn modelId="{C227171C-3F77-FE4B-99D7-C7C092BFC89C}" type="presParOf" srcId="{B8F0F2E3-145E-654A-A18D-7EA39F33428E}" destId="{F9DB26F5-BB57-FA4E-A95E-E1D32E00019F}" srcOrd="2" destOrd="0" presId="urn:microsoft.com/office/officeart/2008/layout/LinedList"/>
    <dgm:cxn modelId="{DB422FC4-37DF-D64F-BBD1-6F778AA679D7}" type="presParOf" srcId="{B8F0F2E3-145E-654A-A18D-7EA39F33428E}" destId="{4C94C7A6-712D-D646-8F42-0BB77C4C9F2D}" srcOrd="3" destOrd="0" presId="urn:microsoft.com/office/officeart/2008/layout/LinedList"/>
    <dgm:cxn modelId="{56BD4679-71C0-7640-8ADF-35F777708654}" type="presParOf" srcId="{4C94C7A6-712D-D646-8F42-0BB77C4C9F2D}" destId="{B58F9D67-81E6-7942-8F75-163FBE0EB837}" srcOrd="0" destOrd="0" presId="urn:microsoft.com/office/officeart/2008/layout/LinedList"/>
    <dgm:cxn modelId="{21EA5AAD-CA7A-9348-9FBC-5F1718969E0E}" type="presParOf" srcId="{4C94C7A6-712D-D646-8F42-0BB77C4C9F2D}" destId="{15AB71BD-3655-814C-AD1D-7A117E64EF0E}" srcOrd="1" destOrd="0" presId="urn:microsoft.com/office/officeart/2008/layout/LinedList"/>
    <dgm:cxn modelId="{523CC90C-997D-B842-9BEF-77891A70CAE4}" type="presParOf" srcId="{B8F0F2E3-145E-654A-A18D-7EA39F33428E}" destId="{E4765AC7-2414-F846-8A91-E510DFE17B41}" srcOrd="4" destOrd="0" presId="urn:microsoft.com/office/officeart/2008/layout/LinedList"/>
    <dgm:cxn modelId="{21D79687-2BFE-824C-BC32-189BDD8095DB}" type="presParOf" srcId="{B8F0F2E3-145E-654A-A18D-7EA39F33428E}" destId="{149F96B6-8021-1249-8152-212AC26E509F}" srcOrd="5" destOrd="0" presId="urn:microsoft.com/office/officeart/2008/layout/LinedList"/>
    <dgm:cxn modelId="{2357A712-1C41-B84C-BEE0-389FEEDE7D6A}" type="presParOf" srcId="{149F96B6-8021-1249-8152-212AC26E509F}" destId="{3A59CA0F-C482-9D47-842B-B415BC138888}" srcOrd="0" destOrd="0" presId="urn:microsoft.com/office/officeart/2008/layout/LinedList"/>
    <dgm:cxn modelId="{3AE228ED-6935-6B47-BDE6-E516C1DD001D}" type="presParOf" srcId="{149F96B6-8021-1249-8152-212AC26E509F}" destId="{FB4AC8B7-8DDB-2644-B161-F52E8FF6EB51}" srcOrd="1" destOrd="0" presId="urn:microsoft.com/office/officeart/2008/layout/LinedList"/>
    <dgm:cxn modelId="{AE387636-2922-9C48-A9CA-3B946786F58D}" type="presParOf" srcId="{B8F0F2E3-145E-654A-A18D-7EA39F33428E}" destId="{D3D9052F-804C-A14B-A625-5BC077042081}" srcOrd="6" destOrd="0" presId="urn:microsoft.com/office/officeart/2008/layout/LinedList"/>
    <dgm:cxn modelId="{4EDA743E-5BB8-FD47-832E-8E4A462CE111}" type="presParOf" srcId="{B8F0F2E3-145E-654A-A18D-7EA39F33428E}" destId="{214A395B-F487-454B-8F1D-F3C6B4D737F4}" srcOrd="7" destOrd="0" presId="urn:microsoft.com/office/officeart/2008/layout/LinedList"/>
    <dgm:cxn modelId="{704E79E2-7872-E042-820A-C998D264326F}" type="presParOf" srcId="{214A395B-F487-454B-8F1D-F3C6B4D737F4}" destId="{43642783-6969-F842-AB67-BEA47803AD6C}" srcOrd="0" destOrd="0" presId="urn:microsoft.com/office/officeart/2008/layout/LinedList"/>
    <dgm:cxn modelId="{556A1FE5-090C-7A43-A510-89FB776A7697}" type="presParOf" srcId="{214A395B-F487-454B-8F1D-F3C6B4D737F4}" destId="{D2DF0E5F-63BB-6F4D-8BEF-42C20AD20A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C0407-F576-CC4F-BD5B-F8B3C61D2EA0}">
      <dsp:nvSpPr>
        <dsp:cNvPr id="0" name=""/>
        <dsp:cNvSpPr/>
      </dsp:nvSpPr>
      <dsp:spPr>
        <a:xfrm>
          <a:off x="0" y="0"/>
          <a:ext cx="65892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09B66-C81B-6B4E-BCD2-4518EC2ECF4D}">
      <dsp:nvSpPr>
        <dsp:cNvPr id="0" name=""/>
        <dsp:cNvSpPr/>
      </dsp:nvSpPr>
      <dsp:spPr>
        <a:xfrm>
          <a:off x="0" y="0"/>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What</a:t>
          </a:r>
          <a:r>
            <a:rPr lang="en-US" sz="3600" kern="1200" baseline="0" dirty="0"/>
            <a:t> it means for your area?</a:t>
          </a:r>
          <a:endParaRPr lang="en-US" sz="3600" kern="1200" dirty="0"/>
        </a:p>
      </dsp:txBody>
      <dsp:txXfrm>
        <a:off x="0" y="0"/>
        <a:ext cx="6589260" cy="1310998"/>
      </dsp:txXfrm>
    </dsp:sp>
    <dsp:sp modelId="{F9DB26F5-BB57-FA4E-A95E-E1D32E00019F}">
      <dsp:nvSpPr>
        <dsp:cNvPr id="0" name=""/>
        <dsp:cNvSpPr/>
      </dsp:nvSpPr>
      <dsp:spPr>
        <a:xfrm>
          <a:off x="0" y="1310998"/>
          <a:ext cx="658926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F9D67-81E6-7942-8F75-163FBE0EB837}">
      <dsp:nvSpPr>
        <dsp:cNvPr id="0" name=""/>
        <dsp:cNvSpPr/>
      </dsp:nvSpPr>
      <dsp:spPr>
        <a:xfrm>
          <a:off x="0" y="1310998"/>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0" i="0" u="none" kern="1200" dirty="0"/>
            <a:t>How have you developed a shared understanding? </a:t>
          </a:r>
          <a:endParaRPr lang="en-US" sz="3600" kern="1200" dirty="0"/>
        </a:p>
      </dsp:txBody>
      <dsp:txXfrm>
        <a:off x="0" y="1310998"/>
        <a:ext cx="6589260" cy="1310998"/>
      </dsp:txXfrm>
    </dsp:sp>
    <dsp:sp modelId="{E4765AC7-2414-F846-8A91-E510DFE17B41}">
      <dsp:nvSpPr>
        <dsp:cNvPr id="0" name=""/>
        <dsp:cNvSpPr/>
      </dsp:nvSpPr>
      <dsp:spPr>
        <a:xfrm>
          <a:off x="0" y="2621996"/>
          <a:ext cx="658926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9CA0F-C482-9D47-842B-B415BC138888}">
      <dsp:nvSpPr>
        <dsp:cNvPr id="0" name=""/>
        <dsp:cNvSpPr/>
      </dsp:nvSpPr>
      <dsp:spPr>
        <a:xfrm>
          <a:off x="0" y="2621996"/>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0" i="0" u="none" kern="1200" dirty="0"/>
            <a:t>How do you promote it and create new norms?</a:t>
          </a:r>
          <a:endParaRPr lang="en-US" sz="3600" kern="1200" dirty="0"/>
        </a:p>
      </dsp:txBody>
      <dsp:txXfrm>
        <a:off x="0" y="2621996"/>
        <a:ext cx="6589260" cy="1310998"/>
      </dsp:txXfrm>
    </dsp:sp>
    <dsp:sp modelId="{D3D9052F-804C-A14B-A625-5BC077042081}">
      <dsp:nvSpPr>
        <dsp:cNvPr id="0" name=""/>
        <dsp:cNvSpPr/>
      </dsp:nvSpPr>
      <dsp:spPr>
        <a:xfrm>
          <a:off x="0" y="3932994"/>
          <a:ext cx="658926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42783-6969-F842-AB67-BEA47803AD6C}">
      <dsp:nvSpPr>
        <dsp:cNvPr id="0" name=""/>
        <dsp:cNvSpPr/>
      </dsp:nvSpPr>
      <dsp:spPr>
        <a:xfrm>
          <a:off x="0" y="3932994"/>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0" i="0" u="none" kern="1200" dirty="0"/>
            <a:t>What are the carrots and sticks you are using to have impact.” </a:t>
          </a:r>
          <a:endParaRPr lang="en-US" sz="3600" kern="1200" dirty="0"/>
        </a:p>
      </dsp:txBody>
      <dsp:txXfrm>
        <a:off x="0" y="3932994"/>
        <a:ext cx="6589260" cy="13109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u="none" strike="noStrike" dirty="0">
                <a:solidFill>
                  <a:srgbClr val="000000"/>
                </a:solidFill>
                <a:effectLst/>
                <a:latin typeface="Helvetica" pitchFamily="2" charset="0"/>
              </a:rPr>
            </a:br>
            <a:endParaRPr lang="en-GB" b="0" i="0" u="none" strike="noStrike" dirty="0">
              <a:solidFill>
                <a:srgbClr val="000000"/>
              </a:solidFill>
              <a:effectLst/>
              <a:latin typeface="Helvetica" pitchFamily="2" charset="0"/>
            </a:endParaRPr>
          </a:p>
          <a:p>
            <a:pPr algn="l"/>
            <a:r>
              <a:rPr lang="en-GB" b="0" i="0" u="none" strike="noStrike" dirty="0">
                <a:solidFill>
                  <a:srgbClr val="000000"/>
                </a:solidFill>
                <a:effectLst/>
                <a:latin typeface="Helvetica" pitchFamily="2" charset="0"/>
              </a:rPr>
              <a:t>In some areas, schools are being asked to quantify the cost of inclusion in order to justify additional funding for inclusion. The early years sector has mostly not been asked to do this as yet, and there are risks involved in doing so that could lead to further exclusions. This conversation will delve into those risks and identify the value, as we as think about this within the context of where responsibilities lie for whole setting in inclusion, when our sector is a mixture of private, voluntary, independent and publicly funded provision.</a:t>
            </a:r>
          </a:p>
          <a:p>
            <a:br>
              <a:rPr lang="en-GB" dirty="0"/>
            </a:br>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2</a:t>
            </a:fld>
            <a:endParaRPr lang="en-US"/>
          </a:p>
        </p:txBody>
      </p:sp>
    </p:spTree>
    <p:extLst>
      <p:ext uri="{BB962C8B-B14F-4D97-AF65-F5344CB8AC3E}">
        <p14:creationId xmlns:p14="http://schemas.microsoft.com/office/powerpoint/2010/main" val="193694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5</a:t>
            </a:fld>
            <a:endParaRPr lang="en-US"/>
          </a:p>
        </p:txBody>
      </p:sp>
    </p:spTree>
    <p:extLst>
      <p:ext uri="{BB962C8B-B14F-4D97-AF65-F5344CB8AC3E}">
        <p14:creationId xmlns:p14="http://schemas.microsoft.com/office/powerpoint/2010/main" val="162761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webkit-standard"/>
              </a:rPr>
              <a:t> </a:t>
            </a:r>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200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5578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17</a:t>
            </a:fld>
            <a:endParaRPr lang="en-US"/>
          </a:p>
        </p:txBody>
      </p:sp>
    </p:spTree>
    <p:extLst>
      <p:ext uri="{BB962C8B-B14F-4D97-AF65-F5344CB8AC3E}">
        <p14:creationId xmlns:p14="http://schemas.microsoft.com/office/powerpoint/2010/main" val="32548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3/1/25</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3/1/25</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info@dingley.org.uk"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hyperlink" Target="mailto:ann.vandyke@dingley.org.uk" TargetMode="External"/><Relationship Id="rId4" Type="http://schemas.openxmlformats.org/officeDocument/2006/relationships/hyperlink" Target="mailto:catherine.mcleod@dingley.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ingley.org.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ouncilfordisabledchildren.org.uk/about-us-0/networks/early-years-send/eysend-partnershi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childcarechoices.gov.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a:solidFill>
                  <a:schemeClr val="accent1">
                    <a:lumMod val="75000"/>
                  </a:schemeClr>
                </a:solidFill>
                <a:latin typeface="+mn-lt"/>
              </a:rPr>
              <a:t>Welcome to our </a:t>
            </a:r>
            <a:br>
              <a:rPr lang="en-US" sz="4000" b="1">
                <a:solidFill>
                  <a:schemeClr val="accent1">
                    <a:lumMod val="75000"/>
                  </a:schemeClr>
                </a:solidFill>
                <a:latin typeface="+mn-lt"/>
              </a:rPr>
            </a:br>
            <a:r>
              <a:rPr lang="en-US" sz="4000" b="1">
                <a:solidFill>
                  <a:schemeClr val="accent1">
                    <a:lumMod val="75000"/>
                  </a:schemeClr>
                </a:solidFill>
                <a:latin typeface="+mn-lt"/>
              </a:rPr>
              <a:t>Inclusion Lunch Break!</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ve square speech bubbles in colour">
            <a:extLst>
              <a:ext uri="{FF2B5EF4-FFF2-40B4-BE49-F238E27FC236}">
                <a16:creationId xmlns:a16="http://schemas.microsoft.com/office/drawing/2014/main" id="{D8D99129-89A2-8694-7B0F-1811A199FDBF}"/>
              </a:ext>
            </a:extLst>
          </p:cNvPr>
          <p:cNvPicPr>
            <a:picLocks noChangeAspect="1"/>
          </p:cNvPicPr>
          <p:nvPr/>
        </p:nvPicPr>
        <p:blipFill>
          <a:blip r:embed="rId2"/>
          <a:srcRect r="1302"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ABA819-8579-4BD1-5671-2722E973B117}"/>
              </a:ext>
            </a:extLst>
          </p:cNvPr>
          <p:cNvSpPr>
            <a:spLocks noGrp="1"/>
          </p:cNvSpPr>
          <p:nvPr>
            <p:ph type="title"/>
          </p:nvPr>
        </p:nvSpPr>
        <p:spPr>
          <a:xfrm>
            <a:off x="492208" y="0"/>
            <a:ext cx="3822189" cy="1899912"/>
          </a:xfrm>
        </p:spPr>
        <p:txBody>
          <a:bodyPr>
            <a:normAutofit/>
          </a:bodyPr>
          <a:lstStyle/>
          <a:p>
            <a:r>
              <a:rPr lang="en-US" sz="4000" b="1" dirty="0">
                <a:latin typeface="+mn-lt"/>
              </a:rPr>
              <a:t>You told us…</a:t>
            </a:r>
          </a:p>
        </p:txBody>
      </p:sp>
      <p:sp>
        <p:nvSpPr>
          <p:cNvPr id="3" name="Content Placeholder 2">
            <a:extLst>
              <a:ext uri="{FF2B5EF4-FFF2-40B4-BE49-F238E27FC236}">
                <a16:creationId xmlns:a16="http://schemas.microsoft.com/office/drawing/2014/main" id="{E49A6894-9AC1-E866-ED3A-E4FD3BF851A2}"/>
              </a:ext>
            </a:extLst>
          </p:cNvPr>
          <p:cNvSpPr>
            <a:spLocks noGrp="1"/>
          </p:cNvSpPr>
          <p:nvPr>
            <p:ph idx="1"/>
          </p:nvPr>
        </p:nvSpPr>
        <p:spPr>
          <a:xfrm>
            <a:off x="492211" y="1718268"/>
            <a:ext cx="4130031" cy="4471052"/>
          </a:xfrm>
        </p:spPr>
        <p:txBody>
          <a:bodyPr>
            <a:normAutofit/>
          </a:bodyPr>
          <a:lstStyle/>
          <a:p>
            <a:r>
              <a:rPr lang="en-US" sz="2000" dirty="0"/>
              <a:t>DAF and SENIF are used in different ways to stretch them</a:t>
            </a:r>
          </a:p>
          <a:p>
            <a:r>
              <a:rPr lang="en-US" sz="2000" dirty="0"/>
              <a:t>High needs funding is not consistently accessed</a:t>
            </a:r>
          </a:p>
          <a:p>
            <a:r>
              <a:rPr lang="en-US" sz="2000" dirty="0"/>
              <a:t>Business planning can be key</a:t>
            </a:r>
          </a:p>
          <a:p>
            <a:r>
              <a:rPr lang="en-US" sz="2000" dirty="0"/>
              <a:t>Other funding streams are key</a:t>
            </a:r>
          </a:p>
          <a:p>
            <a:r>
              <a:rPr lang="en-US" sz="2000" dirty="0"/>
              <a:t>Links to OAP/graduated approach are critical</a:t>
            </a:r>
          </a:p>
          <a:p>
            <a:endParaRPr lang="en-US" sz="2000" dirty="0"/>
          </a:p>
          <a:p>
            <a:endParaRPr lang="en-US" sz="2000" dirty="0"/>
          </a:p>
        </p:txBody>
      </p:sp>
    </p:spTree>
    <p:extLst>
      <p:ext uri="{BB962C8B-B14F-4D97-AF65-F5344CB8AC3E}">
        <p14:creationId xmlns:p14="http://schemas.microsoft.com/office/powerpoint/2010/main" val="278651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otlight on a dark foggy stage">
            <a:extLst>
              <a:ext uri="{FF2B5EF4-FFF2-40B4-BE49-F238E27FC236}">
                <a16:creationId xmlns:a16="http://schemas.microsoft.com/office/drawing/2014/main" id="{67A24018-EF61-641A-872E-56BF10708086}"/>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4B410-9D45-DF2B-9AEC-A37F658A126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Spotlight session this time</a:t>
            </a:r>
          </a:p>
        </p:txBody>
      </p:sp>
      <p:sp>
        <p:nvSpPr>
          <p:cNvPr id="3" name="Content Placeholder 2">
            <a:extLst>
              <a:ext uri="{FF2B5EF4-FFF2-40B4-BE49-F238E27FC236}">
                <a16:creationId xmlns:a16="http://schemas.microsoft.com/office/drawing/2014/main" id="{02E28294-D27E-0B1E-835D-7111AD7EB0B2}"/>
              </a:ext>
            </a:extLst>
          </p:cNvPr>
          <p:cNvSpPr>
            <a:spLocks noGrp="1"/>
          </p:cNvSpPr>
          <p:nvPr>
            <p:ph idx="1"/>
          </p:nvPr>
        </p:nvSpPr>
        <p:spPr>
          <a:xfrm>
            <a:off x="1744717" y="4403835"/>
            <a:ext cx="8260520" cy="1378546"/>
          </a:xfrm>
          <a:effectLst>
            <a:outerShdw blurRad="50800" dist="38100" dir="2700000" algn="tl" rotWithShape="0">
              <a:prstClr val="black">
                <a:alpha val="40000"/>
              </a:prstClr>
            </a:outerShdw>
          </a:effectLst>
        </p:spPr>
        <p:txBody>
          <a:bodyPr vert="horz" lIns="91440" tIns="45720" rIns="91440" bIns="45720" rtlCol="0" anchor="t">
            <a:normAutofit fontScale="25000" lnSpcReduction="20000"/>
          </a:bodyPr>
          <a:lstStyle/>
          <a:p>
            <a:r>
              <a:rPr lang="en-GB" dirty="0"/>
              <a:t>making the most of the money to support inclusion</a:t>
            </a:r>
          </a:p>
          <a:p>
            <a:pPr algn="ctr"/>
            <a:br>
              <a:rPr lang="en-GB" dirty="0"/>
            </a:br>
            <a:endParaRPr lang="en-GB" sz="11200" dirty="0">
              <a:solidFill>
                <a:schemeClr val="bg1"/>
              </a:solidFill>
            </a:endParaRPr>
          </a:p>
          <a:p>
            <a:pPr marL="0" indent="0" algn="ctr">
              <a:buNone/>
            </a:pPr>
            <a:r>
              <a:rPr lang="en-GB" sz="12800" b="0" i="0" u="none" strike="noStrike" dirty="0">
                <a:solidFill>
                  <a:schemeClr val="bg1"/>
                </a:solidFill>
                <a:effectLst/>
                <a:latin typeface="Calibri" panose="020F0502020204030204" pitchFamily="34" charset="0"/>
                <a:cs typeface="Calibri" panose="020F0502020204030204" pitchFamily="34" charset="0"/>
              </a:rPr>
              <a:t>Ordinarily Available Provision. </a:t>
            </a:r>
            <a:br>
              <a:rPr lang="en-GB" b="0" i="0" u="none" strike="noStrike" dirty="0">
                <a:solidFill>
                  <a:srgbClr val="000000"/>
                </a:solidFill>
                <a:effectLst/>
                <a:latin typeface="Helvetica" pitchFamily="2" charset="0"/>
              </a:rPr>
            </a:br>
            <a:endParaRPr lang="en-GB" b="0" i="0" u="none" strike="noStrike" dirty="0">
              <a:solidFill>
                <a:srgbClr val="000000"/>
              </a:solidFill>
              <a:effectLst/>
              <a:latin typeface="Helvetica" pitchFamily="2" charset="0"/>
            </a:endParaRPr>
          </a:p>
          <a:p>
            <a:br>
              <a:rPr lang="en-GB" dirty="0"/>
            </a:br>
            <a:endParaRPr lang="en-US" sz="2400" dirty="0"/>
          </a:p>
          <a:p>
            <a:pPr marL="0" indent="0" algn="ctr">
              <a:buNone/>
            </a:pPr>
            <a:endParaRPr lang="en-US" sz="2400" b="1" i="1" dirty="0">
              <a:solidFill>
                <a:schemeClr val="bg1"/>
              </a:solidFill>
              <a:ea typeface="Calibri"/>
              <a:cs typeface="Calibri"/>
            </a:endParaRPr>
          </a:p>
        </p:txBody>
      </p:sp>
    </p:spTree>
    <p:extLst>
      <p:ext uri="{BB962C8B-B14F-4D97-AF65-F5344CB8AC3E}">
        <p14:creationId xmlns:p14="http://schemas.microsoft.com/office/powerpoint/2010/main" val="16903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E67A9-F19B-94B4-0720-B3474B8C4F80}"/>
              </a:ext>
            </a:extLst>
          </p:cNvPr>
          <p:cNvSpPr>
            <a:spLocks noGrp="1"/>
          </p:cNvSpPr>
          <p:nvPr>
            <p:ph type="title"/>
          </p:nvPr>
        </p:nvSpPr>
        <p:spPr>
          <a:xfrm>
            <a:off x="504967" y="675564"/>
            <a:ext cx="3609833" cy="5204085"/>
          </a:xfrm>
        </p:spPr>
        <p:txBody>
          <a:bodyPr>
            <a:normAutofit/>
          </a:bodyPr>
          <a:lstStyle/>
          <a:p>
            <a:r>
              <a:rPr lang="en-US" sz="4100" b="1">
                <a:latin typeface="+mn-lt"/>
              </a:rPr>
              <a:t>Considerations and questions</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5B96184-EA5A-5092-25F3-75DE07A6E191}"/>
              </a:ext>
            </a:extLst>
          </p:cNvPr>
          <p:cNvGraphicFramePr>
            <a:graphicFrameLocks noGrp="1"/>
          </p:cNvGraphicFramePr>
          <p:nvPr>
            <p:ph idx="1"/>
            <p:extLst>
              <p:ext uri="{D42A27DB-BD31-4B8C-83A1-F6EECF244321}">
                <p14:modId xmlns:p14="http://schemas.microsoft.com/office/powerpoint/2010/main" val="3023952266"/>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09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BCE74-4CF5-35E8-FBF5-18BA760DB00B}"/>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b="1">
                <a:solidFill>
                  <a:srgbClr val="2C2C2C"/>
                </a:solidFill>
              </a:rPr>
              <a:t>What else are we up to and how else can we help?</a:t>
            </a:r>
          </a:p>
        </p:txBody>
      </p:sp>
      <p:sp>
        <p:nvSpPr>
          <p:cNvPr id="33"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BB927A5D-1B0F-353A-2EF0-34D78289812B}"/>
              </a:ext>
            </a:extLst>
          </p:cNvPr>
          <p:cNvPicPr>
            <a:picLocks noChangeAspect="1"/>
          </p:cNvPicPr>
          <p:nvPr/>
        </p:nvPicPr>
        <p:blipFill rotWithShape="1">
          <a:blip r:embed="rId2"/>
          <a:srcRect t="3251" b="1872"/>
          <a:stretch/>
        </p:blipFill>
        <p:spPr>
          <a:xfrm>
            <a:off x="4062964" y="942538"/>
            <a:ext cx="7163222" cy="4808332"/>
          </a:xfrm>
          <a:prstGeom prst="rect">
            <a:avLst/>
          </a:prstGeom>
          <a:effectLst/>
        </p:spPr>
      </p:pic>
    </p:spTree>
    <p:extLst>
      <p:ext uri="{BB962C8B-B14F-4D97-AF65-F5344CB8AC3E}">
        <p14:creationId xmlns:p14="http://schemas.microsoft.com/office/powerpoint/2010/main" val="19053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l="14696" r="1" b="1"/>
          <a:stretch/>
        </p:blipFill>
        <p:spPr>
          <a:xfrm>
            <a:off x="1" y="10"/>
            <a:ext cx="9669642" cy="6857990"/>
          </a:xfrm>
          <a:prstGeom prst="rect">
            <a:avLst/>
          </a:prstGeom>
        </p:spPr>
      </p:pic>
      <p:sp>
        <p:nvSpPr>
          <p:cNvPr id="30" name="Rectangle 2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9206415" y="805231"/>
            <a:ext cx="3445765" cy="3692028"/>
          </a:xfrm>
          <a:noFill/>
        </p:spPr>
        <p:txBody>
          <a:bodyPr vert="horz" lIns="91440" tIns="45720" rIns="91440" bIns="45720" rtlCol="0" anchor="b">
            <a:normAutofit/>
          </a:bodyPr>
          <a:lstStyle/>
          <a:p>
            <a:r>
              <a:rPr lang="en-US" sz="5200" b="1" dirty="0"/>
              <a:t>Ask the room</a:t>
            </a:r>
          </a:p>
        </p:txBody>
      </p:sp>
    </p:spTree>
    <p:extLst>
      <p:ext uri="{BB962C8B-B14F-4D97-AF65-F5344CB8AC3E}">
        <p14:creationId xmlns:p14="http://schemas.microsoft.com/office/powerpoint/2010/main" val="2216798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l="40667" r="-1" b="-1"/>
          <a:stretch/>
        </p:blipFill>
        <p:spPr>
          <a:xfrm>
            <a:off x="1" y="10"/>
            <a:ext cx="6096000" cy="6857990"/>
          </a:xfrm>
          <a:prstGeom prst="rect">
            <a:avLst/>
          </a:prstGeom>
        </p:spPr>
      </p:pic>
      <p:sp useBgFill="1">
        <p:nvSpPr>
          <p:cNvPr id="20" name="Rectangle 1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6807575" y="771099"/>
            <a:ext cx="4324251" cy="4675544"/>
          </a:xfrm>
        </p:spPr>
        <p:txBody>
          <a:bodyPr vert="horz" lIns="91440" tIns="45720" rIns="91440" bIns="45720" rtlCol="0" anchor="t">
            <a:noAutofit/>
          </a:bodyPr>
          <a:lstStyle/>
          <a:p>
            <a:pPr algn="ctr"/>
            <a:r>
              <a:rPr lang="en-US" sz="2000" b="1" dirty="0">
                <a:latin typeface="+mn-lt"/>
              </a:rPr>
              <a:t>Spotlight next time?</a:t>
            </a:r>
            <a:br>
              <a:rPr lang="en-US" sz="2000" b="1" dirty="0">
                <a:latin typeface="+mn-lt"/>
              </a:rPr>
            </a:br>
            <a:br>
              <a:rPr lang="en-US" sz="2000" b="1" dirty="0"/>
            </a:br>
            <a:r>
              <a:rPr lang="en-US" sz="2000" b="1" dirty="0">
                <a:latin typeface="+mn-lt"/>
              </a:rPr>
              <a:t>14th April 12.30-1.30pm</a:t>
            </a:r>
            <a:br>
              <a:rPr lang="en-US" sz="2000" dirty="0">
                <a:latin typeface="+mn-lt"/>
              </a:rPr>
            </a:br>
            <a:br>
              <a:rPr lang="en-US" sz="2000" dirty="0">
                <a:latin typeface="+mn-lt"/>
              </a:rPr>
            </a:br>
            <a:br>
              <a:rPr lang="en-US" sz="2000" b="1" dirty="0">
                <a:latin typeface="+mn-lt"/>
                <a:cs typeface="Calibri"/>
              </a:rPr>
            </a:br>
            <a:endParaRPr lang="en-US" sz="2000" b="1" dirty="0">
              <a:latin typeface="+mn-lt"/>
            </a:endParaRPr>
          </a:p>
        </p:txBody>
      </p:sp>
      <p:sp useBgFill="1">
        <p:nvSpPr>
          <p:cNvPr id="22" name="Rectangle 2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question mark">
            <a:extLst>
              <a:ext uri="{FF2B5EF4-FFF2-40B4-BE49-F238E27FC236}">
                <a16:creationId xmlns:a16="http://schemas.microsoft.com/office/drawing/2014/main" id="{2D48800C-F481-5604-37BB-AD38AD73D038}"/>
              </a:ext>
            </a:extLst>
          </p:cNvPr>
          <p:cNvPicPr>
            <a:picLocks noChangeAspect="1"/>
          </p:cNvPicPr>
          <p:nvPr/>
        </p:nvPicPr>
        <p:blipFill>
          <a:blip r:embed="rId3"/>
          <a:stretch>
            <a:fillRect/>
          </a:stretch>
        </p:blipFill>
        <p:spPr>
          <a:xfrm>
            <a:off x="6888404" y="2815115"/>
            <a:ext cx="4511190" cy="2631528"/>
          </a:xfrm>
          <a:prstGeom prst="rect">
            <a:avLst/>
          </a:prstGeom>
        </p:spPr>
      </p:pic>
    </p:spTree>
    <p:extLst>
      <p:ext uri="{BB962C8B-B14F-4D97-AF65-F5344CB8AC3E}">
        <p14:creationId xmlns:p14="http://schemas.microsoft.com/office/powerpoint/2010/main" val="35683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dirty="0">
                <a:solidFill>
                  <a:schemeClr val="bg1"/>
                </a:solidFill>
              </a:rPr>
              <a:t>What will you do next?</a:t>
            </a:r>
            <a:br>
              <a:rPr lang="en-US" sz="5200" b="1" dirty="0">
                <a:solidFill>
                  <a:schemeClr val="bg1"/>
                </a:solidFill>
                <a:cs typeface="Calibri Light"/>
              </a:rPr>
            </a:br>
            <a:r>
              <a:rPr lang="en-US" sz="5200" b="1" dirty="0">
                <a:solidFill>
                  <a:schemeClr val="bg1"/>
                </a:solidFill>
              </a:rPr>
              <a:t> </a:t>
            </a:r>
            <a:br>
              <a:rPr lang="en-US" sz="5200" b="1" dirty="0"/>
            </a:br>
            <a:br>
              <a:rPr lang="en-US" sz="5200" b="1" dirty="0"/>
            </a:br>
            <a:r>
              <a:rPr lang="en-US" sz="5200" b="1" dirty="0">
                <a:solidFill>
                  <a:schemeClr val="bg1"/>
                </a:solidFill>
              </a:rPr>
              <a:t>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dirty="0">
              <a:solidFill>
                <a:schemeClr val="tx2"/>
              </a:solidFill>
            </a:endParaRPr>
          </a:p>
          <a:p>
            <a:endParaRPr lang="en-US" sz="500" dirty="0">
              <a:solidFill>
                <a:schemeClr val="tx2"/>
              </a:solidFill>
            </a:endParaRPr>
          </a:p>
          <a:p>
            <a:endParaRPr lang="en-US" sz="8000" dirty="0">
              <a:solidFill>
                <a:schemeClr val="tx2"/>
              </a:solidFill>
            </a:endParaRPr>
          </a:p>
          <a:p>
            <a:endParaRPr lang="en-US" sz="8000" dirty="0">
              <a:solidFill>
                <a:schemeClr val="tx2"/>
              </a:solidFill>
            </a:endParaRPr>
          </a:p>
          <a:p>
            <a:r>
              <a:rPr lang="en-US" sz="8000" dirty="0">
                <a:solidFill>
                  <a:schemeClr val="tx2"/>
                </a:solidFill>
                <a:hlinkClick r:id="rId3"/>
              </a:rPr>
              <a:t>info@dingley.org.uk</a:t>
            </a:r>
            <a:endParaRPr lang="en-US" sz="8000" dirty="0">
              <a:solidFill>
                <a:schemeClr val="tx2"/>
              </a:solidFill>
            </a:endParaRPr>
          </a:p>
          <a:p>
            <a:endParaRPr lang="en-US" sz="8000" dirty="0">
              <a:solidFill>
                <a:schemeClr val="tx2"/>
              </a:solidFill>
            </a:endParaRPr>
          </a:p>
          <a:p>
            <a:r>
              <a:rPr lang="en-US" sz="8000" dirty="0">
                <a:solidFill>
                  <a:schemeClr val="tx2"/>
                </a:solidFill>
              </a:rPr>
              <a:t>Catherine Mcleod MBE </a:t>
            </a:r>
            <a:r>
              <a:rPr lang="en-US" sz="8000" dirty="0" err="1">
                <a:ea typeface="Calibri"/>
                <a:cs typeface="Calibri"/>
                <a:hlinkClick r:id="rId4"/>
              </a:rPr>
              <a:t>catherine.mcleod@dingley.org.uk</a:t>
            </a:r>
            <a:endParaRPr lang="en-US" sz="8000" dirty="0">
              <a:solidFill>
                <a:schemeClr val="tx2"/>
              </a:solidFill>
            </a:endParaRPr>
          </a:p>
          <a:p>
            <a:r>
              <a:rPr lang="en-US" sz="8000" dirty="0">
                <a:solidFill>
                  <a:schemeClr val="tx2"/>
                </a:solidFill>
              </a:rPr>
              <a:t>Ann Van Dyke MBE </a:t>
            </a:r>
            <a:r>
              <a:rPr lang="en-US" sz="8000" dirty="0">
                <a:solidFill>
                  <a:schemeClr val="tx2"/>
                </a:solidFill>
                <a:hlinkClick r:id="rId5"/>
              </a:rPr>
              <a:t>ann.vandyke@dingley.org.uk</a:t>
            </a:r>
            <a:endParaRPr lang="en-US" sz="8000" dirty="0">
              <a:solidFill>
                <a:schemeClr val="tx2"/>
              </a:solidFill>
            </a:endParaRPr>
          </a:p>
          <a:p>
            <a:endParaRPr lang="en-US" sz="8000" dirty="0">
              <a:solidFill>
                <a:schemeClr val="tx2"/>
              </a:solidFill>
              <a:ea typeface="Calibri" panose="020F0502020204030204"/>
              <a:cs typeface="Calibri" panose="020F0502020204030204"/>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36679" y="723898"/>
            <a:ext cx="6002110" cy="1495425"/>
          </a:xfrm>
        </p:spPr>
        <p:txBody>
          <a:bodyPr>
            <a:normAutofit/>
          </a:bodyPr>
          <a:lstStyle/>
          <a:p>
            <a:br>
              <a:rPr lang="en-US" sz="4000">
                <a:latin typeface="+mn-lt"/>
              </a:rPr>
            </a:br>
            <a:r>
              <a:rPr lang="en-US" sz="4000" b="1">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836680" y="2405067"/>
            <a:ext cx="6002110" cy="3729034"/>
          </a:xfrm>
        </p:spPr>
        <p:txBody>
          <a:bodyPr vert="horz" lIns="91440" tIns="45720" rIns="91440" bIns="45720" rtlCol="0" anchor="t">
            <a:normAutofit fontScale="55000" lnSpcReduction="20000"/>
          </a:bodyPr>
          <a:lstStyle/>
          <a:p>
            <a:r>
              <a:rPr lang="en-US" sz="4400" dirty="0"/>
              <a:t>Introductions and welcome </a:t>
            </a:r>
          </a:p>
          <a:p>
            <a:r>
              <a:rPr lang="en-US" sz="4400" dirty="0"/>
              <a:t>What we talked about last time –</a:t>
            </a:r>
            <a:r>
              <a:rPr lang="en-GB" sz="4400" dirty="0"/>
              <a:t>“Making the most of the money to support inclusion”</a:t>
            </a:r>
          </a:p>
          <a:p>
            <a:r>
              <a:rPr lang="en-US" sz="4400" dirty="0"/>
              <a:t>Spotlight session; </a:t>
            </a:r>
          </a:p>
          <a:p>
            <a:pPr marL="0" indent="0" algn="l">
              <a:buNone/>
            </a:pPr>
            <a:r>
              <a:rPr lang="en-GB" sz="4400" dirty="0"/>
              <a:t>          </a:t>
            </a:r>
          </a:p>
          <a:p>
            <a:pPr marL="0" indent="0" algn="l">
              <a:buNone/>
            </a:pPr>
            <a:r>
              <a:rPr lang="en-GB" sz="4400" dirty="0"/>
              <a:t>	“Ordinarily Available Provision”</a:t>
            </a:r>
          </a:p>
          <a:p>
            <a:pPr marL="0" indent="0" algn="l">
              <a:buNone/>
            </a:pPr>
            <a:endParaRPr lang="en-GB" sz="4400" dirty="0"/>
          </a:p>
          <a:p>
            <a:r>
              <a:rPr lang="en-US" sz="4400" dirty="0"/>
              <a:t>Update from Dingley's</a:t>
            </a:r>
          </a:p>
          <a:p>
            <a:r>
              <a:rPr lang="en-US" sz="4400" dirty="0"/>
              <a:t>Ask the room</a:t>
            </a:r>
          </a:p>
          <a:p>
            <a:r>
              <a:rPr lang="en-US" sz="4400" dirty="0"/>
              <a:t>What next?</a:t>
            </a:r>
          </a:p>
          <a:p>
            <a:pPr marL="0" indent="0">
              <a:buNone/>
            </a:pPr>
            <a:endParaRPr lang="en-US" sz="2000" dirty="0"/>
          </a:p>
        </p:txBody>
      </p:sp>
      <p:pic>
        <p:nvPicPr>
          <p:cNvPr id="54" name="Picture 53" descr="Empty office tables">
            <a:extLst>
              <a:ext uri="{FF2B5EF4-FFF2-40B4-BE49-F238E27FC236}">
                <a16:creationId xmlns:a16="http://schemas.microsoft.com/office/drawing/2014/main" id="{1D6B6D38-3433-19FD-9961-EB8C3F4B3A05}"/>
              </a:ext>
            </a:extLst>
          </p:cNvPr>
          <p:cNvPicPr>
            <a:picLocks noChangeAspect="1"/>
          </p:cNvPicPr>
          <p:nvPr/>
        </p:nvPicPr>
        <p:blipFill rotWithShape="1">
          <a:blip r:embed="rId3"/>
          <a:srcRect l="32890" r="18516" b="-1"/>
          <a:stretch/>
        </p:blipFill>
        <p:spPr>
          <a:xfrm>
            <a:off x="7199440" y="10"/>
            <a:ext cx="4992560" cy="6857990"/>
          </a:xfrm>
          <a:prstGeom prst="rect">
            <a:avLst/>
          </a:prstGeom>
          <a:effectLst/>
        </p:spPr>
      </p:pic>
    </p:spTree>
    <p:extLst>
      <p:ext uri="{BB962C8B-B14F-4D97-AF65-F5344CB8AC3E}">
        <p14:creationId xmlns:p14="http://schemas.microsoft.com/office/powerpoint/2010/main" val="325915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05;p15"/>
          <p:cNvSpPr txBox="1">
            <a:spLocks noGrp="1"/>
          </p:cNvSpPr>
          <p:nvPr>
            <p:ph type="title"/>
          </p:nvPr>
        </p:nvSpPr>
        <p:spPr>
          <a:xfrm>
            <a:off x="838200" y="365125"/>
            <a:ext cx="10515600" cy="1306443"/>
          </a:xfrm>
          <a:prstGeom prst="rect">
            <a:avLst/>
          </a:prstGeom>
        </p:spPr>
        <p:txBody>
          <a:bodyPr spcFirstLastPara="1" lIns="91608" tIns="45791" rIns="91608" bIns="45791" anchorCtr="0">
            <a:normAutofit/>
          </a:bodyPr>
          <a:lstStyle/>
          <a:p>
            <a:pPr>
              <a:spcBef>
                <a:spcPts val="0"/>
              </a:spcBef>
              <a:buClr>
                <a:srgbClr val="002060"/>
              </a:buClr>
              <a:buSzPts val="5400"/>
            </a:pPr>
            <a:r>
              <a:rPr lang="en-GB" sz="4000" b="1">
                <a:latin typeface="Calibri" panose="020F0502020204030204" pitchFamily="34" charset="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838200" y="1825625"/>
            <a:ext cx="4152774" cy="4303464"/>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dirty="0"/>
              <a:t>Cameras, mics, joining in and chat</a:t>
            </a:r>
          </a:p>
          <a:p>
            <a:pPr>
              <a:spcBef>
                <a:spcPts val="1002"/>
              </a:spcBef>
              <a:buClr>
                <a:schemeClr val="dk1"/>
              </a:buClr>
              <a:buSzPts val="2800"/>
              <a:buFont typeface="Wingdings" panose="05000000000000000000" pitchFamily="2" charset="2"/>
              <a:buChar char="ü"/>
            </a:pPr>
            <a:r>
              <a:rPr lang="en-GB" sz="2000" dirty="0"/>
              <a:t>To maintain a safe space we will not make notes or record the session </a:t>
            </a:r>
          </a:p>
          <a:p>
            <a:pPr>
              <a:spcBef>
                <a:spcPts val="1002"/>
              </a:spcBef>
              <a:buClr>
                <a:srgbClr val="000000"/>
              </a:buClr>
              <a:buSzPts val="2800"/>
              <a:buFont typeface="Wingdings" panose="05000000000000000000" pitchFamily="2" charset="2"/>
              <a:buChar char="ü"/>
            </a:pPr>
            <a:r>
              <a:rPr lang="en-GB" sz="2000" dirty="0">
                <a:ea typeface="Calibri"/>
                <a:cs typeface="Calibri"/>
              </a:rPr>
              <a:t>You can access the chat afterwards for contacts and resources and ideas shared</a:t>
            </a:r>
            <a:endParaRPr lang="en-GB" sz="2000" dirty="0"/>
          </a:p>
          <a:p>
            <a:pPr>
              <a:spcBef>
                <a:spcPts val="1002"/>
              </a:spcBef>
              <a:buClr>
                <a:srgbClr val="000000"/>
              </a:buClr>
              <a:buSzPts val="2800"/>
              <a:buFont typeface="Wingdings" panose="05000000000000000000" pitchFamily="2" charset="2"/>
              <a:buChar char="ü"/>
            </a:pPr>
            <a:r>
              <a:rPr lang="en-GB" sz="2000">
                <a:ea typeface="Calibri"/>
                <a:cs typeface="Calibri"/>
              </a:rPr>
              <a:t>Our LA webspace will host </a:t>
            </a:r>
            <a:r>
              <a:rPr lang="en-GB" sz="2000" dirty="0">
                <a:ea typeface="Calibri"/>
                <a:cs typeface="Calibri"/>
              </a:rPr>
              <a:t>our slides</a:t>
            </a:r>
            <a:endParaRPr lang="en-GB" sz="2000" dirty="0"/>
          </a:p>
          <a:p>
            <a:pPr>
              <a:spcBef>
                <a:spcPts val="1002"/>
              </a:spcBef>
              <a:buClr>
                <a:srgbClr val="000000"/>
              </a:buClr>
              <a:buSzPts val="2800"/>
              <a:buFont typeface="Wingdings" panose="05000000000000000000" pitchFamily="2" charset="2"/>
              <a:buChar char="ü"/>
            </a:pPr>
            <a:r>
              <a:rPr lang="en-GB" sz="2000"/>
              <a:t>Can you give </a:t>
            </a:r>
            <a:r>
              <a:rPr lang="en-GB" sz="2000" dirty="0"/>
              <a:t>yourself this time?</a:t>
            </a:r>
            <a:endParaRPr lang="en-GB" sz="2000"/>
          </a:p>
          <a:p>
            <a:pPr>
              <a:spcBef>
                <a:spcPts val="1002"/>
              </a:spcBef>
              <a:buClr>
                <a:schemeClr val="dk1"/>
              </a:buClr>
              <a:buSzPts val="2800"/>
              <a:buFont typeface="Wingdings" panose="05000000000000000000" pitchFamily="2" charset="2"/>
              <a:buChar char="ü"/>
            </a:pPr>
            <a:r>
              <a:rPr lang="en-GB" sz="2000" dirty="0"/>
              <a:t>Are you comfy?</a:t>
            </a:r>
          </a:p>
        </p:txBody>
      </p:sp>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3"/>
          <a:srcRect t="1611" r="2" b="1613"/>
          <a:stretch/>
        </p:blipFill>
        <p:spPr>
          <a:xfrm>
            <a:off x="5183500" y="1904282"/>
            <a:ext cx="6170299" cy="42248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838199" y="537883"/>
            <a:ext cx="4783697" cy="1942810"/>
          </a:xfrm>
        </p:spPr>
        <p:txBody>
          <a:bodyPr anchor="b">
            <a:normAutofit/>
          </a:bodyPr>
          <a:lstStyle/>
          <a:p>
            <a:r>
              <a:rPr lang="en-US" sz="4000" b="1">
                <a:latin typeface="+mn-lt"/>
              </a:rPr>
              <a:t>Who we are, and what we do </a:t>
            </a:r>
            <a:endParaRPr lang="en-US" sz="4000" b="1">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838199" y="2686323"/>
            <a:ext cx="4783697" cy="3433583"/>
          </a:xfrm>
        </p:spPr>
        <p:txBody>
          <a:bodyPr vert="horz" lIns="91440" tIns="45720" rIns="91440" bIns="45720" rtlCol="0">
            <a:normAutofit/>
          </a:bodyPr>
          <a:lstStyle/>
          <a:p>
            <a:pPr marL="0" indent="0" fontAlgn="base">
              <a:buNone/>
            </a:pPr>
            <a:r>
              <a:rPr lang="en-GB" sz="1100" b="1"/>
              <a:t>A charity delivering specialist nursery provision for children with SEND</a:t>
            </a:r>
            <a:endParaRPr lang="en-GB" sz="1100" b="1">
              <a:cs typeface="Calibri"/>
            </a:endParaRPr>
          </a:p>
          <a:p>
            <a:pPr lvl="1" fontAlgn="base"/>
            <a:r>
              <a:rPr lang="en-GB" sz="1100"/>
              <a:t>Working with children, families and mainstream providers</a:t>
            </a:r>
            <a:endParaRPr lang="en-GB" sz="1100">
              <a:cs typeface="Calibri"/>
            </a:endParaRPr>
          </a:p>
          <a:p>
            <a:pPr lvl="1"/>
            <a:r>
              <a:rPr lang="en-GB" sz="1100">
                <a:cs typeface="Calibri"/>
              </a:rPr>
              <a:t>Thousands of children and families supported over 40 years</a:t>
            </a:r>
          </a:p>
          <a:p>
            <a:pPr lvl="1"/>
            <a:r>
              <a:rPr lang="en-GB" sz="1100">
                <a:ea typeface="+mn-lt"/>
                <a:cs typeface="+mn-lt"/>
              </a:rPr>
              <a:t>35% to 70% transitions to the mainstream</a:t>
            </a:r>
          </a:p>
          <a:p>
            <a:pPr marL="457200" lvl="1" indent="0">
              <a:buNone/>
            </a:pPr>
            <a:endParaRPr lang="en-GB" sz="1100">
              <a:cs typeface="Calibri" panose="020F0502020204030204"/>
            </a:endParaRPr>
          </a:p>
          <a:p>
            <a:pPr marL="0" indent="0" fontAlgn="base">
              <a:buNone/>
            </a:pPr>
            <a:r>
              <a:rPr lang="en-GB" sz="1100" b="1"/>
              <a:t>A will to drive an inclusion movement</a:t>
            </a:r>
            <a:endParaRPr lang="en-GB" sz="1100" b="1">
              <a:cs typeface="Calibri"/>
            </a:endParaRPr>
          </a:p>
          <a:p>
            <a:pPr lvl="1" fontAlgn="base"/>
            <a:r>
              <a:rPr lang="en-GB" sz="1100">
                <a:ea typeface="+mn-lt"/>
                <a:cs typeface="+mn-lt"/>
              </a:rPr>
              <a:t>96% of THOUSANDS of practitioners who complete out Inclusive Practice course tell they can support more children with SEND</a:t>
            </a:r>
            <a:endParaRPr lang="en-GB" sz="1100"/>
          </a:p>
          <a:p>
            <a:pPr lvl="1" fontAlgn="base"/>
            <a:r>
              <a:rPr lang="en-GB" sz="1100"/>
              <a:t>Working across the UK with LAs, providers, partners &amp; parents</a:t>
            </a:r>
            <a:endParaRPr lang="en-GB" sz="1100">
              <a:cs typeface="Calibri"/>
            </a:endParaRPr>
          </a:p>
          <a:p>
            <a:pPr lvl="1" fontAlgn="base"/>
            <a:r>
              <a:rPr lang="en-GB" sz="1100"/>
              <a:t>Lobbying for change nationally representing their voices</a:t>
            </a:r>
          </a:p>
          <a:p>
            <a:pPr marL="457200" lvl="1" indent="0" fontAlgn="base">
              <a:buNone/>
            </a:pPr>
            <a:endParaRPr lang="en-GB" sz="1100">
              <a:cs typeface="Calibri"/>
            </a:endParaRPr>
          </a:p>
          <a:p>
            <a:pPr marL="0" indent="0">
              <a:buNone/>
            </a:pPr>
            <a:r>
              <a:rPr lang="en-GB" sz="1100">
                <a:ea typeface="Calibri"/>
                <a:cs typeface="Calibri"/>
                <a:hlinkClick r:id="rId3"/>
              </a:rPr>
              <a:t>www.dingley.org.uk</a:t>
            </a:r>
            <a:endParaRPr lang="en-GB" sz="1100">
              <a:ea typeface="Calibri"/>
              <a:cs typeface="Calibri"/>
            </a:endParaRPr>
          </a:p>
          <a:p>
            <a:pPr marL="0" indent="0">
              <a:buNone/>
            </a:pPr>
            <a:endParaRPr lang="en-GB" sz="1100">
              <a:ea typeface="Calibri"/>
              <a:cs typeface="Calibri"/>
            </a:endParaRPr>
          </a:p>
          <a:p>
            <a:pPr marL="0" indent="0">
              <a:buNone/>
            </a:pPr>
            <a:endParaRPr lang="en-US" sz="1100" dirty="0">
              <a:cs typeface="Calibri"/>
            </a:endParaRPr>
          </a:p>
        </p:txBody>
      </p:sp>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4"/>
          <a:srcRect l="3639" r="2078"/>
          <a:stretch/>
        </p:blipFill>
        <p:spPr>
          <a:xfrm>
            <a:off x="5988424" y="1273124"/>
            <a:ext cx="5365375" cy="4111538"/>
          </a:xfrm>
          <a:prstGeom prst="rect">
            <a:avLst/>
          </a:prstGeom>
        </p:spPr>
      </p:pic>
    </p:spTree>
    <p:extLst>
      <p:ext uri="{BB962C8B-B14F-4D97-AF65-F5344CB8AC3E}">
        <p14:creationId xmlns:p14="http://schemas.microsoft.com/office/powerpoint/2010/main" val="146586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dirty="0"/>
              <a:t>DfE funded for 18 months</a:t>
            </a:r>
          </a:p>
          <a:p>
            <a:r>
              <a:rPr lang="en-US" dirty="0"/>
              <a:t>Early Years SEND Partnership</a:t>
            </a:r>
          </a:p>
          <a:p>
            <a:r>
              <a:rPr lang="en-US" dirty="0"/>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3"/>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solidFill>
                <a:schemeClr val="tx2"/>
              </a:solidFill>
            </a:endParaRPr>
          </a:p>
          <a:p>
            <a:endParaRPr lang="en-US" sz="500">
              <a:solidFill>
                <a:schemeClr val="tx2"/>
              </a:solidFill>
            </a:endParaRPr>
          </a:p>
          <a:p>
            <a:endParaRPr lang="en-US" sz="7200">
              <a:solidFill>
                <a:schemeClr val="tx2"/>
              </a:solidFill>
              <a:ea typeface="Calibri"/>
              <a:cs typeface="Calibri"/>
            </a:endParaRPr>
          </a:p>
          <a:p>
            <a:endParaRPr lang="en-US" sz="7200">
              <a:solidFill>
                <a:schemeClr val="tx2"/>
              </a:solidFill>
            </a:endParaRPr>
          </a:p>
          <a:p>
            <a:pPr marL="0" indent="0">
              <a:buNone/>
            </a:pPr>
            <a:r>
              <a:rPr lang="en-US" sz="7200">
                <a:solidFill>
                  <a:schemeClr val="tx2"/>
                </a:solidFill>
                <a:hlinkClick r:id="rId4">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a:solidFill>
                <a:schemeClr val="tx2"/>
              </a:solidFill>
              <a:ea typeface="Calibri" panose="020F0502020204030204"/>
              <a:cs typeface="Calibri"/>
              <a:hlinkClick r:id="rId4">
                <a:extLst>
                  <a:ext uri="{A12FA001-AC4F-418D-AE19-62706E023703}">
                    <ahyp:hlinkClr xmlns:ahyp="http://schemas.microsoft.com/office/drawing/2018/hyperlinkcolor" val="tx"/>
                  </a:ext>
                </a:extLst>
              </a:hlinkClick>
            </a:endParaRPr>
          </a:p>
          <a:p>
            <a:endParaRPr lang="en-US" sz="7200">
              <a:solidFill>
                <a:schemeClr val="tx2"/>
              </a:solidFill>
              <a:cs typeface="Calibri"/>
            </a:endParaRPr>
          </a:p>
          <a:p>
            <a:endParaRPr lang="en-US" sz="50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3"/>
          <a:srcRect l="5884" r="-1" b="-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535665" y="1348928"/>
            <a:ext cx="3973385" cy="3692028"/>
          </a:xfrm>
          <a:noFill/>
        </p:spPr>
        <p:txBody>
          <a:bodyPr vert="horz" lIns="91440" tIns="45720" rIns="91440" bIns="45720" rtlCol="0" anchor="b">
            <a:normAutofit/>
          </a:bodyPr>
          <a:lstStyle/>
          <a:p>
            <a:r>
              <a:rPr lang="en-US" sz="4000" b="1" dirty="0">
                <a:latin typeface="+mn-lt"/>
              </a:rPr>
              <a:t>Please tell us who </a:t>
            </a:r>
            <a:r>
              <a:rPr lang="en-US" sz="4000" b="1" u="sng" dirty="0">
                <a:latin typeface="+mn-lt"/>
              </a:rPr>
              <a:t>you</a:t>
            </a:r>
            <a:r>
              <a:rPr lang="en-US" sz="4000" b="1" dirty="0">
                <a:latin typeface="+mn-lt"/>
              </a:rPr>
              <a:t> are in the chat and leave your email so we can stay in touch directly</a:t>
            </a:r>
          </a:p>
        </p:txBody>
      </p:sp>
    </p:spTree>
    <p:extLst>
      <p:ext uri="{BB962C8B-B14F-4D97-AF65-F5344CB8AC3E}">
        <p14:creationId xmlns:p14="http://schemas.microsoft.com/office/powerpoint/2010/main" val="23522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357352" y="1858320"/>
            <a:ext cx="4887310" cy="3141359"/>
          </a:xfrm>
        </p:spPr>
        <p:txBody>
          <a:bodyPr vert="horz" lIns="91440" tIns="45720" rIns="91440" bIns="45720" rtlCol="0" anchor="t">
            <a:normAutofit/>
          </a:bodyPr>
          <a:lstStyle/>
          <a:p>
            <a:r>
              <a:rPr lang="en-US" sz="3600" b="1" dirty="0">
                <a:latin typeface="+mn-lt"/>
              </a:rPr>
              <a:t>Our spotlight l</a:t>
            </a:r>
            <a:r>
              <a:rPr lang="en-US" sz="3600" b="1" kern="1200" dirty="0">
                <a:latin typeface="+mn-lt"/>
              </a:rPr>
              <a:t>ast time…</a:t>
            </a:r>
            <a:br>
              <a:rPr lang="en-US" sz="3600" b="1" kern="1200" dirty="0"/>
            </a:br>
            <a:br>
              <a:rPr lang="en-US" sz="2400" kern="1200" dirty="0">
                <a:latin typeface="+mn-lt"/>
              </a:rPr>
            </a:br>
            <a:r>
              <a:rPr lang="en-GB" sz="2400" dirty="0">
                <a:latin typeface="+mn-lt"/>
              </a:rPr>
              <a:t>“Making the most of the money to support inclusion”</a:t>
            </a:r>
            <a:br>
              <a:rPr lang="en-GB" sz="2400" dirty="0">
                <a:latin typeface="+mn-lt"/>
              </a:rPr>
            </a:br>
            <a:endParaRPr lang="en-US" sz="2400" kern="1200" dirty="0">
              <a:latin typeface="+mn-lt"/>
            </a:endParaRPr>
          </a:p>
        </p:txBody>
      </p:sp>
      <p:pic>
        <p:nvPicPr>
          <p:cNvPr id="34" name="Picture 33" descr="One in a crowd">
            <a:extLst>
              <a:ext uri="{FF2B5EF4-FFF2-40B4-BE49-F238E27FC236}">
                <a16:creationId xmlns:a16="http://schemas.microsoft.com/office/drawing/2014/main" id="{E7CF8FA6-FC4B-70E6-813B-80BA10C33A83}"/>
              </a:ext>
            </a:extLst>
          </p:cNvPr>
          <p:cNvPicPr>
            <a:picLocks noChangeAspect="1"/>
          </p:cNvPicPr>
          <p:nvPr/>
        </p:nvPicPr>
        <p:blipFill rotWithShape="1">
          <a:blip r:embed="rId3"/>
          <a:srcRect b="5436"/>
          <a:stretch/>
        </p:blipFill>
        <p:spPr>
          <a:xfrm>
            <a:off x="5463389" y="1251126"/>
            <a:ext cx="5941497" cy="4213887"/>
          </a:xfrm>
          <a:prstGeom prst="rect">
            <a:avLst/>
          </a:prstGeom>
        </p:spPr>
      </p:pic>
      <p:grpSp>
        <p:nvGrpSpPr>
          <p:cNvPr id="61" name="Group 6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2" name="Rectangle 6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6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6883-0255-3C49-27F4-C8C08A1E5F53}"/>
              </a:ext>
            </a:extLst>
          </p:cNvPr>
          <p:cNvSpPr>
            <a:spLocks noGrp="1"/>
          </p:cNvSpPr>
          <p:nvPr>
            <p:ph type="title"/>
          </p:nvPr>
        </p:nvSpPr>
        <p:spPr>
          <a:xfrm>
            <a:off x="761800" y="762001"/>
            <a:ext cx="5334197" cy="1708242"/>
          </a:xfrm>
        </p:spPr>
        <p:txBody>
          <a:bodyPr anchor="ctr">
            <a:normAutofit fontScale="90000"/>
          </a:bodyPr>
          <a:lstStyle/>
          <a:p>
            <a:r>
              <a:rPr lang="en-US" sz="4000" b="1" dirty="0">
                <a:latin typeface="+mn-lt"/>
              </a:rPr>
              <a:t>Our sector is made up of a mixed economy, (it is not purely a public service)</a:t>
            </a:r>
            <a:br>
              <a:rPr lang="en-US" sz="4000" dirty="0"/>
            </a:br>
            <a:endParaRPr lang="en-GB" sz="4000" b="1" dirty="0"/>
          </a:p>
        </p:txBody>
      </p:sp>
      <p:sp>
        <p:nvSpPr>
          <p:cNvPr id="3" name="Content Placeholder 2">
            <a:extLst>
              <a:ext uri="{FF2B5EF4-FFF2-40B4-BE49-F238E27FC236}">
                <a16:creationId xmlns:a16="http://schemas.microsoft.com/office/drawing/2014/main" id="{792E7D1A-AC64-9F33-4F2D-ECC7204C9C2C}"/>
              </a:ext>
            </a:extLst>
          </p:cNvPr>
          <p:cNvSpPr>
            <a:spLocks noGrp="1"/>
          </p:cNvSpPr>
          <p:nvPr>
            <p:ph idx="1"/>
          </p:nvPr>
        </p:nvSpPr>
        <p:spPr>
          <a:xfrm>
            <a:off x="761800" y="2470244"/>
            <a:ext cx="5334197" cy="3769835"/>
          </a:xfrm>
        </p:spPr>
        <p:txBody>
          <a:bodyPr vert="horz" lIns="91440" tIns="45720" rIns="91440" bIns="45720" rtlCol="0" anchor="ctr">
            <a:normAutofit/>
          </a:bodyPr>
          <a:lstStyle/>
          <a:p>
            <a:pPr marL="0" indent="0">
              <a:buNone/>
            </a:pPr>
            <a:r>
              <a:rPr lang="en-GB" sz="1300">
                <a:ea typeface="+mn-lt"/>
                <a:cs typeface="+mn-lt"/>
              </a:rPr>
              <a:t>Fees (are settings business planning for inclusion?)</a:t>
            </a:r>
            <a:endParaRPr lang="en-GB" sz="1300" dirty="0">
              <a:cs typeface="Calibri" panose="020F0502020204030204"/>
            </a:endParaRPr>
          </a:p>
          <a:p>
            <a:pPr marL="0" indent="0">
              <a:buNone/>
            </a:pPr>
            <a:r>
              <a:rPr lang="en-GB" sz="1300" dirty="0">
                <a:ea typeface="+mn-lt"/>
                <a:cs typeface="+mn-lt"/>
              </a:rPr>
              <a:t>Nursery Education Funding and supplements</a:t>
            </a:r>
            <a:endParaRPr lang="en-GB" sz="1300" dirty="0">
              <a:cs typeface="Calibri" panose="020F0502020204030204"/>
            </a:endParaRPr>
          </a:p>
          <a:p>
            <a:pPr marL="0" indent="0">
              <a:buNone/>
            </a:pPr>
            <a:r>
              <a:rPr lang="en-GB" sz="1300" dirty="0">
                <a:ea typeface="+mn-lt"/>
                <a:cs typeface="+mn-lt"/>
              </a:rPr>
              <a:t>Indirect support </a:t>
            </a:r>
            <a:r>
              <a:rPr lang="en-GB" sz="1300">
                <a:ea typeface="+mn-lt"/>
                <a:cs typeface="+mn-lt"/>
              </a:rPr>
              <a:t>eg...</a:t>
            </a:r>
            <a:endParaRPr lang="en-GB" sz="1300" dirty="0">
              <a:cs typeface="Calibri" panose="020F0502020204030204"/>
            </a:endParaRPr>
          </a:p>
          <a:p>
            <a:pPr marL="0" indent="0">
              <a:buNone/>
            </a:pPr>
            <a:endParaRPr lang="en-GB" sz="1300" dirty="0">
              <a:cs typeface="Calibri" panose="020F0502020204030204"/>
            </a:endParaRPr>
          </a:p>
          <a:p>
            <a:pPr marL="0" indent="0">
              <a:buNone/>
            </a:pPr>
            <a:r>
              <a:rPr lang="en-GB" sz="1300" dirty="0">
                <a:ea typeface="+mn-lt"/>
                <a:cs typeface="+mn-lt"/>
              </a:rPr>
              <a:t>Higher rate Tax Free Childcare for working parents </a:t>
            </a:r>
            <a:endParaRPr lang="en-GB" sz="1300" dirty="0">
              <a:cs typeface="Calibri" panose="020F0502020204030204"/>
            </a:endParaRPr>
          </a:p>
          <a:p>
            <a:pPr marL="0" indent="0">
              <a:buNone/>
            </a:pPr>
            <a:r>
              <a:rPr lang="en-GB" sz="1300" dirty="0">
                <a:ea typeface="+mn-lt"/>
                <a:cs typeface="+mn-lt"/>
              </a:rPr>
              <a:t>Universal credit will help depending on income</a:t>
            </a:r>
            <a:endParaRPr lang="en-GB" sz="1300" dirty="0">
              <a:cs typeface="Calibri" panose="020F0502020204030204"/>
            </a:endParaRPr>
          </a:p>
          <a:p>
            <a:pPr marL="0" indent="0">
              <a:buNone/>
            </a:pPr>
            <a:r>
              <a:rPr lang="en-GB" sz="1300" dirty="0">
                <a:ea typeface="+mn-lt"/>
                <a:cs typeface="+mn-lt"/>
              </a:rPr>
              <a:t>Direct payments – or personal budgets </a:t>
            </a:r>
            <a:endParaRPr lang="en-GB" sz="1300" dirty="0">
              <a:cs typeface="Calibri" panose="020F0502020204030204"/>
            </a:endParaRPr>
          </a:p>
          <a:p>
            <a:pPr marL="0" indent="0">
              <a:buNone/>
            </a:pPr>
            <a:r>
              <a:rPr lang="en-GB" sz="1300" dirty="0">
                <a:ea typeface="+mn-lt"/>
                <a:cs typeface="+mn-lt"/>
              </a:rPr>
              <a:t>Parent can use DLA towards childcare </a:t>
            </a:r>
            <a:endParaRPr lang="en-GB" sz="1300" dirty="0">
              <a:cs typeface="Calibri" panose="020F0502020204030204"/>
            </a:endParaRPr>
          </a:p>
          <a:p>
            <a:pPr marL="0" indent="0">
              <a:buNone/>
            </a:pPr>
            <a:r>
              <a:rPr lang="en-GB" sz="1300" dirty="0">
                <a:ea typeface="+mn-lt"/>
                <a:cs typeface="+mn-lt"/>
              </a:rPr>
              <a:t>Right to request flexible working if a parent of a disabled child </a:t>
            </a:r>
            <a:endParaRPr lang="en-GB" sz="1300" dirty="0">
              <a:cs typeface="Calibri" panose="020F0502020204030204"/>
            </a:endParaRPr>
          </a:p>
          <a:p>
            <a:pPr marL="0" indent="0">
              <a:buNone/>
            </a:pPr>
            <a:endParaRPr lang="en-GB" sz="1300">
              <a:latin typeface="Arial"/>
              <a:cs typeface="Arial"/>
            </a:endParaRPr>
          </a:p>
          <a:p>
            <a:pPr marL="0" indent="0">
              <a:buNone/>
            </a:pPr>
            <a:r>
              <a:rPr lang="en-GB" sz="1300" dirty="0">
                <a:ea typeface="+mn-lt"/>
                <a:cs typeface="+mn-lt"/>
                <a:hlinkClick r:id="rId2"/>
              </a:rPr>
              <a:t>https://www.childcarechoices.gov.uk</a:t>
            </a:r>
            <a:endParaRPr lang="en-GB" sz="1300" dirty="0">
              <a:cs typeface="Calibri" panose="020F0502020204030204"/>
            </a:endParaRPr>
          </a:p>
          <a:p>
            <a:pPr marL="0" indent="0">
              <a:buNone/>
            </a:pPr>
            <a:endParaRPr lang="en-GB" sz="1300">
              <a:cs typeface="Calibri" panose="020F0502020204030204"/>
            </a:endParaRPr>
          </a:p>
        </p:txBody>
      </p:sp>
      <p:pic>
        <p:nvPicPr>
          <p:cNvPr id="5" name="Picture 4" descr="Puzzle pieces">
            <a:extLst>
              <a:ext uri="{FF2B5EF4-FFF2-40B4-BE49-F238E27FC236}">
                <a16:creationId xmlns:a16="http://schemas.microsoft.com/office/drawing/2014/main" id="{B85AECFE-33E4-6C04-E84C-0EBF98D7324F}"/>
              </a:ext>
            </a:extLst>
          </p:cNvPr>
          <p:cNvPicPr>
            <a:picLocks noChangeAspect="1"/>
          </p:cNvPicPr>
          <p:nvPr/>
        </p:nvPicPr>
        <p:blipFill rotWithShape="1">
          <a:blip r:embed="rId3"/>
          <a:srcRect l="28267" r="20167" b="7"/>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44227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on top of each other">
            <a:extLst>
              <a:ext uri="{FF2B5EF4-FFF2-40B4-BE49-F238E27FC236}">
                <a16:creationId xmlns:a16="http://schemas.microsoft.com/office/drawing/2014/main" id="{1AD2B38F-E22D-A170-3ED8-D15ABDB7DBEC}"/>
              </a:ext>
            </a:extLst>
          </p:cNvPr>
          <p:cNvPicPr>
            <a:picLocks noChangeAspect="1"/>
          </p:cNvPicPr>
          <p:nvPr/>
        </p:nvPicPr>
        <p:blipFill>
          <a:blip r:embed="rId2"/>
          <a:srcRect l="54093" r="11394"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E32FB-C64E-0AB0-6BEE-9B0DA48B693F}"/>
              </a:ext>
            </a:extLst>
          </p:cNvPr>
          <p:cNvSpPr>
            <a:spLocks noGrp="1"/>
          </p:cNvSpPr>
          <p:nvPr>
            <p:ph type="title"/>
          </p:nvPr>
        </p:nvSpPr>
        <p:spPr>
          <a:xfrm>
            <a:off x="6115317" y="405685"/>
            <a:ext cx="5464968" cy="1559301"/>
          </a:xfrm>
        </p:spPr>
        <p:txBody>
          <a:bodyPr>
            <a:normAutofit/>
          </a:bodyPr>
          <a:lstStyle/>
          <a:p>
            <a:r>
              <a:rPr lang="en-US" sz="4000" b="1">
                <a:latin typeface="+mn-lt"/>
              </a:rPr>
              <a:t>Issues to consider</a:t>
            </a:r>
          </a:p>
        </p:txBody>
      </p:sp>
      <p:sp>
        <p:nvSpPr>
          <p:cNvPr id="3" name="Content Placeholder 2">
            <a:extLst>
              <a:ext uri="{FF2B5EF4-FFF2-40B4-BE49-F238E27FC236}">
                <a16:creationId xmlns:a16="http://schemas.microsoft.com/office/drawing/2014/main" id="{6E446916-A535-4ACB-0295-E0CCFF70C4CC}"/>
              </a:ext>
            </a:extLst>
          </p:cNvPr>
          <p:cNvSpPr>
            <a:spLocks noGrp="1"/>
          </p:cNvSpPr>
          <p:nvPr>
            <p:ph idx="1"/>
          </p:nvPr>
        </p:nvSpPr>
        <p:spPr>
          <a:xfrm>
            <a:off x="6115317" y="2743200"/>
            <a:ext cx="5247340" cy="3496878"/>
          </a:xfrm>
        </p:spPr>
        <p:txBody>
          <a:bodyPr anchor="ctr">
            <a:normAutofit/>
          </a:bodyPr>
          <a:lstStyle/>
          <a:p>
            <a:r>
              <a:rPr lang="en-US" sz="2000" dirty="0"/>
              <a:t>Where does responsibility rest and who pays for inclusion?</a:t>
            </a:r>
          </a:p>
          <a:p>
            <a:r>
              <a:rPr lang="en-US" sz="2000" dirty="0"/>
              <a:t>Where does ordinarily available provision fit?</a:t>
            </a:r>
          </a:p>
          <a:p>
            <a:r>
              <a:rPr lang="en-US" sz="2000" dirty="0"/>
              <a:t>Risks and benefits?</a:t>
            </a:r>
          </a:p>
          <a:p>
            <a:r>
              <a:rPr lang="en-US" sz="2000" dirty="0"/>
              <a:t>How do we counter the risks?</a:t>
            </a:r>
          </a:p>
        </p:txBody>
      </p:sp>
    </p:spTree>
    <p:extLst>
      <p:ext uri="{BB962C8B-B14F-4D97-AF65-F5344CB8AC3E}">
        <p14:creationId xmlns:p14="http://schemas.microsoft.com/office/powerpoint/2010/main" val="2624770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532EBD-07EC-4ECF-9452-38C5FCD5E9B7}">
  <ds:schemaRefs>
    <ds:schemaRef ds:uri="http://schemas.microsoft.com/office/2006/metadata/properties"/>
    <ds:schemaRef ds:uri="2f3bc997-f854-457e-a89a-f53daf41e975"/>
    <ds:schemaRef ds:uri="http://purl.org/dc/dcmitype/"/>
    <ds:schemaRef ds:uri="http://schemas.microsoft.com/office/2006/documentManagement/types"/>
    <ds:schemaRef ds:uri="http://purl.org/dc/elements/1.1/"/>
    <ds:schemaRef ds:uri="http://www.w3.org/XML/1998/namespace"/>
    <ds:schemaRef ds:uri="5ff03d53-907b-4153-b31a-f9c01187da2f"/>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D67FD39-7B89-4A1D-B6C1-A308F6103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820EFA-BEB5-442F-A3C6-472FE7880A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3111</TotalTime>
  <Words>697</Words>
  <Application>Microsoft Macintosh PowerPoint</Application>
  <PresentationFormat>Widescreen</PresentationFormat>
  <Paragraphs>107</Paragraphs>
  <Slides>17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-webkit-standard</vt:lpstr>
      <vt:lpstr>Arial</vt:lpstr>
      <vt:lpstr>Calibri</vt:lpstr>
      <vt:lpstr>Calibri Light</vt:lpstr>
      <vt:lpstr>Helvetica</vt:lpstr>
      <vt:lpstr>Wingdings</vt:lpstr>
      <vt:lpstr>Office Theme</vt:lpstr>
      <vt:lpstr>Welcome to our  Inclusion Lunch Break!</vt:lpstr>
      <vt:lpstr> Agenda</vt:lpstr>
      <vt:lpstr>How shall we work today? </vt:lpstr>
      <vt:lpstr>Who we are, and what we do </vt:lpstr>
      <vt:lpstr>Why the lunch breaks?</vt:lpstr>
      <vt:lpstr>Please tell us who you are in the chat and leave your email so we can stay in touch directly</vt:lpstr>
      <vt:lpstr>Our spotlight last time…  “Making the most of the money to support inclusion” </vt:lpstr>
      <vt:lpstr>Our sector is made up of a mixed economy, (it is not purely a public service) </vt:lpstr>
      <vt:lpstr>Issues to consider</vt:lpstr>
      <vt:lpstr>You told us…</vt:lpstr>
      <vt:lpstr>Spotlight session this time</vt:lpstr>
      <vt:lpstr>Considerations and questions</vt:lpstr>
      <vt:lpstr>What else are we up to and how else can we help?</vt:lpstr>
      <vt:lpstr>Ask the room</vt:lpstr>
      <vt:lpstr>Spotlight next time?  14th April 12.30-1.30pm   </vt:lpstr>
      <vt:lpstr>What will you do next?    Feedback in the chat please </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dc:title>
  <dc:creator>Ann Van Dyke</dc:creator>
  <cp:lastModifiedBy>Ann Van Dyke</cp:lastModifiedBy>
  <cp:revision>184</cp:revision>
  <cp:lastPrinted>2024-02-05T12:17:31Z</cp:lastPrinted>
  <dcterms:created xsi:type="dcterms:W3CDTF">2022-06-27T14:30:28Z</dcterms:created>
  <dcterms:modified xsi:type="dcterms:W3CDTF">2025-03-01T11:36:12Z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