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11" r:id="rId5"/>
    <p:sldId id="374" r:id="rId6"/>
    <p:sldId id="422" r:id="rId7"/>
    <p:sldId id="484" r:id="rId8"/>
    <p:sldId id="428" r:id="rId9"/>
    <p:sldId id="429" r:id="rId10"/>
    <p:sldId id="430" r:id="rId11"/>
    <p:sldId id="497" r:id="rId12"/>
    <p:sldId id="529" r:id="rId13"/>
    <p:sldId id="528" r:id="rId14"/>
    <p:sldId id="485" r:id="rId15"/>
    <p:sldId id="486" r:id="rId16"/>
    <p:sldId id="491" r:id="rId17"/>
    <p:sldId id="492" r:id="rId18"/>
    <p:sldId id="493" r:id="rId19"/>
    <p:sldId id="531" r:id="rId20"/>
    <p:sldId id="496" r:id="rId21"/>
    <p:sldId id="530" r:id="rId22"/>
    <p:sldId id="494" r:id="rId23"/>
    <p:sldId id="499" r:id="rId24"/>
    <p:sldId id="480" r:id="rId25"/>
    <p:sldId id="481" r:id="rId26"/>
    <p:sldId id="418" r:id="rId27"/>
    <p:sldId id="3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238"/>
    <p:restoredTop sz="94591"/>
  </p:normalViewPr>
  <p:slideViewPr>
    <p:cSldViewPr snapToGrid="0">
      <p:cViewPr varScale="1">
        <p:scale>
          <a:sx n="24" d="100"/>
          <a:sy n="24" d="100"/>
        </p:scale>
        <p:origin x="192" y="2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5D046-0532-4789-89CB-6519C815FC0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2E4C6B6-B6B0-4355-A2D9-B5312D7274C4}">
      <dgm:prSet/>
      <dgm:spPr/>
      <dgm:t>
        <a:bodyPr/>
        <a:lstStyle/>
        <a:p>
          <a:r>
            <a:rPr lang="en-US"/>
            <a:t>Driving increased DAF through DLA take up support</a:t>
          </a:r>
        </a:p>
      </dgm:t>
    </dgm:pt>
    <dgm:pt modelId="{0A51F843-7781-4F28-872D-011DD0433B0F}" type="parTrans" cxnId="{3A4BF6B0-51D1-43E8-A4FA-FFA9D24C9BF7}">
      <dgm:prSet/>
      <dgm:spPr/>
      <dgm:t>
        <a:bodyPr/>
        <a:lstStyle/>
        <a:p>
          <a:endParaRPr lang="en-US"/>
        </a:p>
      </dgm:t>
    </dgm:pt>
    <dgm:pt modelId="{FB855DDD-CCB6-45EE-B1C7-835A792A7AC2}" type="sibTrans" cxnId="{3A4BF6B0-51D1-43E8-A4FA-FFA9D24C9BF7}">
      <dgm:prSet/>
      <dgm:spPr/>
      <dgm:t>
        <a:bodyPr/>
        <a:lstStyle/>
        <a:p>
          <a:endParaRPr lang="en-US"/>
        </a:p>
      </dgm:t>
    </dgm:pt>
    <dgm:pt modelId="{559CDBAB-3B6D-411A-80EF-B1AFF7E6CB10}">
      <dgm:prSet/>
      <dgm:spPr/>
      <dgm:t>
        <a:bodyPr/>
        <a:lstStyle/>
        <a:p>
          <a:r>
            <a:rPr lang="en-US"/>
            <a:t>SENIF – group provision?</a:t>
          </a:r>
        </a:p>
      </dgm:t>
    </dgm:pt>
    <dgm:pt modelId="{F181A162-8DD4-4161-9F25-8354314018DA}" type="parTrans" cxnId="{BD14B564-702F-4A6B-8AAF-3C8ED41A5A84}">
      <dgm:prSet/>
      <dgm:spPr/>
      <dgm:t>
        <a:bodyPr/>
        <a:lstStyle/>
        <a:p>
          <a:endParaRPr lang="en-US"/>
        </a:p>
      </dgm:t>
    </dgm:pt>
    <dgm:pt modelId="{8EC07EAB-E270-4816-B9C2-0A192A1663D3}" type="sibTrans" cxnId="{BD14B564-702F-4A6B-8AAF-3C8ED41A5A84}">
      <dgm:prSet/>
      <dgm:spPr/>
      <dgm:t>
        <a:bodyPr/>
        <a:lstStyle/>
        <a:p>
          <a:endParaRPr lang="en-US"/>
        </a:p>
      </dgm:t>
    </dgm:pt>
    <dgm:pt modelId="{FA027E2E-09E1-4AC3-87EF-8E8D1902E1A4}">
      <dgm:prSet/>
      <dgm:spPr/>
      <dgm:t>
        <a:bodyPr/>
        <a:lstStyle/>
        <a:p>
          <a:r>
            <a:rPr lang="en-US"/>
            <a:t>High needs is for early years too</a:t>
          </a:r>
        </a:p>
      </dgm:t>
    </dgm:pt>
    <dgm:pt modelId="{34D66386-0790-4EC8-9B53-A0AE96BB473A}" type="parTrans" cxnId="{D0C8BD2F-90C7-4867-911A-65A7BA08AD0A}">
      <dgm:prSet/>
      <dgm:spPr/>
      <dgm:t>
        <a:bodyPr/>
        <a:lstStyle/>
        <a:p>
          <a:endParaRPr lang="en-US"/>
        </a:p>
      </dgm:t>
    </dgm:pt>
    <dgm:pt modelId="{60C23A6C-7D1D-4839-B28C-4DAEDF96F621}" type="sibTrans" cxnId="{D0C8BD2F-90C7-4867-911A-65A7BA08AD0A}">
      <dgm:prSet/>
      <dgm:spPr/>
      <dgm:t>
        <a:bodyPr/>
        <a:lstStyle/>
        <a:p>
          <a:endParaRPr lang="en-US"/>
        </a:p>
      </dgm:t>
    </dgm:pt>
    <dgm:pt modelId="{DDA3C35E-4F67-40A6-B3BE-2B79171827C5}">
      <dgm:prSet/>
      <dgm:spPr/>
      <dgm:t>
        <a:bodyPr/>
        <a:lstStyle/>
        <a:p>
          <a:r>
            <a:rPr lang="en-US"/>
            <a:t>We share responsibility with the sector so how do you support business planning for inclusion?</a:t>
          </a:r>
        </a:p>
      </dgm:t>
    </dgm:pt>
    <dgm:pt modelId="{ED6E7851-5395-443C-9B81-4B06BD1E7871}" type="parTrans" cxnId="{2A273F8B-6EC4-4467-A3A6-E7031D0BC8C2}">
      <dgm:prSet/>
      <dgm:spPr/>
      <dgm:t>
        <a:bodyPr/>
        <a:lstStyle/>
        <a:p>
          <a:endParaRPr lang="en-US"/>
        </a:p>
      </dgm:t>
    </dgm:pt>
    <dgm:pt modelId="{74E35147-1E93-401F-A7B1-B95BB77A9B1D}" type="sibTrans" cxnId="{2A273F8B-6EC4-4467-A3A6-E7031D0BC8C2}">
      <dgm:prSet/>
      <dgm:spPr/>
      <dgm:t>
        <a:bodyPr/>
        <a:lstStyle/>
        <a:p>
          <a:endParaRPr lang="en-US"/>
        </a:p>
      </dgm:t>
    </dgm:pt>
    <dgm:pt modelId="{B8F0F2E3-145E-654A-A18D-7EA39F33428E}" type="pres">
      <dgm:prSet presAssocID="{B0B5D046-0532-4789-89CB-6519C815FC01}" presName="vert0" presStyleCnt="0">
        <dgm:presLayoutVars>
          <dgm:dir/>
          <dgm:animOne val="branch"/>
          <dgm:animLvl val="lvl"/>
        </dgm:presLayoutVars>
      </dgm:prSet>
      <dgm:spPr/>
    </dgm:pt>
    <dgm:pt modelId="{C8BC0407-F576-CC4F-BD5B-F8B3C61D2EA0}" type="pres">
      <dgm:prSet presAssocID="{22E4C6B6-B6B0-4355-A2D9-B5312D7274C4}" presName="thickLine" presStyleLbl="alignNode1" presStyleIdx="0" presStyleCnt="4"/>
      <dgm:spPr/>
    </dgm:pt>
    <dgm:pt modelId="{A751FCC6-1F8B-DE46-BD8C-095DEA00A678}" type="pres">
      <dgm:prSet presAssocID="{22E4C6B6-B6B0-4355-A2D9-B5312D7274C4}" presName="horz1" presStyleCnt="0"/>
      <dgm:spPr/>
    </dgm:pt>
    <dgm:pt modelId="{86009B66-C81B-6B4E-BCD2-4518EC2ECF4D}" type="pres">
      <dgm:prSet presAssocID="{22E4C6B6-B6B0-4355-A2D9-B5312D7274C4}" presName="tx1" presStyleLbl="revTx" presStyleIdx="0" presStyleCnt="4"/>
      <dgm:spPr/>
    </dgm:pt>
    <dgm:pt modelId="{E6D17993-8B98-A549-86A7-A0BE2F47AFFD}" type="pres">
      <dgm:prSet presAssocID="{22E4C6B6-B6B0-4355-A2D9-B5312D7274C4}" presName="vert1" presStyleCnt="0"/>
      <dgm:spPr/>
    </dgm:pt>
    <dgm:pt modelId="{F9DB26F5-BB57-FA4E-A95E-E1D32E00019F}" type="pres">
      <dgm:prSet presAssocID="{559CDBAB-3B6D-411A-80EF-B1AFF7E6CB10}" presName="thickLine" presStyleLbl="alignNode1" presStyleIdx="1" presStyleCnt="4"/>
      <dgm:spPr/>
    </dgm:pt>
    <dgm:pt modelId="{4C94C7A6-712D-D646-8F42-0BB77C4C9F2D}" type="pres">
      <dgm:prSet presAssocID="{559CDBAB-3B6D-411A-80EF-B1AFF7E6CB10}" presName="horz1" presStyleCnt="0"/>
      <dgm:spPr/>
    </dgm:pt>
    <dgm:pt modelId="{B58F9D67-81E6-7942-8F75-163FBE0EB837}" type="pres">
      <dgm:prSet presAssocID="{559CDBAB-3B6D-411A-80EF-B1AFF7E6CB10}" presName="tx1" presStyleLbl="revTx" presStyleIdx="1" presStyleCnt="4"/>
      <dgm:spPr/>
    </dgm:pt>
    <dgm:pt modelId="{15AB71BD-3655-814C-AD1D-7A117E64EF0E}" type="pres">
      <dgm:prSet presAssocID="{559CDBAB-3B6D-411A-80EF-B1AFF7E6CB10}" presName="vert1" presStyleCnt="0"/>
      <dgm:spPr/>
    </dgm:pt>
    <dgm:pt modelId="{E4765AC7-2414-F846-8A91-E510DFE17B41}" type="pres">
      <dgm:prSet presAssocID="{FA027E2E-09E1-4AC3-87EF-8E8D1902E1A4}" presName="thickLine" presStyleLbl="alignNode1" presStyleIdx="2" presStyleCnt="4"/>
      <dgm:spPr/>
    </dgm:pt>
    <dgm:pt modelId="{149F96B6-8021-1249-8152-212AC26E509F}" type="pres">
      <dgm:prSet presAssocID="{FA027E2E-09E1-4AC3-87EF-8E8D1902E1A4}" presName="horz1" presStyleCnt="0"/>
      <dgm:spPr/>
    </dgm:pt>
    <dgm:pt modelId="{3A59CA0F-C482-9D47-842B-B415BC138888}" type="pres">
      <dgm:prSet presAssocID="{FA027E2E-09E1-4AC3-87EF-8E8D1902E1A4}" presName="tx1" presStyleLbl="revTx" presStyleIdx="2" presStyleCnt="4"/>
      <dgm:spPr/>
    </dgm:pt>
    <dgm:pt modelId="{FB4AC8B7-8DDB-2644-B161-F52E8FF6EB51}" type="pres">
      <dgm:prSet presAssocID="{FA027E2E-09E1-4AC3-87EF-8E8D1902E1A4}" presName="vert1" presStyleCnt="0"/>
      <dgm:spPr/>
    </dgm:pt>
    <dgm:pt modelId="{D3D9052F-804C-A14B-A625-5BC077042081}" type="pres">
      <dgm:prSet presAssocID="{DDA3C35E-4F67-40A6-B3BE-2B79171827C5}" presName="thickLine" presStyleLbl="alignNode1" presStyleIdx="3" presStyleCnt="4"/>
      <dgm:spPr/>
    </dgm:pt>
    <dgm:pt modelId="{214A395B-F487-454B-8F1D-F3C6B4D737F4}" type="pres">
      <dgm:prSet presAssocID="{DDA3C35E-4F67-40A6-B3BE-2B79171827C5}" presName="horz1" presStyleCnt="0"/>
      <dgm:spPr/>
    </dgm:pt>
    <dgm:pt modelId="{43642783-6969-F842-AB67-BEA47803AD6C}" type="pres">
      <dgm:prSet presAssocID="{DDA3C35E-4F67-40A6-B3BE-2B79171827C5}" presName="tx1" presStyleLbl="revTx" presStyleIdx="3" presStyleCnt="4"/>
      <dgm:spPr/>
    </dgm:pt>
    <dgm:pt modelId="{D2DF0E5F-63BB-6F4D-8BEF-42C20AD20A3B}" type="pres">
      <dgm:prSet presAssocID="{DDA3C35E-4F67-40A6-B3BE-2B79171827C5}" presName="vert1" presStyleCnt="0"/>
      <dgm:spPr/>
    </dgm:pt>
  </dgm:ptLst>
  <dgm:cxnLst>
    <dgm:cxn modelId="{26406A19-2063-844A-ACF2-4FAB1DE2A4DB}" type="presOf" srcId="{FA027E2E-09E1-4AC3-87EF-8E8D1902E1A4}" destId="{3A59CA0F-C482-9D47-842B-B415BC138888}" srcOrd="0" destOrd="0" presId="urn:microsoft.com/office/officeart/2008/layout/LinedList"/>
    <dgm:cxn modelId="{D0C8BD2F-90C7-4867-911A-65A7BA08AD0A}" srcId="{B0B5D046-0532-4789-89CB-6519C815FC01}" destId="{FA027E2E-09E1-4AC3-87EF-8E8D1902E1A4}" srcOrd="2" destOrd="0" parTransId="{34D66386-0790-4EC8-9B53-A0AE96BB473A}" sibTransId="{60C23A6C-7D1D-4839-B28C-4DAEDF96F621}"/>
    <dgm:cxn modelId="{D3680258-D402-B74B-B74A-732CE794F64A}" type="presOf" srcId="{B0B5D046-0532-4789-89CB-6519C815FC01}" destId="{B8F0F2E3-145E-654A-A18D-7EA39F33428E}" srcOrd="0" destOrd="0" presId="urn:microsoft.com/office/officeart/2008/layout/LinedList"/>
    <dgm:cxn modelId="{BD14B564-702F-4A6B-8AAF-3C8ED41A5A84}" srcId="{B0B5D046-0532-4789-89CB-6519C815FC01}" destId="{559CDBAB-3B6D-411A-80EF-B1AFF7E6CB10}" srcOrd="1" destOrd="0" parTransId="{F181A162-8DD4-4161-9F25-8354314018DA}" sibTransId="{8EC07EAB-E270-4816-B9C2-0A192A1663D3}"/>
    <dgm:cxn modelId="{C95E3D69-878F-764D-B966-E1B66FD4D0AF}" type="presOf" srcId="{DDA3C35E-4F67-40A6-B3BE-2B79171827C5}" destId="{43642783-6969-F842-AB67-BEA47803AD6C}" srcOrd="0" destOrd="0" presId="urn:microsoft.com/office/officeart/2008/layout/LinedList"/>
    <dgm:cxn modelId="{2A273F8B-6EC4-4467-A3A6-E7031D0BC8C2}" srcId="{B0B5D046-0532-4789-89CB-6519C815FC01}" destId="{DDA3C35E-4F67-40A6-B3BE-2B79171827C5}" srcOrd="3" destOrd="0" parTransId="{ED6E7851-5395-443C-9B81-4B06BD1E7871}" sibTransId="{74E35147-1E93-401F-A7B1-B95BB77A9B1D}"/>
    <dgm:cxn modelId="{A360E78E-735B-B945-94AE-051C190CB693}" type="presOf" srcId="{22E4C6B6-B6B0-4355-A2D9-B5312D7274C4}" destId="{86009B66-C81B-6B4E-BCD2-4518EC2ECF4D}" srcOrd="0" destOrd="0" presId="urn:microsoft.com/office/officeart/2008/layout/LinedList"/>
    <dgm:cxn modelId="{3A4BF6B0-51D1-43E8-A4FA-FFA9D24C9BF7}" srcId="{B0B5D046-0532-4789-89CB-6519C815FC01}" destId="{22E4C6B6-B6B0-4355-A2D9-B5312D7274C4}" srcOrd="0" destOrd="0" parTransId="{0A51F843-7781-4F28-872D-011DD0433B0F}" sibTransId="{FB855DDD-CCB6-45EE-B1C7-835A792A7AC2}"/>
    <dgm:cxn modelId="{128C87CB-FBF5-1B4C-962D-B8DBEB5DF6E9}" type="presOf" srcId="{559CDBAB-3B6D-411A-80EF-B1AFF7E6CB10}" destId="{B58F9D67-81E6-7942-8F75-163FBE0EB837}" srcOrd="0" destOrd="0" presId="urn:microsoft.com/office/officeart/2008/layout/LinedList"/>
    <dgm:cxn modelId="{9FC78850-418E-3A4D-9375-332372C73CCF}" type="presParOf" srcId="{B8F0F2E3-145E-654A-A18D-7EA39F33428E}" destId="{C8BC0407-F576-CC4F-BD5B-F8B3C61D2EA0}" srcOrd="0" destOrd="0" presId="urn:microsoft.com/office/officeart/2008/layout/LinedList"/>
    <dgm:cxn modelId="{80AC2234-3363-4E43-BC61-75F3A1C42E79}" type="presParOf" srcId="{B8F0F2E3-145E-654A-A18D-7EA39F33428E}" destId="{A751FCC6-1F8B-DE46-BD8C-095DEA00A678}" srcOrd="1" destOrd="0" presId="urn:microsoft.com/office/officeart/2008/layout/LinedList"/>
    <dgm:cxn modelId="{18706C82-5D11-BD4F-9C24-0E3424C0CC54}" type="presParOf" srcId="{A751FCC6-1F8B-DE46-BD8C-095DEA00A678}" destId="{86009B66-C81B-6B4E-BCD2-4518EC2ECF4D}" srcOrd="0" destOrd="0" presId="urn:microsoft.com/office/officeart/2008/layout/LinedList"/>
    <dgm:cxn modelId="{F8254FEB-CB08-A84F-88E4-82411225353B}" type="presParOf" srcId="{A751FCC6-1F8B-DE46-BD8C-095DEA00A678}" destId="{E6D17993-8B98-A549-86A7-A0BE2F47AFFD}" srcOrd="1" destOrd="0" presId="urn:microsoft.com/office/officeart/2008/layout/LinedList"/>
    <dgm:cxn modelId="{C227171C-3F77-FE4B-99D7-C7C092BFC89C}" type="presParOf" srcId="{B8F0F2E3-145E-654A-A18D-7EA39F33428E}" destId="{F9DB26F5-BB57-FA4E-A95E-E1D32E00019F}" srcOrd="2" destOrd="0" presId="urn:microsoft.com/office/officeart/2008/layout/LinedList"/>
    <dgm:cxn modelId="{DB422FC4-37DF-D64F-BBD1-6F778AA679D7}" type="presParOf" srcId="{B8F0F2E3-145E-654A-A18D-7EA39F33428E}" destId="{4C94C7A6-712D-D646-8F42-0BB77C4C9F2D}" srcOrd="3" destOrd="0" presId="urn:microsoft.com/office/officeart/2008/layout/LinedList"/>
    <dgm:cxn modelId="{56BD4679-71C0-7640-8ADF-35F777708654}" type="presParOf" srcId="{4C94C7A6-712D-D646-8F42-0BB77C4C9F2D}" destId="{B58F9D67-81E6-7942-8F75-163FBE0EB837}" srcOrd="0" destOrd="0" presId="urn:microsoft.com/office/officeart/2008/layout/LinedList"/>
    <dgm:cxn modelId="{21EA5AAD-CA7A-9348-9FBC-5F1718969E0E}" type="presParOf" srcId="{4C94C7A6-712D-D646-8F42-0BB77C4C9F2D}" destId="{15AB71BD-3655-814C-AD1D-7A117E64EF0E}" srcOrd="1" destOrd="0" presId="urn:microsoft.com/office/officeart/2008/layout/LinedList"/>
    <dgm:cxn modelId="{523CC90C-997D-B842-9BEF-77891A70CAE4}" type="presParOf" srcId="{B8F0F2E3-145E-654A-A18D-7EA39F33428E}" destId="{E4765AC7-2414-F846-8A91-E510DFE17B41}" srcOrd="4" destOrd="0" presId="urn:microsoft.com/office/officeart/2008/layout/LinedList"/>
    <dgm:cxn modelId="{21D79687-2BFE-824C-BC32-189BDD8095DB}" type="presParOf" srcId="{B8F0F2E3-145E-654A-A18D-7EA39F33428E}" destId="{149F96B6-8021-1249-8152-212AC26E509F}" srcOrd="5" destOrd="0" presId="urn:microsoft.com/office/officeart/2008/layout/LinedList"/>
    <dgm:cxn modelId="{2357A712-1C41-B84C-BEE0-389FEEDE7D6A}" type="presParOf" srcId="{149F96B6-8021-1249-8152-212AC26E509F}" destId="{3A59CA0F-C482-9D47-842B-B415BC138888}" srcOrd="0" destOrd="0" presId="urn:microsoft.com/office/officeart/2008/layout/LinedList"/>
    <dgm:cxn modelId="{3AE228ED-6935-6B47-BDE6-E516C1DD001D}" type="presParOf" srcId="{149F96B6-8021-1249-8152-212AC26E509F}" destId="{FB4AC8B7-8DDB-2644-B161-F52E8FF6EB51}" srcOrd="1" destOrd="0" presId="urn:microsoft.com/office/officeart/2008/layout/LinedList"/>
    <dgm:cxn modelId="{AE387636-2922-9C48-A9CA-3B946786F58D}" type="presParOf" srcId="{B8F0F2E3-145E-654A-A18D-7EA39F33428E}" destId="{D3D9052F-804C-A14B-A625-5BC077042081}" srcOrd="6" destOrd="0" presId="urn:microsoft.com/office/officeart/2008/layout/LinedList"/>
    <dgm:cxn modelId="{4EDA743E-5BB8-FD47-832E-8E4A462CE111}" type="presParOf" srcId="{B8F0F2E3-145E-654A-A18D-7EA39F33428E}" destId="{214A395B-F487-454B-8F1D-F3C6B4D737F4}" srcOrd="7" destOrd="0" presId="urn:microsoft.com/office/officeart/2008/layout/LinedList"/>
    <dgm:cxn modelId="{704E79E2-7872-E042-820A-C998D264326F}" type="presParOf" srcId="{214A395B-F487-454B-8F1D-F3C6B4D737F4}" destId="{43642783-6969-F842-AB67-BEA47803AD6C}" srcOrd="0" destOrd="0" presId="urn:microsoft.com/office/officeart/2008/layout/LinedList"/>
    <dgm:cxn modelId="{556A1FE5-090C-7A43-A510-89FB776A7697}" type="presParOf" srcId="{214A395B-F487-454B-8F1D-F3C6B4D737F4}" destId="{D2DF0E5F-63BB-6F4D-8BEF-42C20AD20A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C0407-F576-CC4F-BD5B-F8B3C61D2EA0}">
      <dsp:nvSpPr>
        <dsp:cNvPr id="0" name=""/>
        <dsp:cNvSpPr/>
      </dsp:nvSpPr>
      <dsp:spPr>
        <a:xfrm>
          <a:off x="0" y="0"/>
          <a:ext cx="65892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009B66-C81B-6B4E-BCD2-4518EC2ECF4D}">
      <dsp:nvSpPr>
        <dsp:cNvPr id="0" name=""/>
        <dsp:cNvSpPr/>
      </dsp:nvSpPr>
      <dsp:spPr>
        <a:xfrm>
          <a:off x="0" y="0"/>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Driving increased DAF through DLA take up support</a:t>
          </a:r>
        </a:p>
      </dsp:txBody>
      <dsp:txXfrm>
        <a:off x="0" y="0"/>
        <a:ext cx="6589260" cy="1310998"/>
      </dsp:txXfrm>
    </dsp:sp>
    <dsp:sp modelId="{F9DB26F5-BB57-FA4E-A95E-E1D32E00019F}">
      <dsp:nvSpPr>
        <dsp:cNvPr id="0" name=""/>
        <dsp:cNvSpPr/>
      </dsp:nvSpPr>
      <dsp:spPr>
        <a:xfrm>
          <a:off x="0" y="1310998"/>
          <a:ext cx="658926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F9D67-81E6-7942-8F75-163FBE0EB837}">
      <dsp:nvSpPr>
        <dsp:cNvPr id="0" name=""/>
        <dsp:cNvSpPr/>
      </dsp:nvSpPr>
      <dsp:spPr>
        <a:xfrm>
          <a:off x="0" y="1310998"/>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SENIF – group provision?</a:t>
          </a:r>
        </a:p>
      </dsp:txBody>
      <dsp:txXfrm>
        <a:off x="0" y="1310998"/>
        <a:ext cx="6589260" cy="1310998"/>
      </dsp:txXfrm>
    </dsp:sp>
    <dsp:sp modelId="{E4765AC7-2414-F846-8A91-E510DFE17B41}">
      <dsp:nvSpPr>
        <dsp:cNvPr id="0" name=""/>
        <dsp:cNvSpPr/>
      </dsp:nvSpPr>
      <dsp:spPr>
        <a:xfrm>
          <a:off x="0" y="2621996"/>
          <a:ext cx="658926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9CA0F-C482-9D47-842B-B415BC138888}">
      <dsp:nvSpPr>
        <dsp:cNvPr id="0" name=""/>
        <dsp:cNvSpPr/>
      </dsp:nvSpPr>
      <dsp:spPr>
        <a:xfrm>
          <a:off x="0" y="2621996"/>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High needs is for early years too</a:t>
          </a:r>
        </a:p>
      </dsp:txBody>
      <dsp:txXfrm>
        <a:off x="0" y="2621996"/>
        <a:ext cx="6589260" cy="1310998"/>
      </dsp:txXfrm>
    </dsp:sp>
    <dsp:sp modelId="{D3D9052F-804C-A14B-A625-5BC077042081}">
      <dsp:nvSpPr>
        <dsp:cNvPr id="0" name=""/>
        <dsp:cNvSpPr/>
      </dsp:nvSpPr>
      <dsp:spPr>
        <a:xfrm>
          <a:off x="0" y="3932994"/>
          <a:ext cx="658926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42783-6969-F842-AB67-BEA47803AD6C}">
      <dsp:nvSpPr>
        <dsp:cNvPr id="0" name=""/>
        <dsp:cNvSpPr/>
      </dsp:nvSpPr>
      <dsp:spPr>
        <a:xfrm>
          <a:off x="0" y="3932994"/>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We share responsibility with the sector so how do you support business planning for inclusion?</a:t>
          </a:r>
        </a:p>
      </dsp:txBody>
      <dsp:txXfrm>
        <a:off x="0" y="3932994"/>
        <a:ext cx="6589260" cy="13109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u="none" strike="noStrike" dirty="0">
                <a:solidFill>
                  <a:srgbClr val="000000"/>
                </a:solidFill>
                <a:effectLst/>
                <a:latin typeface="Helvetica" pitchFamily="2" charset="0"/>
              </a:rPr>
            </a:br>
            <a:endParaRPr lang="en-GB" b="0" i="0" u="none" strike="noStrike" dirty="0">
              <a:solidFill>
                <a:srgbClr val="000000"/>
              </a:solidFill>
              <a:effectLst/>
              <a:latin typeface="Helvetica" pitchFamily="2" charset="0"/>
            </a:endParaRPr>
          </a:p>
          <a:p>
            <a:pPr algn="l"/>
            <a:r>
              <a:rPr lang="en-GB" b="0" i="0" u="none" strike="noStrike" dirty="0">
                <a:solidFill>
                  <a:srgbClr val="000000"/>
                </a:solidFill>
                <a:effectLst/>
                <a:latin typeface="Helvetica" pitchFamily="2" charset="0"/>
              </a:rPr>
              <a:t>In some areas, schools are being asked to quantify the cost of inclusion in order to justify additional funding for inclusion. The early years sector has mostly not been asked to do this as yet, and there are risks involved in doing so that could lead to further exclusions. This conversation will delve into those risks and identify the value, as we as think about this within the context of where responsibilities lie for whole setting in inclusion, when our sector is a mixture of private, voluntary, independent and publicly funded provision.</a:t>
            </a:r>
          </a:p>
          <a:p>
            <a:br>
              <a:rPr lang="en-GB" dirty="0"/>
            </a:b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2</a:t>
            </a:fld>
            <a:endParaRPr lang="en-US"/>
          </a:p>
        </p:txBody>
      </p:sp>
    </p:spTree>
    <p:extLst>
      <p:ext uri="{BB962C8B-B14F-4D97-AF65-F5344CB8AC3E}">
        <p14:creationId xmlns:p14="http://schemas.microsoft.com/office/powerpoint/2010/main" val="193694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5</a:t>
            </a:fld>
            <a:endParaRPr lang="en-US"/>
          </a:p>
        </p:txBody>
      </p:sp>
    </p:spTree>
    <p:extLst>
      <p:ext uri="{BB962C8B-B14F-4D97-AF65-F5344CB8AC3E}">
        <p14:creationId xmlns:p14="http://schemas.microsoft.com/office/powerpoint/2010/main" val="162761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webkit-standard"/>
              </a:rPr>
              <a:t> </a:t>
            </a:r>
            <a:endParaRPr lang="en-US" dirty="0"/>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24</a:t>
            </a:fld>
            <a:endParaRPr lang="en-US"/>
          </a:p>
        </p:txBody>
      </p:sp>
    </p:spTree>
    <p:extLst>
      <p:ext uri="{BB962C8B-B14F-4D97-AF65-F5344CB8AC3E}">
        <p14:creationId xmlns:p14="http://schemas.microsoft.com/office/powerpoint/2010/main" val="32548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1/20/25</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1/20/25</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v.uk/government/publications/early-years-funding-2023-to-2024" TargetMode="External"/><Relationship Id="rId2" Type="http://schemas.openxmlformats.org/officeDocument/2006/relationships/hyperlink" Target="https://www.gov.uk/government/publications/high-needs-funding-arrangements-2023-to-202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skillsfunding.service.gov.uk/view-latest-funding/dedicated-schools-grant/funding-breakdown/2024-to-2025/925/19-12-2023?searchTerm=Lincolnshire&amp;tab=early-year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legislation.gov.uk/ukpga/2014/6/contents/enacte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childcarechoices.gov.u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gislation.gov.uk/uksi/2023/59/contents/made"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www.legislation.gov.uk/ukpga/2010/15/contents" TargetMode="External"/><Relationship Id="rId4" Type="http://schemas.openxmlformats.org/officeDocument/2006/relationships/hyperlink" Target="https://www.legislation.gov.uk/ukpga/2014/6/contents/enacted"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dingley.org.u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hyperlink" Target="mailto:ann.vandyke@dingley.org.uk" TargetMode="External"/><Relationship Id="rId4" Type="http://schemas.openxmlformats.org/officeDocument/2006/relationships/hyperlink" Target="mailto:catherine.mcleod@dingley.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ngley.org.u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uncilfordisabledchildren.org.uk/about-us-0/networks/early-years-send/eysend-partnershi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childcarechoices.gov.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ve square speech bubbles in colour">
            <a:extLst>
              <a:ext uri="{FF2B5EF4-FFF2-40B4-BE49-F238E27FC236}">
                <a16:creationId xmlns:a16="http://schemas.microsoft.com/office/drawing/2014/main" id="{D8D99129-89A2-8694-7B0F-1811A199FDBF}"/>
              </a:ext>
            </a:extLst>
          </p:cNvPr>
          <p:cNvPicPr>
            <a:picLocks noChangeAspect="1"/>
          </p:cNvPicPr>
          <p:nvPr/>
        </p:nvPicPr>
        <p:blipFill>
          <a:blip r:embed="rId2"/>
          <a:srcRect r="1302"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ABA819-8579-4BD1-5671-2722E973B117}"/>
              </a:ext>
            </a:extLst>
          </p:cNvPr>
          <p:cNvSpPr>
            <a:spLocks noGrp="1"/>
          </p:cNvSpPr>
          <p:nvPr>
            <p:ph type="title"/>
          </p:nvPr>
        </p:nvSpPr>
        <p:spPr>
          <a:xfrm>
            <a:off x="492208" y="0"/>
            <a:ext cx="3822189" cy="1899912"/>
          </a:xfrm>
        </p:spPr>
        <p:txBody>
          <a:bodyPr>
            <a:normAutofit/>
          </a:bodyPr>
          <a:lstStyle/>
          <a:p>
            <a:r>
              <a:rPr lang="en-US" sz="4000" b="1" dirty="0">
                <a:latin typeface="+mn-lt"/>
              </a:rPr>
              <a:t>You told us…</a:t>
            </a:r>
          </a:p>
        </p:txBody>
      </p:sp>
      <p:sp>
        <p:nvSpPr>
          <p:cNvPr id="3" name="Content Placeholder 2">
            <a:extLst>
              <a:ext uri="{FF2B5EF4-FFF2-40B4-BE49-F238E27FC236}">
                <a16:creationId xmlns:a16="http://schemas.microsoft.com/office/drawing/2014/main" id="{E49A6894-9AC1-E866-ED3A-E4FD3BF851A2}"/>
              </a:ext>
            </a:extLst>
          </p:cNvPr>
          <p:cNvSpPr>
            <a:spLocks noGrp="1"/>
          </p:cNvSpPr>
          <p:nvPr>
            <p:ph idx="1"/>
          </p:nvPr>
        </p:nvSpPr>
        <p:spPr>
          <a:xfrm>
            <a:off x="492211" y="1718268"/>
            <a:ext cx="4130031" cy="4471052"/>
          </a:xfrm>
        </p:spPr>
        <p:txBody>
          <a:bodyPr>
            <a:normAutofit/>
          </a:bodyPr>
          <a:lstStyle/>
          <a:p>
            <a:r>
              <a:rPr lang="en-US" sz="2000" dirty="0"/>
              <a:t>Illustrating the costs could lead to exclusions</a:t>
            </a:r>
          </a:p>
          <a:p>
            <a:r>
              <a:rPr lang="en-US" sz="2000" dirty="0"/>
              <a:t>Setting a baseline is crucial to measuring change (measure sufficiency)</a:t>
            </a:r>
          </a:p>
          <a:p>
            <a:r>
              <a:rPr lang="en-US" sz="2000" dirty="0"/>
              <a:t>Having all of the bits of the jigsaw in place will help hold inclusion </a:t>
            </a:r>
            <a:r>
              <a:rPr lang="en-US" sz="2000" dirty="0" err="1"/>
              <a:t>eg</a:t>
            </a:r>
            <a:r>
              <a:rPr lang="en-US" sz="2000" dirty="0"/>
              <a:t> training, start up support, parental info/demand and business planning as part of OAP?</a:t>
            </a:r>
          </a:p>
          <a:p>
            <a:endParaRPr lang="en-US" sz="2000" dirty="0"/>
          </a:p>
          <a:p>
            <a:endParaRPr lang="en-US" sz="2000" dirty="0"/>
          </a:p>
          <a:p>
            <a:endParaRPr lang="en-US" sz="2000" dirty="0"/>
          </a:p>
        </p:txBody>
      </p:sp>
    </p:spTree>
    <p:extLst>
      <p:ext uri="{BB962C8B-B14F-4D97-AF65-F5344CB8AC3E}">
        <p14:creationId xmlns:p14="http://schemas.microsoft.com/office/powerpoint/2010/main" val="278651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29" name="Rectangle 2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Spotlight session this time</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1744717" y="4403835"/>
            <a:ext cx="8260520" cy="1378546"/>
          </a:xfrm>
          <a:effectLst>
            <a:outerShdw blurRad="50800" dist="38100" dir="2700000" algn="tl" rotWithShape="0">
              <a:prstClr val="black">
                <a:alpha val="40000"/>
              </a:prstClr>
            </a:outerShdw>
          </a:effectLst>
        </p:spPr>
        <p:txBody>
          <a:bodyPr vert="horz" lIns="91440" tIns="45720" rIns="91440" bIns="45720" rtlCol="0" anchor="t">
            <a:normAutofit fontScale="25000" lnSpcReduction="20000"/>
          </a:bodyPr>
          <a:lstStyle/>
          <a:p>
            <a:r>
              <a:rPr lang="en-GB" dirty="0"/>
              <a:t>making the most of the money to support inclusion</a:t>
            </a:r>
          </a:p>
          <a:p>
            <a:pPr algn="ctr"/>
            <a:br>
              <a:rPr lang="en-GB" dirty="0"/>
            </a:br>
            <a:endParaRPr lang="en-GB" sz="11200" dirty="0">
              <a:solidFill>
                <a:schemeClr val="bg1"/>
              </a:solidFill>
            </a:endParaRPr>
          </a:p>
          <a:p>
            <a:pPr marL="0" indent="0" algn="ctr">
              <a:buNone/>
            </a:pPr>
            <a:r>
              <a:rPr lang="en-GB" sz="11200" b="0" i="0" u="none" strike="noStrike" dirty="0">
                <a:solidFill>
                  <a:schemeClr val="bg1"/>
                </a:solidFill>
                <a:effectLst/>
                <a:latin typeface="Helvetica" pitchFamily="2" charset="0"/>
              </a:rPr>
              <a:t>Making the most of the money</a:t>
            </a:r>
            <a:br>
              <a:rPr lang="en-GB" b="0" i="0" u="none" strike="noStrike" dirty="0">
                <a:solidFill>
                  <a:srgbClr val="000000"/>
                </a:solidFill>
                <a:effectLst/>
                <a:latin typeface="Helvetica" pitchFamily="2" charset="0"/>
              </a:rPr>
            </a:br>
            <a:endParaRPr lang="en-GB" b="0" i="0" u="none" strike="noStrike" dirty="0">
              <a:solidFill>
                <a:srgbClr val="000000"/>
              </a:solidFill>
              <a:effectLst/>
              <a:latin typeface="Helvetica" pitchFamily="2" charset="0"/>
            </a:endParaRPr>
          </a:p>
          <a:p>
            <a:br>
              <a:rPr lang="en-GB" dirty="0"/>
            </a:br>
            <a:endParaRPr lang="en-US" sz="2400" dirty="0"/>
          </a:p>
          <a:p>
            <a:pPr marL="0" indent="0" algn="ctr">
              <a:buNone/>
            </a:pPr>
            <a:endParaRPr lang="en-US" sz="2400" b="1" i="1" dirty="0">
              <a:solidFill>
                <a:schemeClr val="bg1"/>
              </a:solidFill>
              <a:ea typeface="Calibri"/>
              <a:cs typeface="Calibri"/>
            </a:endParaRP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C9DEC-9695-64FC-BC94-9BE5C462BD8F}"/>
              </a:ext>
            </a:extLst>
          </p:cNvPr>
          <p:cNvSpPr>
            <a:spLocks noGrp="1"/>
          </p:cNvSpPr>
          <p:nvPr>
            <p:ph type="title"/>
          </p:nvPr>
        </p:nvSpPr>
        <p:spPr>
          <a:xfrm>
            <a:off x="576452" y="795040"/>
            <a:ext cx="4646904" cy="1624520"/>
          </a:xfrm>
        </p:spPr>
        <p:txBody>
          <a:bodyPr anchor="ctr">
            <a:normAutofit/>
          </a:bodyPr>
          <a:lstStyle/>
          <a:p>
            <a:r>
              <a:rPr lang="en-US" sz="2200" b="1" dirty="0">
                <a:latin typeface="+mn-lt"/>
              </a:rPr>
              <a:t>What are we allocated and why?</a:t>
            </a:r>
            <a:br>
              <a:rPr lang="en-US" sz="2200" b="1" dirty="0">
                <a:latin typeface="+mn-lt"/>
              </a:rPr>
            </a:br>
            <a:br>
              <a:rPr lang="en-US" sz="2200" b="1" dirty="0">
                <a:latin typeface="+mn-lt"/>
              </a:rPr>
            </a:br>
            <a:br>
              <a:rPr lang="en-US" sz="2200" b="1" dirty="0">
                <a:latin typeface="+mn-lt"/>
              </a:rPr>
            </a:br>
            <a:br>
              <a:rPr lang="en-US" sz="2200" b="1" dirty="0">
                <a:latin typeface="+mn-lt"/>
              </a:rPr>
            </a:br>
            <a:endParaRPr lang="en-US" sz="2200" b="1" dirty="0">
              <a:latin typeface="+mn-lt"/>
            </a:endParaRPr>
          </a:p>
        </p:txBody>
      </p:sp>
      <p:sp>
        <p:nvSpPr>
          <p:cNvPr id="3" name="Content Placeholder 2">
            <a:extLst>
              <a:ext uri="{FF2B5EF4-FFF2-40B4-BE49-F238E27FC236}">
                <a16:creationId xmlns:a16="http://schemas.microsoft.com/office/drawing/2014/main" id="{BCB29BF1-8FC5-509D-599B-97A99D6B35A8}"/>
              </a:ext>
            </a:extLst>
          </p:cNvPr>
          <p:cNvSpPr>
            <a:spLocks noGrp="1"/>
          </p:cNvSpPr>
          <p:nvPr>
            <p:ph idx="1"/>
          </p:nvPr>
        </p:nvSpPr>
        <p:spPr>
          <a:xfrm>
            <a:off x="761802" y="2743200"/>
            <a:ext cx="4646905" cy="3613149"/>
          </a:xfrm>
        </p:spPr>
        <p:txBody>
          <a:bodyPr anchor="ctr">
            <a:normAutofit/>
          </a:bodyPr>
          <a:lstStyle/>
          <a:p>
            <a:r>
              <a:rPr lang="en-US" sz="2000" dirty="0"/>
              <a:t>Base rate and supplements</a:t>
            </a:r>
          </a:p>
          <a:p>
            <a:r>
              <a:rPr lang="en-US" sz="2000" dirty="0"/>
              <a:t>Special Educational Needs Inclusion Fund (SENIF)</a:t>
            </a:r>
          </a:p>
          <a:p>
            <a:r>
              <a:rPr lang="en-US" sz="2000" dirty="0"/>
              <a:t>Disability Access Fund</a:t>
            </a:r>
          </a:p>
          <a:p>
            <a:r>
              <a:rPr lang="en-US" sz="2000" dirty="0"/>
              <a:t>High needs funding</a:t>
            </a:r>
          </a:p>
          <a:p>
            <a:endParaRPr lang="en-US" sz="2000" dirty="0"/>
          </a:p>
        </p:txBody>
      </p:sp>
      <p:pic>
        <p:nvPicPr>
          <p:cNvPr id="17" name="Picture 16" descr="Graph on document with pen">
            <a:extLst>
              <a:ext uri="{FF2B5EF4-FFF2-40B4-BE49-F238E27FC236}">
                <a16:creationId xmlns:a16="http://schemas.microsoft.com/office/drawing/2014/main" id="{54612DF8-35A8-785F-714A-D3FC6C02BE03}"/>
              </a:ext>
            </a:extLst>
          </p:cNvPr>
          <p:cNvPicPr>
            <a:picLocks noChangeAspect="1"/>
          </p:cNvPicPr>
          <p:nvPr/>
        </p:nvPicPr>
        <p:blipFill rotWithShape="1">
          <a:blip r:embed="rId2"/>
          <a:srcRect l="23242" r="17357" b="-2"/>
          <a:stretch/>
        </p:blipFill>
        <p:spPr>
          <a:xfrm>
            <a:off x="6096000" y="1"/>
            <a:ext cx="6102825" cy="6858000"/>
          </a:xfrm>
          <a:prstGeom prst="rect">
            <a:avLst/>
          </a:prstGeom>
        </p:spPr>
      </p:pic>
    </p:spTree>
    <p:extLst>
      <p:ext uri="{BB962C8B-B14F-4D97-AF65-F5344CB8AC3E}">
        <p14:creationId xmlns:p14="http://schemas.microsoft.com/office/powerpoint/2010/main" val="1195216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499F-57A4-64DD-9A82-6F11B68D464E}"/>
              </a:ext>
            </a:extLst>
          </p:cNvPr>
          <p:cNvSpPr>
            <a:spLocks noGrp="1"/>
          </p:cNvSpPr>
          <p:nvPr>
            <p:ph type="title"/>
          </p:nvPr>
        </p:nvSpPr>
        <p:spPr/>
        <p:txBody>
          <a:bodyPr/>
          <a:lstStyle/>
          <a:p>
            <a:r>
              <a:rPr lang="en-US" b="1" dirty="0">
                <a:latin typeface="+mn-lt"/>
              </a:rPr>
              <a:t>SENIF and High Needs explained…</a:t>
            </a:r>
          </a:p>
        </p:txBody>
      </p:sp>
      <p:sp>
        <p:nvSpPr>
          <p:cNvPr id="3" name="Content Placeholder 2">
            <a:extLst>
              <a:ext uri="{FF2B5EF4-FFF2-40B4-BE49-F238E27FC236}">
                <a16:creationId xmlns:a16="http://schemas.microsoft.com/office/drawing/2014/main" id="{3B8CD5EB-DB9F-B34C-EC10-EEE9A960EFC5}"/>
              </a:ext>
            </a:extLst>
          </p:cNvPr>
          <p:cNvSpPr>
            <a:spLocks noGrp="1"/>
          </p:cNvSpPr>
          <p:nvPr>
            <p:ph idx="1"/>
          </p:nvPr>
        </p:nvSpPr>
        <p:spPr/>
        <p:txBody>
          <a:bodyPr>
            <a:normAutofit fontScale="85000" lnSpcReduction="20000"/>
          </a:bodyPr>
          <a:lstStyle/>
          <a:p>
            <a:pPr marL="0" indent="0">
              <a:buNone/>
            </a:pPr>
            <a:r>
              <a:rPr lang="en-GB" b="0" i="0" u="none" strike="noStrike" dirty="0">
                <a:solidFill>
                  <a:srgbClr val="0B0C0C"/>
                </a:solidFill>
                <a:effectLst/>
                <a:latin typeface="GDS Transport"/>
              </a:rPr>
              <a:t>“Local authorities should target SENIFs at children with lower level or emerging </a:t>
            </a:r>
            <a:r>
              <a:rPr lang="en-GB" dirty="0"/>
              <a:t>SEN</a:t>
            </a:r>
            <a:r>
              <a:rPr lang="en-GB" b="0" i="0" u="none" strike="noStrike" dirty="0">
                <a:solidFill>
                  <a:srgbClr val="0B0C0C"/>
                </a:solidFill>
                <a:effectLst/>
                <a:latin typeface="GDS Transport"/>
              </a:rPr>
              <a:t>. Children with more complex needs and those in receipt of an education, health and care plan (</a:t>
            </a:r>
            <a:r>
              <a:rPr lang="en-GB" dirty="0"/>
              <a:t>EHC plan</a:t>
            </a:r>
            <a:r>
              <a:rPr lang="en-GB" b="0" i="0" u="none" strike="noStrike" dirty="0">
                <a:solidFill>
                  <a:srgbClr val="0B0C0C"/>
                </a:solidFill>
                <a:effectLst/>
                <a:latin typeface="GDS Transport"/>
              </a:rPr>
              <a:t>) continue to be eligible to receive funding via the high needs block of the </a:t>
            </a:r>
            <a:r>
              <a:rPr lang="en-GB" dirty="0"/>
              <a:t>DSG</a:t>
            </a:r>
            <a:r>
              <a:rPr lang="en-GB" b="0" i="0" u="none" strike="noStrike" dirty="0">
                <a:solidFill>
                  <a:srgbClr val="0B0C0C"/>
                </a:solidFill>
                <a:effectLst/>
                <a:latin typeface="GDS Transport"/>
              </a:rPr>
              <a:t>. Further information on the high needs funding system can be found in the </a:t>
            </a:r>
            <a:r>
              <a:rPr lang="en-GB" b="0" i="0" u="sng" dirty="0">
                <a:solidFill>
                  <a:srgbClr val="4C2C92"/>
                </a:solidFill>
                <a:effectLst/>
                <a:latin typeface="GDS Transport"/>
                <a:hlinkClick r:id="rId2"/>
              </a:rPr>
              <a:t>high needs funding arrangements: 2023 to 2024</a:t>
            </a:r>
            <a:r>
              <a:rPr lang="en-GB" b="0" i="0" u="none" strike="noStrike" dirty="0">
                <a:solidFill>
                  <a:srgbClr val="0B0C0C"/>
                </a:solidFill>
                <a:effectLst/>
                <a:latin typeface="GDS Transport"/>
              </a:rPr>
              <a:t>. As with other elements of early years funding, SENIFs should apply to children attending settings in the relevant local authority area, regardless of where they live.”</a:t>
            </a:r>
          </a:p>
          <a:p>
            <a:pPr marL="0" indent="0">
              <a:buNone/>
            </a:pPr>
            <a:endParaRPr lang="en-GB" b="0" i="0" u="none" strike="noStrike" dirty="0">
              <a:solidFill>
                <a:srgbClr val="0B0C0C"/>
              </a:solidFill>
              <a:effectLst/>
              <a:latin typeface="GDS Transport"/>
            </a:endParaRPr>
          </a:p>
          <a:p>
            <a:pPr marL="0" indent="0">
              <a:buNone/>
            </a:pPr>
            <a:r>
              <a:rPr lang="en-GB" b="0" i="0" u="none" strike="noStrike" dirty="0">
                <a:solidFill>
                  <a:srgbClr val="0B0C0C"/>
                </a:solidFill>
                <a:effectLst/>
                <a:latin typeface="GDS Transport"/>
              </a:rPr>
              <a:t>“Local authorities should establish their SENIFs using funding from the early years block and/or the high needs block of their </a:t>
            </a:r>
            <a:r>
              <a:rPr lang="en-GB" dirty="0"/>
              <a:t>DSG</a:t>
            </a:r>
            <a:r>
              <a:rPr lang="en-GB" b="0" i="0" u="none" strike="noStrike" dirty="0">
                <a:solidFill>
                  <a:srgbClr val="0B0C0C"/>
                </a:solidFill>
                <a:effectLst/>
                <a:latin typeface="GDS Transport"/>
              </a:rPr>
              <a:t> allocation.”</a:t>
            </a:r>
            <a:endParaRPr lang="en-GB" dirty="0">
              <a:solidFill>
                <a:srgbClr val="0B0C0C"/>
              </a:solidFill>
              <a:latin typeface="GDS Transport"/>
            </a:endParaRPr>
          </a:p>
          <a:p>
            <a:pPr marL="0" indent="0">
              <a:buNone/>
            </a:pPr>
            <a:endParaRPr lang="en-GB" dirty="0">
              <a:solidFill>
                <a:srgbClr val="0B0C0C"/>
              </a:solidFill>
              <a:latin typeface="GDS Transport"/>
            </a:endParaRPr>
          </a:p>
          <a:p>
            <a:pPr marL="0" indent="0">
              <a:buNone/>
            </a:pPr>
            <a:r>
              <a:rPr lang="en-US" sz="2800" b="1" dirty="0">
                <a:latin typeface="+mn-lt"/>
                <a:hlinkClick r:id="rId3"/>
              </a:rPr>
              <a:t>https://www.gov.uk/government/publications/early-years-funding-2023-to-2024</a:t>
            </a:r>
            <a:endParaRPr lang="en-US" sz="2800" b="1" dirty="0">
              <a:latin typeface="+mn-lt"/>
            </a:endParaRPr>
          </a:p>
          <a:p>
            <a:pPr marL="0" indent="0">
              <a:buNone/>
            </a:pPr>
            <a:endParaRPr lang="en-US" dirty="0"/>
          </a:p>
        </p:txBody>
      </p:sp>
    </p:spTree>
    <p:extLst>
      <p:ext uri="{BB962C8B-B14F-4D97-AF65-F5344CB8AC3E}">
        <p14:creationId xmlns:p14="http://schemas.microsoft.com/office/powerpoint/2010/main" val="8632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83DA-16B9-EED2-12D8-3B700C402890}"/>
              </a:ext>
            </a:extLst>
          </p:cNvPr>
          <p:cNvSpPr>
            <a:spLocks noGrp="1"/>
          </p:cNvSpPr>
          <p:nvPr>
            <p:ph type="title"/>
          </p:nvPr>
        </p:nvSpPr>
        <p:spPr/>
        <p:txBody>
          <a:bodyPr/>
          <a:lstStyle/>
          <a:p>
            <a:r>
              <a:rPr lang="en-US" b="1" dirty="0">
                <a:latin typeface="+mn-lt"/>
              </a:rPr>
              <a:t>DAF</a:t>
            </a:r>
          </a:p>
        </p:txBody>
      </p:sp>
      <p:sp>
        <p:nvSpPr>
          <p:cNvPr id="3" name="Content Placeholder 2">
            <a:extLst>
              <a:ext uri="{FF2B5EF4-FFF2-40B4-BE49-F238E27FC236}">
                <a16:creationId xmlns:a16="http://schemas.microsoft.com/office/drawing/2014/main" id="{DA19840E-D076-8484-630D-B2069C11E8B4}"/>
              </a:ext>
            </a:extLst>
          </p:cNvPr>
          <p:cNvSpPr>
            <a:spLocks noGrp="1"/>
          </p:cNvSpPr>
          <p:nvPr>
            <p:ph idx="1"/>
          </p:nvPr>
        </p:nvSpPr>
        <p:spPr/>
        <p:txBody>
          <a:bodyPr/>
          <a:lstStyle/>
          <a:p>
            <a:pPr marL="0" indent="0" algn="l">
              <a:buNone/>
            </a:pPr>
            <a:r>
              <a:rPr lang="en-GB" b="0" i="0" u="none" strike="noStrike" dirty="0">
                <a:solidFill>
                  <a:srgbClr val="0B0C0C"/>
                </a:solidFill>
                <a:effectLst/>
                <a:latin typeface="GDS Transport"/>
              </a:rPr>
              <a:t>“The funds could be used, for example, to support providers in making reasonable adjustments to their settings and/or helping with building capacity, be that for the child in question or for the benefit of children attending the setting.”</a:t>
            </a:r>
          </a:p>
          <a:p>
            <a:pPr marL="0" indent="0" algn="l" rtl="0" fontAlgn="base">
              <a:buNone/>
            </a:pPr>
            <a:br>
              <a:rPr lang="en-GB" dirty="0"/>
            </a:br>
            <a:r>
              <a:rPr lang="en-GB" sz="1800" b="0" i="0" dirty="0">
                <a:solidFill>
                  <a:srgbClr val="000000"/>
                </a:solidFill>
                <a:effectLst/>
                <a:latin typeface="WordVisi_MSFontService"/>
              </a:rPr>
              <a:t>An example of how the funding is allocated by area was shared by Lincolnshire </a:t>
            </a:r>
            <a:r>
              <a:rPr lang="en-GB" sz="1800" b="0" i="0" u="sng" strike="noStrike" dirty="0">
                <a:solidFill>
                  <a:srgbClr val="0563C1"/>
                </a:solidFill>
                <a:effectLst/>
                <a:latin typeface="WordVisi_MSFontService"/>
                <a:hlinkClick r:id="rId2"/>
              </a:rPr>
              <a:t>https://skillsfunding.service.gov.uk/view-latest-funding/dedicated-schools-grant/funding-breakdown/2024-to-2025/925/19-12-2023?searchTerm=Lincolnshire&amp;tab=early-years</a:t>
            </a:r>
            <a:r>
              <a:rPr lang="en-GB" sz="1800" b="0" i="0" dirty="0">
                <a:solidFill>
                  <a:srgbClr val="000000"/>
                </a:solidFill>
                <a:effectLst/>
                <a:latin typeface="WordVisiPilcrow_MSFontService"/>
              </a:rPr>
              <a:t>  </a:t>
            </a:r>
            <a:endParaRPr lang="en-GB" b="0" i="0" dirty="0">
              <a:solidFill>
                <a:srgbClr val="000000"/>
              </a:solidFill>
              <a:effectLst/>
              <a:latin typeface="Segoe UI" panose="020B0502040204020203" pitchFamily="34" charset="0"/>
            </a:endParaRPr>
          </a:p>
          <a:p>
            <a:pPr marL="0" indent="0">
              <a:buNone/>
            </a:pPr>
            <a:endParaRPr lang="en-US" dirty="0"/>
          </a:p>
        </p:txBody>
      </p:sp>
    </p:spTree>
    <p:extLst>
      <p:ext uri="{BB962C8B-B14F-4D97-AF65-F5344CB8AC3E}">
        <p14:creationId xmlns:p14="http://schemas.microsoft.com/office/powerpoint/2010/main" val="227549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EE9C-E841-F18A-275A-321ED7C87184}"/>
              </a:ext>
            </a:extLst>
          </p:cNvPr>
          <p:cNvSpPr>
            <a:spLocks noGrp="1"/>
          </p:cNvSpPr>
          <p:nvPr>
            <p:ph type="title"/>
          </p:nvPr>
        </p:nvSpPr>
        <p:spPr/>
        <p:txBody>
          <a:bodyPr/>
          <a:lstStyle/>
          <a:p>
            <a:r>
              <a:rPr lang="en-US" b="1" dirty="0">
                <a:latin typeface="+mn-lt"/>
              </a:rPr>
              <a:t>High Needs Block</a:t>
            </a:r>
          </a:p>
        </p:txBody>
      </p:sp>
      <p:sp>
        <p:nvSpPr>
          <p:cNvPr id="3" name="Content Placeholder 2">
            <a:extLst>
              <a:ext uri="{FF2B5EF4-FFF2-40B4-BE49-F238E27FC236}">
                <a16:creationId xmlns:a16="http://schemas.microsoft.com/office/drawing/2014/main" id="{5C2CF973-4432-6CB9-5AA0-D3CD2C01795C}"/>
              </a:ext>
            </a:extLst>
          </p:cNvPr>
          <p:cNvSpPr>
            <a:spLocks noGrp="1"/>
          </p:cNvSpPr>
          <p:nvPr>
            <p:ph idx="1"/>
          </p:nvPr>
        </p:nvSpPr>
        <p:spPr/>
        <p:txBody>
          <a:bodyPr>
            <a:normAutofit fontScale="70000" lnSpcReduction="20000"/>
          </a:bodyPr>
          <a:lstStyle/>
          <a:p>
            <a:pPr marL="0" indent="0">
              <a:buNone/>
            </a:pPr>
            <a:r>
              <a:rPr lang="en-GB" b="0" i="0" u="none" strike="noStrike" dirty="0">
                <a:solidFill>
                  <a:srgbClr val="0B0C0C"/>
                </a:solidFill>
                <a:effectLst/>
                <a:latin typeface="+mj-lt"/>
              </a:rPr>
              <a:t>“High needs funding supports provision for pupils and students with </a:t>
            </a:r>
            <a:r>
              <a:rPr lang="en-GB" dirty="0">
                <a:latin typeface="+mj-lt"/>
              </a:rPr>
              <a:t>SEND</a:t>
            </a:r>
            <a:r>
              <a:rPr lang="en-GB" b="0" i="0" u="none" strike="noStrike" dirty="0">
                <a:solidFill>
                  <a:srgbClr val="0B0C0C"/>
                </a:solidFill>
                <a:effectLst/>
                <a:latin typeface="+mj-lt"/>
              </a:rPr>
              <a:t> who require additional resources to participate in education and learning, from their early years to age 25 in schools and colleges”</a:t>
            </a:r>
          </a:p>
          <a:p>
            <a:pPr marL="0" indent="0">
              <a:buNone/>
            </a:pPr>
            <a:endParaRPr lang="en-US" dirty="0"/>
          </a:p>
          <a:p>
            <a:pPr marL="0" indent="0">
              <a:buNone/>
            </a:pPr>
            <a:r>
              <a:rPr lang="en-US" dirty="0"/>
              <a:t>LAs must consult with the Schools Forum…</a:t>
            </a:r>
          </a:p>
          <a:p>
            <a:pPr marL="0" indent="0">
              <a:buNone/>
            </a:pPr>
            <a:endParaRPr lang="en-US" dirty="0"/>
          </a:p>
          <a:p>
            <a:pPr marL="0" indent="0">
              <a:buNone/>
            </a:pPr>
            <a:r>
              <a:rPr lang="en-GB" b="0" i="0" u="none" strike="noStrike" dirty="0">
                <a:solidFill>
                  <a:srgbClr val="0B0C0C"/>
                </a:solidFill>
                <a:effectLst/>
                <a:latin typeface="+mj-lt"/>
              </a:rPr>
              <a:t>“However, to fulfil local authorities’ statutory duties to keep the services and provision for children and young people with </a:t>
            </a:r>
            <a:r>
              <a:rPr lang="en-GB" dirty="0">
                <a:latin typeface="+mj-lt"/>
              </a:rPr>
              <a:t>SEND</a:t>
            </a:r>
            <a:r>
              <a:rPr lang="en-GB" b="0" i="0" u="none" strike="noStrike" dirty="0">
                <a:solidFill>
                  <a:srgbClr val="0B0C0C"/>
                </a:solidFill>
                <a:effectLst/>
                <a:latin typeface="+mj-lt"/>
              </a:rPr>
              <a:t> under review, as required by the </a:t>
            </a:r>
            <a:r>
              <a:rPr lang="en-GB" b="0" i="0" u="sng" dirty="0">
                <a:solidFill>
                  <a:srgbClr val="4C2C92"/>
                </a:solidFill>
                <a:effectLst/>
                <a:latin typeface="+mj-lt"/>
                <a:hlinkClick r:id="rId2"/>
              </a:rPr>
              <a:t>Children and Families Act 2014</a:t>
            </a:r>
            <a:r>
              <a:rPr lang="en-GB" b="0" i="0" u="none" strike="noStrike" dirty="0">
                <a:solidFill>
                  <a:srgbClr val="0B0C0C"/>
                </a:solidFill>
                <a:effectLst/>
                <a:latin typeface="+mj-lt"/>
              </a:rPr>
              <a:t>, local engagement should take place with all of those providing education to ensure good quality provision can be planned, developed and sustained in line with available resources. This includes early years settings and colleges, as well as parents of children and young people with </a:t>
            </a:r>
            <a:r>
              <a:rPr lang="en-GB" dirty="0">
                <a:latin typeface="+mj-lt"/>
              </a:rPr>
              <a:t>SEND</a:t>
            </a:r>
            <a:r>
              <a:rPr lang="en-GB" b="0" i="0" u="none" strike="noStrike" dirty="0">
                <a:solidFill>
                  <a:srgbClr val="0B0C0C"/>
                </a:solidFill>
                <a:effectLst/>
                <a:latin typeface="+mj-lt"/>
              </a:rPr>
              <a:t>, and young people themselves.”</a:t>
            </a:r>
          </a:p>
          <a:p>
            <a:pPr marL="0" indent="0">
              <a:buNone/>
            </a:pPr>
            <a:endParaRPr lang="en-US" dirty="0">
              <a:hlinkClick r:id=""/>
            </a:endParaRPr>
          </a:p>
          <a:p>
            <a:pPr marL="0" indent="0">
              <a:buNone/>
            </a:pPr>
            <a:r>
              <a:rPr lang="en-US" dirty="0">
                <a:hlinkClick r:id=""/>
              </a:rPr>
              <a:t> https://www.gov.uk/government/publications/high-needs-funding-arrangements-2023-to-2024/high-needs-funding-2023-to-2024-operational-guide</a:t>
            </a:r>
            <a:endParaRPr lang="en-GB" dirty="0">
              <a:solidFill>
                <a:srgbClr val="0B0C0C"/>
              </a:solidFill>
              <a:latin typeface="GDS Transport"/>
            </a:endParaRPr>
          </a:p>
          <a:p>
            <a:pPr marL="0" indent="0">
              <a:buNone/>
            </a:pPr>
            <a:endParaRPr lang="en-US" dirty="0"/>
          </a:p>
        </p:txBody>
      </p:sp>
    </p:spTree>
    <p:extLst>
      <p:ext uri="{BB962C8B-B14F-4D97-AF65-F5344CB8AC3E}">
        <p14:creationId xmlns:p14="http://schemas.microsoft.com/office/powerpoint/2010/main" val="279599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6883-0255-3C49-27F4-C8C08A1E5F53}"/>
              </a:ext>
            </a:extLst>
          </p:cNvPr>
          <p:cNvSpPr>
            <a:spLocks noGrp="1"/>
          </p:cNvSpPr>
          <p:nvPr>
            <p:ph type="title"/>
          </p:nvPr>
        </p:nvSpPr>
        <p:spPr>
          <a:xfrm>
            <a:off x="761800" y="762001"/>
            <a:ext cx="5334197" cy="1708242"/>
          </a:xfrm>
        </p:spPr>
        <p:txBody>
          <a:bodyPr anchor="ctr">
            <a:normAutofit/>
          </a:bodyPr>
          <a:lstStyle/>
          <a:p>
            <a:r>
              <a:rPr lang="en-GB" sz="4000" b="1" dirty="0">
                <a:cs typeface="Calibri Light"/>
              </a:rPr>
              <a:t>Other funding sources and support?</a:t>
            </a:r>
            <a:endParaRPr lang="en-GB" sz="4000" b="1" dirty="0"/>
          </a:p>
        </p:txBody>
      </p:sp>
      <p:sp>
        <p:nvSpPr>
          <p:cNvPr id="3" name="Content Placeholder 2">
            <a:extLst>
              <a:ext uri="{FF2B5EF4-FFF2-40B4-BE49-F238E27FC236}">
                <a16:creationId xmlns:a16="http://schemas.microsoft.com/office/drawing/2014/main" id="{792E7D1A-AC64-9F33-4F2D-ECC7204C9C2C}"/>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0" indent="0">
              <a:buNone/>
            </a:pPr>
            <a:r>
              <a:rPr lang="en-GB" sz="1300">
                <a:ea typeface="+mn-lt"/>
                <a:cs typeface="+mn-lt"/>
              </a:rPr>
              <a:t>Fees (are settings business planning for inclusion?)</a:t>
            </a:r>
            <a:endParaRPr lang="en-GB" sz="1300" dirty="0">
              <a:cs typeface="Calibri" panose="020F0502020204030204"/>
            </a:endParaRPr>
          </a:p>
          <a:p>
            <a:pPr marL="0" indent="0">
              <a:buNone/>
            </a:pPr>
            <a:r>
              <a:rPr lang="en-GB" sz="1300" dirty="0">
                <a:ea typeface="+mn-lt"/>
                <a:cs typeface="+mn-lt"/>
              </a:rPr>
              <a:t>Nursery Education Funding and supplements</a:t>
            </a:r>
            <a:endParaRPr lang="en-GB" sz="1300" dirty="0">
              <a:cs typeface="Calibri" panose="020F0502020204030204"/>
            </a:endParaRPr>
          </a:p>
          <a:p>
            <a:pPr marL="0" indent="0">
              <a:buNone/>
            </a:pPr>
            <a:r>
              <a:rPr lang="en-GB" sz="1300" dirty="0">
                <a:ea typeface="+mn-lt"/>
                <a:cs typeface="+mn-lt"/>
              </a:rPr>
              <a:t>Indirect support </a:t>
            </a:r>
            <a:r>
              <a:rPr lang="en-GB" sz="1300">
                <a:ea typeface="+mn-lt"/>
                <a:cs typeface="+mn-lt"/>
              </a:rPr>
              <a:t>eg...</a:t>
            </a:r>
            <a:endParaRPr lang="en-GB" sz="1300" dirty="0">
              <a:cs typeface="Calibri" panose="020F0502020204030204"/>
            </a:endParaRPr>
          </a:p>
          <a:p>
            <a:pPr marL="0" indent="0">
              <a:buNone/>
            </a:pPr>
            <a:endParaRPr lang="en-GB" sz="1300" dirty="0">
              <a:cs typeface="Calibri" panose="020F0502020204030204"/>
            </a:endParaRPr>
          </a:p>
          <a:p>
            <a:pPr marL="0" indent="0">
              <a:buNone/>
            </a:pPr>
            <a:r>
              <a:rPr lang="en-GB" sz="1300" dirty="0">
                <a:ea typeface="+mn-lt"/>
                <a:cs typeface="+mn-lt"/>
              </a:rPr>
              <a:t>Higher rate Tax Free Childcare for working parents </a:t>
            </a:r>
            <a:endParaRPr lang="en-GB" sz="1300" dirty="0">
              <a:cs typeface="Calibri" panose="020F0502020204030204"/>
            </a:endParaRPr>
          </a:p>
          <a:p>
            <a:pPr marL="0" indent="0">
              <a:buNone/>
            </a:pPr>
            <a:r>
              <a:rPr lang="en-GB" sz="1300" dirty="0">
                <a:ea typeface="+mn-lt"/>
                <a:cs typeface="+mn-lt"/>
              </a:rPr>
              <a:t>Universal credit will help depending on income</a:t>
            </a:r>
            <a:endParaRPr lang="en-GB" sz="1300" dirty="0">
              <a:cs typeface="Calibri" panose="020F0502020204030204"/>
            </a:endParaRPr>
          </a:p>
          <a:p>
            <a:pPr marL="0" indent="0">
              <a:buNone/>
            </a:pPr>
            <a:r>
              <a:rPr lang="en-GB" sz="1300" dirty="0">
                <a:ea typeface="+mn-lt"/>
                <a:cs typeface="+mn-lt"/>
              </a:rPr>
              <a:t>Direct payments – or personal budgets </a:t>
            </a:r>
            <a:endParaRPr lang="en-GB" sz="1300" dirty="0">
              <a:cs typeface="Calibri" panose="020F0502020204030204"/>
            </a:endParaRPr>
          </a:p>
          <a:p>
            <a:pPr marL="0" indent="0">
              <a:buNone/>
            </a:pPr>
            <a:r>
              <a:rPr lang="en-GB" sz="1300" dirty="0">
                <a:ea typeface="+mn-lt"/>
                <a:cs typeface="+mn-lt"/>
              </a:rPr>
              <a:t>Parent can use DLA towards childcare </a:t>
            </a:r>
            <a:endParaRPr lang="en-GB" sz="1300" dirty="0">
              <a:cs typeface="Calibri" panose="020F0502020204030204"/>
            </a:endParaRPr>
          </a:p>
          <a:p>
            <a:pPr marL="0" indent="0">
              <a:buNone/>
            </a:pPr>
            <a:r>
              <a:rPr lang="en-GB" sz="1300" dirty="0">
                <a:ea typeface="+mn-lt"/>
                <a:cs typeface="+mn-lt"/>
              </a:rPr>
              <a:t>Right to request flexible working if a parent of a disabled child </a:t>
            </a:r>
            <a:endParaRPr lang="en-GB" sz="1300" dirty="0">
              <a:cs typeface="Calibri" panose="020F0502020204030204"/>
            </a:endParaRPr>
          </a:p>
          <a:p>
            <a:pPr marL="0" indent="0">
              <a:buNone/>
            </a:pPr>
            <a:endParaRPr lang="en-GB" sz="1300">
              <a:latin typeface="Arial"/>
              <a:cs typeface="Arial"/>
            </a:endParaRPr>
          </a:p>
          <a:p>
            <a:pPr marL="0" indent="0">
              <a:buNone/>
            </a:pPr>
            <a:r>
              <a:rPr lang="en-GB" sz="1300" dirty="0">
                <a:ea typeface="+mn-lt"/>
                <a:cs typeface="+mn-lt"/>
                <a:hlinkClick r:id="rId2"/>
              </a:rPr>
              <a:t>https://www.childcarechoices.gov.uk</a:t>
            </a:r>
            <a:endParaRPr lang="en-GB" sz="1300" dirty="0">
              <a:cs typeface="Calibri" panose="020F0502020204030204"/>
            </a:endParaRPr>
          </a:p>
          <a:p>
            <a:pPr marL="0" indent="0">
              <a:buNone/>
            </a:pPr>
            <a:endParaRPr lang="en-GB" sz="1300">
              <a:cs typeface="Calibri" panose="020F0502020204030204"/>
            </a:endParaRPr>
          </a:p>
        </p:txBody>
      </p:sp>
      <p:pic>
        <p:nvPicPr>
          <p:cNvPr id="5" name="Picture 4" descr="Puzzle pieces">
            <a:extLst>
              <a:ext uri="{FF2B5EF4-FFF2-40B4-BE49-F238E27FC236}">
                <a16:creationId xmlns:a16="http://schemas.microsoft.com/office/drawing/2014/main" id="{B85AECFE-33E4-6C04-E84C-0EBF98D7324F}"/>
              </a:ext>
            </a:extLst>
          </p:cNvPr>
          <p:cNvPicPr>
            <a:picLocks noChangeAspect="1"/>
          </p:cNvPicPr>
          <p:nvPr/>
        </p:nvPicPr>
        <p:blipFill rotWithShape="1">
          <a:blip r:embed="rId3"/>
          <a:srcRect l="28267" r="20167" b="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14864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93DF03AD-D40A-31D6-8D50-5A5D187D5D0F}"/>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9C47D9-CAEC-8ED6-B4A9-8E0AF8C51142}"/>
              </a:ext>
            </a:extLst>
          </p:cNvPr>
          <p:cNvSpPr>
            <a:spLocks noGrp="1"/>
          </p:cNvSpPr>
          <p:nvPr>
            <p:ph type="title"/>
          </p:nvPr>
        </p:nvSpPr>
        <p:spPr>
          <a:xfrm>
            <a:off x="838200" y="365125"/>
            <a:ext cx="3822189" cy="1899912"/>
          </a:xfrm>
        </p:spPr>
        <p:txBody>
          <a:bodyPr>
            <a:normAutofit/>
          </a:bodyPr>
          <a:lstStyle/>
          <a:p>
            <a:r>
              <a:rPr lang="en-US" sz="4000" b="1" dirty="0">
                <a:latin typeface="+mn-lt"/>
              </a:rPr>
              <a:t>Don’t forget the related legislation</a:t>
            </a:r>
          </a:p>
        </p:txBody>
      </p:sp>
      <p:sp>
        <p:nvSpPr>
          <p:cNvPr id="3" name="Content Placeholder 2">
            <a:extLst>
              <a:ext uri="{FF2B5EF4-FFF2-40B4-BE49-F238E27FC236}">
                <a16:creationId xmlns:a16="http://schemas.microsoft.com/office/drawing/2014/main" id="{2A7E5EC4-6BF5-4ED6-9E38-CF3894D8E892}"/>
              </a:ext>
            </a:extLst>
          </p:cNvPr>
          <p:cNvSpPr>
            <a:spLocks noGrp="1"/>
          </p:cNvSpPr>
          <p:nvPr>
            <p:ph idx="1"/>
          </p:nvPr>
        </p:nvSpPr>
        <p:spPr>
          <a:xfrm>
            <a:off x="838200" y="2434201"/>
            <a:ext cx="3822189" cy="3742762"/>
          </a:xfrm>
        </p:spPr>
        <p:txBody>
          <a:bodyPr>
            <a:normAutofit/>
          </a:bodyPr>
          <a:lstStyle/>
          <a:p>
            <a:r>
              <a:rPr lang="en-US" sz="1100" b="1">
                <a:hlinkClick r:id="rId3"/>
              </a:rPr>
              <a:t>Childcare Act</a:t>
            </a:r>
          </a:p>
          <a:p>
            <a:r>
              <a:rPr lang="en-US" sz="1100">
                <a:hlinkClick r:id="rId3"/>
              </a:rPr>
              <a:t>https://www.legislation.gov.uk/ukpga/2006/21</a:t>
            </a:r>
          </a:p>
          <a:p>
            <a:endParaRPr lang="en-US" sz="1100">
              <a:hlinkClick r:id="rId3"/>
            </a:endParaRPr>
          </a:p>
          <a:p>
            <a:r>
              <a:rPr lang="en-US" sz="1100" b="1">
                <a:hlinkClick r:id="rId3"/>
              </a:rPr>
              <a:t>Fiancial regulations</a:t>
            </a:r>
          </a:p>
          <a:p>
            <a:r>
              <a:rPr lang="en-US" sz="1100">
                <a:hlinkClick r:id="rId3"/>
              </a:rPr>
              <a:t>https://www.legislation.gov.uk/uksi/2023/59/contents/made</a:t>
            </a:r>
            <a:endParaRPr lang="en-US" sz="1100"/>
          </a:p>
          <a:p>
            <a:endParaRPr lang="en-US" sz="1100">
              <a:hlinkClick r:id="rId3"/>
            </a:endParaRPr>
          </a:p>
          <a:p>
            <a:r>
              <a:rPr lang="en-US" sz="1100" b="1">
                <a:hlinkClick r:id="rId3"/>
              </a:rPr>
              <a:t>Child and Families Act</a:t>
            </a:r>
          </a:p>
          <a:p>
            <a:r>
              <a:rPr lang="en-US" sz="1100">
                <a:hlinkClick r:id="rId4"/>
              </a:rPr>
              <a:t>https://www.legislation.gov.uk/ukpga/2014/6/contents/enacted</a:t>
            </a:r>
            <a:endParaRPr lang="en-US" sz="1100">
              <a:hlinkClick r:id="rId5"/>
            </a:endParaRPr>
          </a:p>
          <a:p>
            <a:endParaRPr lang="en-US" sz="1100">
              <a:hlinkClick r:id="rId5"/>
            </a:endParaRPr>
          </a:p>
          <a:p>
            <a:r>
              <a:rPr lang="en-US" sz="1100" b="1">
                <a:hlinkClick r:id="rId5"/>
              </a:rPr>
              <a:t>Equalities Act</a:t>
            </a:r>
          </a:p>
          <a:p>
            <a:r>
              <a:rPr lang="en-US" sz="1100">
                <a:hlinkClick r:id="rId5"/>
              </a:rPr>
              <a:t>https://www.legislation.gov.uk/ukpga/2010/15/contents</a:t>
            </a:r>
            <a:endParaRPr lang="en-US" sz="1100"/>
          </a:p>
          <a:p>
            <a:endParaRPr lang="en-US" sz="1100"/>
          </a:p>
        </p:txBody>
      </p:sp>
    </p:spTree>
    <p:extLst>
      <p:ext uri="{BB962C8B-B14F-4D97-AF65-F5344CB8AC3E}">
        <p14:creationId xmlns:p14="http://schemas.microsoft.com/office/powerpoint/2010/main" val="1949938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E67A9-F19B-94B4-0720-B3474B8C4F80}"/>
              </a:ext>
            </a:extLst>
          </p:cNvPr>
          <p:cNvSpPr>
            <a:spLocks noGrp="1"/>
          </p:cNvSpPr>
          <p:nvPr>
            <p:ph type="title"/>
          </p:nvPr>
        </p:nvSpPr>
        <p:spPr>
          <a:xfrm>
            <a:off x="504967" y="675564"/>
            <a:ext cx="3609833" cy="5204085"/>
          </a:xfrm>
        </p:spPr>
        <p:txBody>
          <a:bodyPr>
            <a:normAutofit/>
          </a:bodyPr>
          <a:lstStyle/>
          <a:p>
            <a:r>
              <a:rPr lang="en-US" sz="4100" b="1">
                <a:latin typeface="+mn-lt"/>
              </a:rPr>
              <a:t>Considerations and questions</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5B96184-EA5A-5092-25F3-75DE07A6E191}"/>
              </a:ext>
            </a:extLst>
          </p:cNvPr>
          <p:cNvGraphicFramePr>
            <a:graphicFrameLocks noGrp="1"/>
          </p:cNvGraphicFramePr>
          <p:nvPr>
            <p:ph idx="1"/>
            <p:extLst>
              <p:ext uri="{D42A27DB-BD31-4B8C-83A1-F6EECF244321}">
                <p14:modId xmlns:p14="http://schemas.microsoft.com/office/powerpoint/2010/main" val="1296854959"/>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09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avel resting on block">
            <a:extLst>
              <a:ext uri="{FF2B5EF4-FFF2-40B4-BE49-F238E27FC236}">
                <a16:creationId xmlns:a16="http://schemas.microsoft.com/office/drawing/2014/main" id="{7AA970A2-341C-1274-7C48-80F3A7088104}"/>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4B12ED-4AFB-148E-5478-497525C8048B}"/>
              </a:ext>
            </a:extLst>
          </p:cNvPr>
          <p:cNvSpPr>
            <a:spLocks noGrp="1"/>
          </p:cNvSpPr>
          <p:nvPr>
            <p:ph type="title"/>
          </p:nvPr>
        </p:nvSpPr>
        <p:spPr>
          <a:xfrm>
            <a:off x="838200" y="365125"/>
            <a:ext cx="3822189" cy="1899912"/>
          </a:xfrm>
        </p:spPr>
        <p:txBody>
          <a:bodyPr>
            <a:normAutofit/>
          </a:bodyPr>
          <a:lstStyle/>
          <a:p>
            <a:r>
              <a:rPr lang="en-US" sz="4000" b="1">
                <a:latin typeface="+mn-lt"/>
              </a:rPr>
              <a:t>So how do you make the case?</a:t>
            </a:r>
          </a:p>
        </p:txBody>
      </p:sp>
      <p:sp>
        <p:nvSpPr>
          <p:cNvPr id="3" name="Content Placeholder 2">
            <a:extLst>
              <a:ext uri="{FF2B5EF4-FFF2-40B4-BE49-F238E27FC236}">
                <a16:creationId xmlns:a16="http://schemas.microsoft.com/office/drawing/2014/main" id="{4D752382-4074-F71D-980A-EEC496859CDC}"/>
              </a:ext>
            </a:extLst>
          </p:cNvPr>
          <p:cNvSpPr>
            <a:spLocks noGrp="1"/>
          </p:cNvSpPr>
          <p:nvPr>
            <p:ph idx="1"/>
          </p:nvPr>
        </p:nvSpPr>
        <p:spPr>
          <a:xfrm>
            <a:off x="838200" y="2434201"/>
            <a:ext cx="3822189" cy="3742762"/>
          </a:xfrm>
        </p:spPr>
        <p:txBody>
          <a:bodyPr>
            <a:normAutofit/>
          </a:bodyPr>
          <a:lstStyle/>
          <a:p>
            <a:r>
              <a:rPr lang="en-US" sz="1700"/>
              <a:t>Evidence need locally and highlight national research</a:t>
            </a:r>
          </a:p>
          <a:p>
            <a:r>
              <a:rPr lang="en-US" sz="1700"/>
              <a:t>Highlight the risk of legal challenge</a:t>
            </a:r>
          </a:p>
          <a:p>
            <a:r>
              <a:rPr lang="en-US" sz="1700"/>
              <a:t>Engage senior leaders and members</a:t>
            </a:r>
          </a:p>
          <a:p>
            <a:r>
              <a:rPr lang="en-US" sz="1700"/>
              <a:t>Support your Schools Forum understanding of their role and totality of LA responsibilities</a:t>
            </a:r>
          </a:p>
          <a:p>
            <a:r>
              <a:rPr lang="en-US" sz="1700"/>
              <a:t>Ensure Early Years Inclusions is part of a strategic approach to wider LA priorities, safeguarding, attainment, SEND/Inclusion, regeneration and employment etc </a:t>
            </a:r>
          </a:p>
          <a:p>
            <a:endParaRPr lang="en-US" sz="1700"/>
          </a:p>
          <a:p>
            <a:endParaRPr lang="en-US" sz="1700"/>
          </a:p>
        </p:txBody>
      </p:sp>
    </p:spTree>
    <p:extLst>
      <p:ext uri="{BB962C8B-B14F-4D97-AF65-F5344CB8AC3E}">
        <p14:creationId xmlns:p14="http://schemas.microsoft.com/office/powerpoint/2010/main" val="1509881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6679" y="723898"/>
            <a:ext cx="6002110" cy="1495425"/>
          </a:xfrm>
        </p:spPr>
        <p:txBody>
          <a:bodyPr>
            <a:normAutofit/>
          </a:bodyPr>
          <a:lstStyle/>
          <a:p>
            <a:br>
              <a:rPr lang="en-US" sz="4000">
                <a:latin typeface="+mn-lt"/>
              </a:rPr>
            </a:br>
            <a:r>
              <a:rPr lang="en-US" sz="4000" b="1">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36680" y="2405067"/>
            <a:ext cx="6002110" cy="3729034"/>
          </a:xfrm>
        </p:spPr>
        <p:txBody>
          <a:bodyPr vert="horz" lIns="91440" tIns="45720" rIns="91440" bIns="45720" rtlCol="0" anchor="t">
            <a:normAutofit fontScale="32500" lnSpcReduction="20000"/>
          </a:bodyPr>
          <a:lstStyle/>
          <a:p>
            <a:r>
              <a:rPr lang="en-US" sz="4400" dirty="0"/>
              <a:t>Introductions and welcome </a:t>
            </a:r>
          </a:p>
          <a:p>
            <a:r>
              <a:rPr lang="en-US" sz="4400" dirty="0"/>
              <a:t>What we talked about last time – nurturing spaces</a:t>
            </a:r>
          </a:p>
          <a:p>
            <a:pPr algn="l">
              <a:buFont typeface="Arial" panose="020B0604020202020204" pitchFamily="34" charset="0"/>
              <a:buChar char="•"/>
            </a:pPr>
            <a:r>
              <a:rPr lang="en-US" sz="4400" dirty="0"/>
              <a:t>Spotlight session; </a:t>
            </a:r>
          </a:p>
          <a:p>
            <a:pPr marL="0" indent="0" algn="l">
              <a:buNone/>
            </a:pPr>
            <a:endParaRPr lang="en-GB" sz="4400" dirty="0"/>
          </a:p>
          <a:p>
            <a:pPr marL="0" indent="0" algn="l">
              <a:buNone/>
            </a:pPr>
            <a:r>
              <a:rPr lang="en-GB" sz="4400" dirty="0"/>
              <a:t>“Making the most of the money to support inclusion”</a:t>
            </a:r>
          </a:p>
          <a:p>
            <a:pPr marL="0" indent="0" algn="l">
              <a:buNone/>
            </a:pPr>
            <a:r>
              <a:rPr lang="en-GB" sz="4400" b="0" i="0" u="none" strike="noStrike" dirty="0">
                <a:solidFill>
                  <a:srgbClr val="000000"/>
                </a:solidFill>
                <a:effectLst/>
                <a:latin typeface="Helvetica" pitchFamily="2" charset="0"/>
              </a:rPr>
              <a:t>Over the last year a lot of our conversations have focused on funding and the different models and interpretations of the guidance there are. This session will offer a recap on the funding streams and guidance, and facilitate a conversation around how different areas are best using it to improve outcomes for children with SEND.</a:t>
            </a:r>
            <a:br>
              <a:rPr lang="en-GB" sz="4400" dirty="0"/>
            </a:br>
            <a:endParaRPr lang="en-US" sz="4400" dirty="0"/>
          </a:p>
          <a:p>
            <a:r>
              <a:rPr lang="en-US" sz="4400" dirty="0"/>
              <a:t>Update from Dingley's</a:t>
            </a:r>
          </a:p>
          <a:p>
            <a:r>
              <a:rPr lang="en-US" sz="4400" dirty="0"/>
              <a:t>Ask the room</a:t>
            </a:r>
          </a:p>
          <a:p>
            <a:r>
              <a:rPr lang="en-US" sz="4400" dirty="0"/>
              <a:t>What next?</a:t>
            </a:r>
          </a:p>
          <a:p>
            <a:pPr marL="0" indent="0">
              <a:buNone/>
            </a:pPr>
            <a:endParaRPr lang="en-US" sz="2000" dirty="0"/>
          </a:p>
        </p:txBody>
      </p:sp>
      <p:pic>
        <p:nvPicPr>
          <p:cNvPr id="54" name="Picture 53" descr="Empty office tables">
            <a:extLst>
              <a:ext uri="{FF2B5EF4-FFF2-40B4-BE49-F238E27FC236}">
                <a16:creationId xmlns:a16="http://schemas.microsoft.com/office/drawing/2014/main" id="{1D6B6D38-3433-19FD-9961-EB8C3F4B3A05}"/>
              </a:ext>
            </a:extLst>
          </p:cNvPr>
          <p:cNvPicPr>
            <a:picLocks noChangeAspect="1"/>
          </p:cNvPicPr>
          <p:nvPr/>
        </p:nvPicPr>
        <p:blipFill rotWithShape="1">
          <a:blip r:embed="rId3"/>
          <a:srcRect l="32890" r="18516" b="-1"/>
          <a:stretch/>
        </p:blipFill>
        <p:spPr>
          <a:xfrm>
            <a:off x="7199440" y="10"/>
            <a:ext cx="4992560" cy="6857990"/>
          </a:xfrm>
          <a:prstGeom prst="rect">
            <a:avLst/>
          </a:prstGeom>
          <a:effectLst/>
        </p:spPr>
      </p:pic>
    </p:spTree>
    <p:extLst>
      <p:ext uri="{BB962C8B-B14F-4D97-AF65-F5344CB8AC3E}">
        <p14:creationId xmlns:p14="http://schemas.microsoft.com/office/powerpoint/2010/main" val="325915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BCE74-4CF5-35E8-FBF5-18BA760DB00B}"/>
              </a:ext>
            </a:extLst>
          </p:cNvPr>
          <p:cNvSpPr>
            <a:spLocks noGrp="1"/>
          </p:cNvSpPr>
          <p:nvPr>
            <p:ph type="title"/>
          </p:nvPr>
        </p:nvSpPr>
        <p:spPr>
          <a:xfrm>
            <a:off x="603938" y="640081"/>
            <a:ext cx="2608655" cy="5257799"/>
          </a:xfrm>
        </p:spPr>
        <p:txBody>
          <a:bodyPr vert="horz" lIns="91440" tIns="45720" rIns="91440" bIns="45720" rtlCol="0" anchor="ctr">
            <a:normAutofit/>
          </a:bodyPr>
          <a:lstStyle/>
          <a:p>
            <a:r>
              <a:rPr lang="en-US" sz="3600" b="1">
                <a:solidFill>
                  <a:srgbClr val="2C2C2C"/>
                </a:solidFill>
              </a:rPr>
              <a:t>What else are we up to and how else can we help?</a:t>
            </a:r>
          </a:p>
        </p:txBody>
      </p:sp>
      <p:sp>
        <p:nvSpPr>
          <p:cNvPr id="33"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BB927A5D-1B0F-353A-2EF0-34D78289812B}"/>
              </a:ext>
            </a:extLst>
          </p:cNvPr>
          <p:cNvPicPr>
            <a:picLocks noChangeAspect="1"/>
          </p:cNvPicPr>
          <p:nvPr/>
        </p:nvPicPr>
        <p:blipFill rotWithShape="1">
          <a:blip r:embed="rId2"/>
          <a:srcRect t="3251" b="1872"/>
          <a:stretch/>
        </p:blipFill>
        <p:spPr>
          <a:xfrm>
            <a:off x="4062964" y="942538"/>
            <a:ext cx="7163222" cy="4808332"/>
          </a:xfrm>
          <a:prstGeom prst="rect">
            <a:avLst/>
          </a:prstGeom>
          <a:effectLst/>
        </p:spPr>
      </p:pic>
    </p:spTree>
    <p:extLst>
      <p:ext uri="{BB962C8B-B14F-4D97-AF65-F5344CB8AC3E}">
        <p14:creationId xmlns:p14="http://schemas.microsoft.com/office/powerpoint/2010/main" val="19053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l="14696" r="1" b="1"/>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9206415" y="805231"/>
            <a:ext cx="3445765" cy="3692028"/>
          </a:xfrm>
          <a:noFill/>
        </p:spPr>
        <p:txBody>
          <a:bodyPr vert="horz" lIns="91440" tIns="45720" rIns="91440" bIns="45720" rtlCol="0" anchor="b">
            <a:normAutofit/>
          </a:bodyPr>
          <a:lstStyle/>
          <a:p>
            <a:r>
              <a:rPr lang="en-US" sz="5200" b="1" dirty="0"/>
              <a:t>Ask the room</a:t>
            </a:r>
          </a:p>
        </p:txBody>
      </p:sp>
    </p:spTree>
    <p:extLst>
      <p:ext uri="{BB962C8B-B14F-4D97-AF65-F5344CB8AC3E}">
        <p14:creationId xmlns:p14="http://schemas.microsoft.com/office/powerpoint/2010/main" val="2216798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l="40667" r="-1" b="-1"/>
          <a:stretch/>
        </p:blipFill>
        <p:spPr>
          <a:xfrm>
            <a:off x="1" y="10"/>
            <a:ext cx="6096000" cy="6857990"/>
          </a:xfrm>
          <a:prstGeom prst="rect">
            <a:avLst/>
          </a:prstGeom>
        </p:spPr>
      </p:pic>
      <p:sp useBgFill="1">
        <p:nvSpPr>
          <p:cNvPr id="20" name="Rectangle 1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6807575" y="771099"/>
            <a:ext cx="4324251" cy="4675544"/>
          </a:xfrm>
        </p:spPr>
        <p:txBody>
          <a:bodyPr vert="horz" lIns="91440" tIns="45720" rIns="91440" bIns="45720" rtlCol="0" anchor="t">
            <a:noAutofit/>
          </a:bodyPr>
          <a:lstStyle/>
          <a:p>
            <a:pPr algn="ctr"/>
            <a:r>
              <a:rPr lang="en-US" sz="2000" b="1" dirty="0">
                <a:latin typeface="+mn-lt"/>
              </a:rPr>
              <a:t>Spotlight next time?</a:t>
            </a:r>
            <a:br>
              <a:rPr lang="en-US" sz="2000" b="1" dirty="0">
                <a:latin typeface="+mn-lt"/>
              </a:rPr>
            </a:br>
            <a:br>
              <a:rPr lang="en-US" sz="2000" b="1" dirty="0"/>
            </a:br>
            <a:r>
              <a:rPr lang="en-US" sz="2000" b="1" dirty="0">
                <a:latin typeface="+mn-lt"/>
              </a:rPr>
              <a:t>10th March 12.30-1.30pm</a:t>
            </a:r>
            <a:br>
              <a:rPr lang="en-US" sz="2000" dirty="0">
                <a:latin typeface="+mn-lt"/>
              </a:rPr>
            </a:br>
            <a:br>
              <a:rPr lang="en-US" sz="2000" dirty="0">
                <a:latin typeface="+mn-lt"/>
              </a:rPr>
            </a:br>
            <a:r>
              <a:rPr lang="en-US" sz="2000" dirty="0">
                <a:latin typeface="+mn-lt"/>
              </a:rPr>
              <a:t>…and ?</a:t>
            </a:r>
            <a:br>
              <a:rPr lang="en-US" sz="2000" b="1" dirty="0">
                <a:latin typeface="+mn-lt"/>
                <a:cs typeface="Calibri"/>
              </a:rPr>
            </a:br>
            <a:endParaRPr lang="en-US" sz="2000" b="1" dirty="0">
              <a:latin typeface="+mn-lt"/>
            </a:endParaRPr>
          </a:p>
        </p:txBody>
      </p:sp>
      <p:sp useBgFill="1">
        <p:nvSpPr>
          <p:cNvPr id="22" name="Rectangle 2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question mark">
            <a:extLst>
              <a:ext uri="{FF2B5EF4-FFF2-40B4-BE49-F238E27FC236}">
                <a16:creationId xmlns:a16="http://schemas.microsoft.com/office/drawing/2014/main" id="{2D48800C-F481-5604-37BB-AD38AD73D038}"/>
              </a:ext>
            </a:extLst>
          </p:cNvPr>
          <p:cNvPicPr>
            <a:picLocks noChangeAspect="1"/>
          </p:cNvPicPr>
          <p:nvPr/>
        </p:nvPicPr>
        <p:blipFill>
          <a:blip r:embed="rId3"/>
          <a:stretch>
            <a:fillRect/>
          </a:stretch>
        </p:blipFill>
        <p:spPr>
          <a:xfrm>
            <a:off x="6888404" y="2815115"/>
            <a:ext cx="4511190" cy="2631528"/>
          </a:xfrm>
          <a:prstGeom prst="rect">
            <a:avLst/>
          </a:prstGeom>
        </p:spPr>
      </p:pic>
    </p:spTree>
    <p:extLst>
      <p:ext uri="{BB962C8B-B14F-4D97-AF65-F5344CB8AC3E}">
        <p14:creationId xmlns:p14="http://schemas.microsoft.com/office/powerpoint/2010/main" val="35683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dirty="0">
              <a:solidFill>
                <a:schemeClr val="tx2"/>
              </a:solidFill>
            </a:endParaRPr>
          </a:p>
          <a:p>
            <a:endParaRPr lang="en-US" sz="500" dirty="0">
              <a:solidFill>
                <a:schemeClr val="tx2"/>
              </a:solidFill>
            </a:endParaRPr>
          </a:p>
          <a:p>
            <a:endParaRPr lang="en-US" sz="8000" dirty="0">
              <a:solidFill>
                <a:schemeClr val="tx2"/>
              </a:solidFill>
            </a:endParaRPr>
          </a:p>
          <a:p>
            <a:endParaRPr lang="en-US" sz="8000" dirty="0">
              <a:solidFill>
                <a:schemeClr val="tx2"/>
              </a:solidFill>
            </a:endParaRPr>
          </a:p>
          <a:p>
            <a:r>
              <a:rPr lang="en-US" sz="8000" dirty="0">
                <a:solidFill>
                  <a:schemeClr val="tx2"/>
                </a:solidFill>
                <a:hlinkClick r:id="rId3"/>
              </a:rPr>
              <a:t>info@dingley.org.uk</a:t>
            </a:r>
            <a:endParaRPr lang="en-US" sz="8000" dirty="0">
              <a:solidFill>
                <a:schemeClr val="tx2"/>
              </a:solidFill>
            </a:endParaRPr>
          </a:p>
          <a:p>
            <a:endParaRPr lang="en-US" sz="8000" dirty="0">
              <a:solidFill>
                <a:schemeClr val="tx2"/>
              </a:solidFill>
            </a:endParaRPr>
          </a:p>
          <a:p>
            <a:r>
              <a:rPr lang="en-US" sz="8000" dirty="0">
                <a:solidFill>
                  <a:schemeClr val="tx2"/>
                </a:solidFill>
              </a:rPr>
              <a:t>Catherine Mcleod MBE </a:t>
            </a:r>
            <a:r>
              <a:rPr lang="en-US" sz="8000" dirty="0" err="1">
                <a:ea typeface="Calibri"/>
                <a:cs typeface="Calibri"/>
                <a:hlinkClick r:id="rId4"/>
              </a:rPr>
              <a:t>catherine.mcleod@dingley.org.uk</a:t>
            </a:r>
            <a:endParaRPr lang="en-US" sz="8000" dirty="0">
              <a:solidFill>
                <a:schemeClr val="tx2"/>
              </a:solidFill>
            </a:endParaRPr>
          </a:p>
          <a:p>
            <a:r>
              <a:rPr lang="en-US" sz="8000" dirty="0">
                <a:solidFill>
                  <a:schemeClr val="tx2"/>
                </a:solidFill>
              </a:rPr>
              <a:t>Ann Van Dyke MBE </a:t>
            </a:r>
            <a:r>
              <a:rPr lang="en-US" sz="8000" dirty="0">
                <a:solidFill>
                  <a:schemeClr val="tx2"/>
                </a:solidFill>
                <a:hlinkClick r:id="rId5"/>
              </a:rPr>
              <a:t>ann.vandyke@dingley.org.uk</a:t>
            </a:r>
            <a:endParaRPr lang="en-US" sz="8000" dirty="0">
              <a:solidFill>
                <a:schemeClr val="tx2"/>
              </a:solidFill>
            </a:endParaRPr>
          </a:p>
          <a:p>
            <a:endParaRPr lang="en-US" sz="8000" dirty="0">
              <a:solidFill>
                <a:schemeClr val="tx2"/>
              </a:solidFill>
              <a:ea typeface="Calibri" panose="020F0502020204030204"/>
              <a:cs typeface="Calibri" panose="020F0502020204030204"/>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25" name="Rectangle 124">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15"/>
          <p:cNvSpPr txBox="1">
            <a:spLocks noGrp="1"/>
          </p:cNvSpPr>
          <p:nvPr>
            <p:ph type="title"/>
          </p:nvPr>
        </p:nvSpPr>
        <p:spPr>
          <a:xfrm>
            <a:off x="838200" y="365125"/>
            <a:ext cx="10515600" cy="1306443"/>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38200" y="1825625"/>
            <a:ext cx="4152774" cy="4303464"/>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t>Cameras, mics, joining in and chat</a:t>
            </a:r>
          </a:p>
          <a:p>
            <a:pPr>
              <a:spcBef>
                <a:spcPts val="1002"/>
              </a:spcBef>
              <a:buClr>
                <a:schemeClr val="dk1"/>
              </a:buClr>
              <a:buSzPts val="2800"/>
              <a:buFont typeface="Wingdings" panose="05000000000000000000" pitchFamily="2" charset="2"/>
              <a:buChar char="ü"/>
            </a:pPr>
            <a:r>
              <a:rPr lang="en-GB" sz="2000" dirty="0"/>
              <a:t>To maintain a safe space we will not make notes or record the session </a:t>
            </a:r>
          </a:p>
          <a:p>
            <a:pPr>
              <a:spcBef>
                <a:spcPts val="1002"/>
              </a:spcBef>
              <a:buClr>
                <a:srgbClr val="000000"/>
              </a:buClr>
              <a:buSzPts val="2800"/>
              <a:buFont typeface="Wingdings" panose="05000000000000000000" pitchFamily="2" charset="2"/>
              <a:buChar char="ü"/>
            </a:pPr>
            <a:r>
              <a:rPr lang="en-GB" sz="2000" dirty="0">
                <a:ea typeface="Calibri"/>
                <a:cs typeface="Calibri"/>
              </a:rPr>
              <a:t>You can access the chat afterwards for contacts and resources and ideas shared</a:t>
            </a:r>
            <a:endParaRPr lang="en-GB" sz="2000" dirty="0"/>
          </a:p>
          <a:p>
            <a:pPr>
              <a:spcBef>
                <a:spcPts val="1002"/>
              </a:spcBef>
              <a:buClr>
                <a:srgbClr val="000000"/>
              </a:buClr>
              <a:buSzPts val="2800"/>
              <a:buFont typeface="Wingdings" panose="05000000000000000000" pitchFamily="2" charset="2"/>
              <a:buChar char="ü"/>
            </a:pPr>
            <a:r>
              <a:rPr lang="en-GB" sz="2000">
                <a:ea typeface="Calibri"/>
                <a:cs typeface="Calibri"/>
              </a:rPr>
              <a:t>Our LA webspace will host </a:t>
            </a:r>
            <a:r>
              <a:rPr lang="en-GB" sz="2000" dirty="0">
                <a:ea typeface="Calibri"/>
                <a:cs typeface="Calibri"/>
              </a:rPr>
              <a:t>our slides</a:t>
            </a:r>
            <a:endParaRPr lang="en-GB" sz="2000" dirty="0"/>
          </a:p>
          <a:p>
            <a:pPr>
              <a:spcBef>
                <a:spcPts val="1002"/>
              </a:spcBef>
              <a:buClr>
                <a:srgbClr val="000000"/>
              </a:buClr>
              <a:buSzPts val="2800"/>
              <a:buFont typeface="Wingdings" panose="05000000000000000000" pitchFamily="2" charset="2"/>
              <a:buChar char="ü"/>
            </a:pPr>
            <a:r>
              <a:rPr lang="en-GB" sz="2000"/>
              <a:t>Can you give </a:t>
            </a:r>
            <a:r>
              <a:rPr lang="en-GB" sz="2000" dirty="0"/>
              <a:t>yourself this time?</a:t>
            </a:r>
            <a:endParaRPr lang="en-GB" sz="2000"/>
          </a:p>
          <a:p>
            <a:pPr>
              <a:spcBef>
                <a:spcPts val="1002"/>
              </a:spcBef>
              <a:buClr>
                <a:schemeClr val="dk1"/>
              </a:buClr>
              <a:buSzPts val="2800"/>
              <a:buFont typeface="Wingdings" panose="05000000000000000000" pitchFamily="2" charset="2"/>
              <a:buChar char="ü"/>
            </a:pPr>
            <a:r>
              <a:rPr lang="en-GB" sz="2000" dirty="0"/>
              <a:t>Are you comfy?</a:t>
            </a:r>
          </a:p>
        </p:txBody>
      </p:sp>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3"/>
          <a:srcRect t="1611" r="2" b="1613"/>
          <a:stretch/>
        </p:blipFill>
        <p:spPr>
          <a:xfrm>
            <a:off x="5183500" y="1904282"/>
            <a:ext cx="6170299" cy="42248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838199" y="537883"/>
            <a:ext cx="4783697" cy="1942810"/>
          </a:xfrm>
        </p:spPr>
        <p:txBody>
          <a:bodyPr anchor="b">
            <a:normAutofit/>
          </a:bodyPr>
          <a:lstStyle/>
          <a:p>
            <a:r>
              <a:rPr lang="en-US" sz="4000" b="1">
                <a:latin typeface="+mn-lt"/>
              </a:rPr>
              <a:t>Who we are, and what we do </a:t>
            </a:r>
            <a:endParaRPr lang="en-US" sz="4000" b="1">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838199" y="2686323"/>
            <a:ext cx="4783697" cy="3433583"/>
          </a:xfrm>
        </p:spPr>
        <p:txBody>
          <a:bodyPr vert="horz" lIns="91440" tIns="45720" rIns="91440" bIns="45720" rtlCol="0">
            <a:normAutofit/>
          </a:bodyPr>
          <a:lstStyle/>
          <a:p>
            <a:pPr marL="0" indent="0" fontAlgn="base">
              <a:buNone/>
            </a:pPr>
            <a:r>
              <a:rPr lang="en-GB" sz="1100" b="1"/>
              <a:t>A charity delivering specialist nursery provision for children with SEND</a:t>
            </a:r>
            <a:endParaRPr lang="en-GB" sz="1100" b="1">
              <a:cs typeface="Calibri"/>
            </a:endParaRPr>
          </a:p>
          <a:p>
            <a:pPr lvl="1" fontAlgn="base"/>
            <a:r>
              <a:rPr lang="en-GB" sz="1100"/>
              <a:t>Working with children, families and mainstream providers</a:t>
            </a:r>
            <a:endParaRPr lang="en-GB" sz="1100">
              <a:cs typeface="Calibri"/>
            </a:endParaRPr>
          </a:p>
          <a:p>
            <a:pPr lvl="1"/>
            <a:r>
              <a:rPr lang="en-GB" sz="1100">
                <a:cs typeface="Calibri"/>
              </a:rPr>
              <a:t>Thousands of children and families supported over 40 years</a:t>
            </a:r>
          </a:p>
          <a:p>
            <a:pPr lvl="1"/>
            <a:r>
              <a:rPr lang="en-GB" sz="1100">
                <a:ea typeface="+mn-lt"/>
                <a:cs typeface="+mn-lt"/>
              </a:rPr>
              <a:t>35% to 70% transitions to the mainstream</a:t>
            </a:r>
          </a:p>
          <a:p>
            <a:pPr marL="457200" lvl="1" indent="0">
              <a:buNone/>
            </a:pPr>
            <a:endParaRPr lang="en-GB" sz="1100">
              <a:cs typeface="Calibri" panose="020F0502020204030204"/>
            </a:endParaRPr>
          </a:p>
          <a:p>
            <a:pPr marL="0" indent="0" fontAlgn="base">
              <a:buNone/>
            </a:pPr>
            <a:r>
              <a:rPr lang="en-GB" sz="1100" b="1"/>
              <a:t>A will to drive an inclusion movement</a:t>
            </a:r>
            <a:endParaRPr lang="en-GB" sz="1100" b="1">
              <a:cs typeface="Calibri"/>
            </a:endParaRPr>
          </a:p>
          <a:p>
            <a:pPr lvl="1" fontAlgn="base"/>
            <a:r>
              <a:rPr lang="en-GB" sz="1100">
                <a:ea typeface="+mn-lt"/>
                <a:cs typeface="+mn-lt"/>
              </a:rPr>
              <a:t>96% of THOUSANDS of practitioners who complete out Inclusive Practice course tell they can support more children with SEND</a:t>
            </a:r>
            <a:endParaRPr lang="en-GB" sz="1100"/>
          </a:p>
          <a:p>
            <a:pPr lvl="1" fontAlgn="base"/>
            <a:r>
              <a:rPr lang="en-GB" sz="1100"/>
              <a:t>Working across the UK with LAs, providers, partners &amp; parents</a:t>
            </a:r>
            <a:endParaRPr lang="en-GB" sz="1100">
              <a:cs typeface="Calibri"/>
            </a:endParaRPr>
          </a:p>
          <a:p>
            <a:pPr lvl="1" fontAlgn="base"/>
            <a:r>
              <a:rPr lang="en-GB" sz="1100"/>
              <a:t>Lobbying for change nationally representing their voices</a:t>
            </a:r>
          </a:p>
          <a:p>
            <a:pPr marL="457200" lvl="1" indent="0" fontAlgn="base">
              <a:buNone/>
            </a:pPr>
            <a:endParaRPr lang="en-GB" sz="1100">
              <a:cs typeface="Calibri"/>
            </a:endParaRPr>
          </a:p>
          <a:p>
            <a:pPr marL="0" indent="0">
              <a:buNone/>
            </a:pPr>
            <a:r>
              <a:rPr lang="en-GB" sz="1100">
                <a:ea typeface="Calibri"/>
                <a:cs typeface="Calibri"/>
                <a:hlinkClick r:id="rId3"/>
              </a:rPr>
              <a:t>www.dingley.org.uk</a:t>
            </a:r>
            <a:endParaRPr lang="en-GB" sz="1100">
              <a:ea typeface="Calibri"/>
              <a:cs typeface="Calibri"/>
            </a:endParaRPr>
          </a:p>
          <a:p>
            <a:pPr marL="0" indent="0">
              <a:buNone/>
            </a:pPr>
            <a:endParaRPr lang="en-GB" sz="1100">
              <a:ea typeface="Calibri"/>
              <a:cs typeface="Calibri"/>
            </a:endParaRPr>
          </a:p>
          <a:p>
            <a:pPr marL="0" indent="0">
              <a:buNone/>
            </a:pPr>
            <a:endParaRPr lang="en-US" sz="1100" dirty="0">
              <a:cs typeface="Calibri"/>
            </a:endParaRPr>
          </a:p>
        </p:txBody>
      </p:sp>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4"/>
          <a:srcRect l="3639" r="2078"/>
          <a:stretch/>
        </p:blipFill>
        <p:spPr>
          <a:xfrm>
            <a:off x="5988424" y="1273124"/>
            <a:ext cx="5365375" cy="4111538"/>
          </a:xfrm>
          <a:prstGeom prst="rect">
            <a:avLst/>
          </a:prstGeom>
        </p:spPr>
      </p:pic>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dirty="0"/>
              <a:t>DfE funded for 18 months</a:t>
            </a:r>
          </a:p>
          <a:p>
            <a:r>
              <a:rPr lang="en-US" dirty="0"/>
              <a:t>Early Years SEND Partnership</a:t>
            </a:r>
          </a:p>
          <a:p>
            <a:r>
              <a:rPr lang="en-US" dirty="0"/>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3"/>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4">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4">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srcRect l="5884" r="-1" b="-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535665" y="1348928"/>
            <a:ext cx="3973385" cy="3692028"/>
          </a:xfrm>
          <a:noFill/>
        </p:spPr>
        <p:txBody>
          <a:bodyPr vert="horz" lIns="91440" tIns="45720" rIns="91440" bIns="45720" rtlCol="0" anchor="b">
            <a:normAutofit/>
          </a:bodyPr>
          <a:lstStyle/>
          <a:p>
            <a:r>
              <a:rPr lang="en-US" sz="4000" b="1" dirty="0">
                <a:latin typeface="+mn-lt"/>
              </a:rPr>
              <a:t>Please tell us who </a:t>
            </a:r>
            <a:r>
              <a:rPr lang="en-US" sz="4000" b="1" u="sng" dirty="0">
                <a:latin typeface="+mn-lt"/>
              </a:rPr>
              <a:t>you</a:t>
            </a:r>
            <a:r>
              <a:rPr lang="en-US" sz="4000" b="1" dirty="0">
                <a:latin typeface="+mn-lt"/>
              </a:rPr>
              <a:t> are in the chat and leave your email so we can stay in touch directly</a:t>
            </a:r>
          </a:p>
        </p:txBody>
      </p:sp>
    </p:spTree>
    <p:extLst>
      <p:ext uri="{BB962C8B-B14F-4D97-AF65-F5344CB8AC3E}">
        <p14:creationId xmlns:p14="http://schemas.microsoft.com/office/powerpoint/2010/main" val="23522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7352" y="1858320"/>
            <a:ext cx="4887310" cy="3141359"/>
          </a:xfrm>
        </p:spPr>
        <p:txBody>
          <a:bodyPr vert="horz" lIns="91440" tIns="45720" rIns="91440" bIns="45720" rtlCol="0" anchor="t">
            <a:normAutofit fontScale="90000"/>
          </a:bodyPr>
          <a:lstStyle/>
          <a:p>
            <a:r>
              <a:rPr lang="en-US" sz="3600" b="1" dirty="0">
                <a:latin typeface="+mn-lt"/>
              </a:rPr>
              <a:t>Our spotlight l</a:t>
            </a:r>
            <a:r>
              <a:rPr lang="en-US" sz="3600" b="1" kern="1200" dirty="0">
                <a:latin typeface="+mn-lt"/>
              </a:rPr>
              <a:t>ast time…</a:t>
            </a:r>
            <a:br>
              <a:rPr lang="en-US" sz="3600" b="1" kern="1200" dirty="0"/>
            </a:br>
            <a:br>
              <a:rPr lang="en-US" sz="3600" b="1" kern="1200" dirty="0"/>
            </a:br>
            <a:r>
              <a:rPr lang="en-US" sz="3600" b="1" kern="1200" dirty="0"/>
              <a:t>Qualifying and quantifying the cost of inclusion, the risks and </a:t>
            </a:r>
            <a:r>
              <a:rPr lang="en-US" sz="3600" b="1" kern="1200" dirty="0" err="1"/>
              <a:t>benfits</a:t>
            </a:r>
            <a:r>
              <a:rPr lang="en-US" sz="3600" b="1" kern="1200" dirty="0"/>
              <a:t> </a:t>
            </a:r>
            <a:br>
              <a:rPr lang="en-US" sz="2000" b="1" dirty="0">
                <a:ea typeface="Calibri"/>
                <a:cs typeface="Calibri"/>
              </a:rPr>
            </a:br>
            <a:endParaRPr lang="en-US" sz="1900" b="1" kern="1200" dirty="0">
              <a:latin typeface="+mn-lt"/>
            </a:endParaRPr>
          </a:p>
        </p:txBody>
      </p:sp>
      <p:pic>
        <p:nvPicPr>
          <p:cNvPr id="34" name="Picture 33" descr="One in a crowd">
            <a:extLst>
              <a:ext uri="{FF2B5EF4-FFF2-40B4-BE49-F238E27FC236}">
                <a16:creationId xmlns:a16="http://schemas.microsoft.com/office/drawing/2014/main" id="{E7CF8FA6-FC4B-70E6-813B-80BA10C33A83}"/>
              </a:ext>
            </a:extLst>
          </p:cNvPr>
          <p:cNvPicPr>
            <a:picLocks noChangeAspect="1"/>
          </p:cNvPicPr>
          <p:nvPr/>
        </p:nvPicPr>
        <p:blipFill rotWithShape="1">
          <a:blip r:embed="rId3"/>
          <a:srcRect b="5436"/>
          <a:stretch/>
        </p:blipFill>
        <p:spPr>
          <a:xfrm>
            <a:off x="5463389" y="1251126"/>
            <a:ext cx="5941497" cy="4213887"/>
          </a:xfrm>
          <a:prstGeom prst="rect">
            <a:avLst/>
          </a:prstGeom>
        </p:spPr>
      </p:pic>
      <p:grpSp>
        <p:nvGrpSpPr>
          <p:cNvPr id="61" name="Group 60">
            <a:extLst>
              <a:ext uri="{FF2B5EF4-FFF2-40B4-BE49-F238E27FC236}">
                <a16:creationId xmlns:a16="http://schemas.microsoft.com/office/drawing/2014/main" id="{71E4E172-1EA7-E251-8265-AD4D673154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2" name="Rectangle 61">
              <a:extLst>
                <a:ext uri="{FF2B5EF4-FFF2-40B4-BE49-F238E27FC236}">
                  <a16:creationId xmlns:a16="http://schemas.microsoft.com/office/drawing/2014/main" id="{B36EE4C1-7905-4652-A645-D2C3112E2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2D6870-BDC0-AE8B-A7F5-D570327D1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6883-0255-3C49-27F4-C8C08A1E5F53}"/>
              </a:ext>
            </a:extLst>
          </p:cNvPr>
          <p:cNvSpPr>
            <a:spLocks noGrp="1"/>
          </p:cNvSpPr>
          <p:nvPr>
            <p:ph type="title"/>
          </p:nvPr>
        </p:nvSpPr>
        <p:spPr>
          <a:xfrm>
            <a:off x="761800" y="762001"/>
            <a:ext cx="5334197" cy="1708242"/>
          </a:xfrm>
        </p:spPr>
        <p:txBody>
          <a:bodyPr anchor="ctr">
            <a:normAutofit fontScale="90000"/>
          </a:bodyPr>
          <a:lstStyle/>
          <a:p>
            <a:r>
              <a:rPr lang="en-US" sz="4000" b="1" dirty="0">
                <a:latin typeface="+mn-lt"/>
              </a:rPr>
              <a:t>Our sector is made up of a mixed economy, (it is not purely a public service)</a:t>
            </a:r>
            <a:br>
              <a:rPr lang="en-US" sz="4000" dirty="0"/>
            </a:br>
            <a:endParaRPr lang="en-GB" sz="4000" b="1" dirty="0"/>
          </a:p>
        </p:txBody>
      </p:sp>
      <p:sp>
        <p:nvSpPr>
          <p:cNvPr id="3" name="Content Placeholder 2">
            <a:extLst>
              <a:ext uri="{FF2B5EF4-FFF2-40B4-BE49-F238E27FC236}">
                <a16:creationId xmlns:a16="http://schemas.microsoft.com/office/drawing/2014/main" id="{792E7D1A-AC64-9F33-4F2D-ECC7204C9C2C}"/>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0" indent="0">
              <a:buNone/>
            </a:pPr>
            <a:r>
              <a:rPr lang="en-GB" sz="1300">
                <a:ea typeface="+mn-lt"/>
                <a:cs typeface="+mn-lt"/>
              </a:rPr>
              <a:t>Fees (are settings business planning for inclusion?)</a:t>
            </a:r>
            <a:endParaRPr lang="en-GB" sz="1300" dirty="0">
              <a:cs typeface="Calibri" panose="020F0502020204030204"/>
            </a:endParaRPr>
          </a:p>
          <a:p>
            <a:pPr marL="0" indent="0">
              <a:buNone/>
            </a:pPr>
            <a:r>
              <a:rPr lang="en-GB" sz="1300" dirty="0">
                <a:ea typeface="+mn-lt"/>
                <a:cs typeface="+mn-lt"/>
              </a:rPr>
              <a:t>Nursery Education Funding and supplements</a:t>
            </a:r>
            <a:endParaRPr lang="en-GB" sz="1300" dirty="0">
              <a:cs typeface="Calibri" panose="020F0502020204030204"/>
            </a:endParaRPr>
          </a:p>
          <a:p>
            <a:pPr marL="0" indent="0">
              <a:buNone/>
            </a:pPr>
            <a:r>
              <a:rPr lang="en-GB" sz="1300" dirty="0">
                <a:ea typeface="+mn-lt"/>
                <a:cs typeface="+mn-lt"/>
              </a:rPr>
              <a:t>Indirect support </a:t>
            </a:r>
            <a:r>
              <a:rPr lang="en-GB" sz="1300">
                <a:ea typeface="+mn-lt"/>
                <a:cs typeface="+mn-lt"/>
              </a:rPr>
              <a:t>eg...</a:t>
            </a:r>
            <a:endParaRPr lang="en-GB" sz="1300" dirty="0">
              <a:cs typeface="Calibri" panose="020F0502020204030204"/>
            </a:endParaRPr>
          </a:p>
          <a:p>
            <a:pPr marL="0" indent="0">
              <a:buNone/>
            </a:pPr>
            <a:endParaRPr lang="en-GB" sz="1300" dirty="0">
              <a:cs typeface="Calibri" panose="020F0502020204030204"/>
            </a:endParaRPr>
          </a:p>
          <a:p>
            <a:pPr marL="0" indent="0">
              <a:buNone/>
            </a:pPr>
            <a:r>
              <a:rPr lang="en-GB" sz="1300" dirty="0">
                <a:ea typeface="+mn-lt"/>
                <a:cs typeface="+mn-lt"/>
              </a:rPr>
              <a:t>Higher rate Tax Free Childcare for working parents </a:t>
            </a:r>
            <a:endParaRPr lang="en-GB" sz="1300" dirty="0">
              <a:cs typeface="Calibri" panose="020F0502020204030204"/>
            </a:endParaRPr>
          </a:p>
          <a:p>
            <a:pPr marL="0" indent="0">
              <a:buNone/>
            </a:pPr>
            <a:r>
              <a:rPr lang="en-GB" sz="1300" dirty="0">
                <a:ea typeface="+mn-lt"/>
                <a:cs typeface="+mn-lt"/>
              </a:rPr>
              <a:t>Universal credit will help depending on income</a:t>
            </a:r>
            <a:endParaRPr lang="en-GB" sz="1300" dirty="0">
              <a:cs typeface="Calibri" panose="020F0502020204030204"/>
            </a:endParaRPr>
          </a:p>
          <a:p>
            <a:pPr marL="0" indent="0">
              <a:buNone/>
            </a:pPr>
            <a:r>
              <a:rPr lang="en-GB" sz="1300" dirty="0">
                <a:ea typeface="+mn-lt"/>
                <a:cs typeface="+mn-lt"/>
              </a:rPr>
              <a:t>Direct payments – or personal budgets </a:t>
            </a:r>
            <a:endParaRPr lang="en-GB" sz="1300" dirty="0">
              <a:cs typeface="Calibri" panose="020F0502020204030204"/>
            </a:endParaRPr>
          </a:p>
          <a:p>
            <a:pPr marL="0" indent="0">
              <a:buNone/>
            </a:pPr>
            <a:r>
              <a:rPr lang="en-GB" sz="1300" dirty="0">
                <a:ea typeface="+mn-lt"/>
                <a:cs typeface="+mn-lt"/>
              </a:rPr>
              <a:t>Parent can use DLA towards childcare </a:t>
            </a:r>
            <a:endParaRPr lang="en-GB" sz="1300" dirty="0">
              <a:cs typeface="Calibri" panose="020F0502020204030204"/>
            </a:endParaRPr>
          </a:p>
          <a:p>
            <a:pPr marL="0" indent="0">
              <a:buNone/>
            </a:pPr>
            <a:r>
              <a:rPr lang="en-GB" sz="1300" dirty="0">
                <a:ea typeface="+mn-lt"/>
                <a:cs typeface="+mn-lt"/>
              </a:rPr>
              <a:t>Right to request flexible working if a parent of a disabled child </a:t>
            </a:r>
            <a:endParaRPr lang="en-GB" sz="1300" dirty="0">
              <a:cs typeface="Calibri" panose="020F0502020204030204"/>
            </a:endParaRPr>
          </a:p>
          <a:p>
            <a:pPr marL="0" indent="0">
              <a:buNone/>
            </a:pPr>
            <a:endParaRPr lang="en-GB" sz="1300">
              <a:latin typeface="Arial"/>
              <a:cs typeface="Arial"/>
            </a:endParaRPr>
          </a:p>
          <a:p>
            <a:pPr marL="0" indent="0">
              <a:buNone/>
            </a:pPr>
            <a:r>
              <a:rPr lang="en-GB" sz="1300" dirty="0">
                <a:ea typeface="+mn-lt"/>
                <a:cs typeface="+mn-lt"/>
                <a:hlinkClick r:id="rId2"/>
              </a:rPr>
              <a:t>https://www.childcarechoices.gov.uk</a:t>
            </a:r>
            <a:endParaRPr lang="en-GB" sz="1300" dirty="0">
              <a:cs typeface="Calibri" panose="020F0502020204030204"/>
            </a:endParaRPr>
          </a:p>
          <a:p>
            <a:pPr marL="0" indent="0">
              <a:buNone/>
            </a:pPr>
            <a:endParaRPr lang="en-GB" sz="1300">
              <a:cs typeface="Calibri" panose="020F0502020204030204"/>
            </a:endParaRPr>
          </a:p>
        </p:txBody>
      </p:sp>
      <p:pic>
        <p:nvPicPr>
          <p:cNvPr id="5" name="Picture 4" descr="Puzzle pieces">
            <a:extLst>
              <a:ext uri="{FF2B5EF4-FFF2-40B4-BE49-F238E27FC236}">
                <a16:creationId xmlns:a16="http://schemas.microsoft.com/office/drawing/2014/main" id="{B85AECFE-33E4-6C04-E84C-0EBF98D7324F}"/>
              </a:ext>
            </a:extLst>
          </p:cNvPr>
          <p:cNvPicPr>
            <a:picLocks noChangeAspect="1"/>
          </p:cNvPicPr>
          <p:nvPr/>
        </p:nvPicPr>
        <p:blipFill rotWithShape="1">
          <a:blip r:embed="rId3"/>
          <a:srcRect l="28267" r="20167" b="7"/>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44227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on top of each other">
            <a:extLst>
              <a:ext uri="{FF2B5EF4-FFF2-40B4-BE49-F238E27FC236}">
                <a16:creationId xmlns:a16="http://schemas.microsoft.com/office/drawing/2014/main" id="{1AD2B38F-E22D-A170-3ED8-D15ABDB7DBEC}"/>
              </a:ext>
            </a:extLst>
          </p:cNvPr>
          <p:cNvPicPr>
            <a:picLocks noChangeAspect="1"/>
          </p:cNvPicPr>
          <p:nvPr/>
        </p:nvPicPr>
        <p:blipFill>
          <a:blip r:embed="rId2"/>
          <a:srcRect l="54093" r="11394"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E32FB-C64E-0AB0-6BEE-9B0DA48B693F}"/>
              </a:ext>
            </a:extLst>
          </p:cNvPr>
          <p:cNvSpPr>
            <a:spLocks noGrp="1"/>
          </p:cNvSpPr>
          <p:nvPr>
            <p:ph type="title"/>
          </p:nvPr>
        </p:nvSpPr>
        <p:spPr>
          <a:xfrm>
            <a:off x="6115317" y="405685"/>
            <a:ext cx="5464968" cy="1559301"/>
          </a:xfrm>
        </p:spPr>
        <p:txBody>
          <a:bodyPr>
            <a:normAutofit/>
          </a:bodyPr>
          <a:lstStyle/>
          <a:p>
            <a:r>
              <a:rPr lang="en-US" sz="4000" b="1">
                <a:latin typeface="+mn-lt"/>
              </a:rPr>
              <a:t>Issues to consider</a:t>
            </a:r>
          </a:p>
        </p:txBody>
      </p:sp>
      <p:sp>
        <p:nvSpPr>
          <p:cNvPr id="3" name="Content Placeholder 2">
            <a:extLst>
              <a:ext uri="{FF2B5EF4-FFF2-40B4-BE49-F238E27FC236}">
                <a16:creationId xmlns:a16="http://schemas.microsoft.com/office/drawing/2014/main" id="{6E446916-A535-4ACB-0295-E0CCFF70C4CC}"/>
              </a:ext>
            </a:extLst>
          </p:cNvPr>
          <p:cNvSpPr>
            <a:spLocks noGrp="1"/>
          </p:cNvSpPr>
          <p:nvPr>
            <p:ph idx="1"/>
          </p:nvPr>
        </p:nvSpPr>
        <p:spPr>
          <a:xfrm>
            <a:off x="6115317" y="2743200"/>
            <a:ext cx="5247340" cy="3496878"/>
          </a:xfrm>
        </p:spPr>
        <p:txBody>
          <a:bodyPr anchor="ctr">
            <a:normAutofit/>
          </a:bodyPr>
          <a:lstStyle/>
          <a:p>
            <a:r>
              <a:rPr lang="en-US" sz="2000" dirty="0"/>
              <a:t>Where does responsibility rest and who pays for inclusion?</a:t>
            </a:r>
          </a:p>
          <a:p>
            <a:r>
              <a:rPr lang="en-US" sz="2000" dirty="0"/>
              <a:t>Where does ordinarily available provision fit?</a:t>
            </a:r>
          </a:p>
          <a:p>
            <a:r>
              <a:rPr lang="en-US" sz="2000" dirty="0"/>
              <a:t>Risks and benefits?</a:t>
            </a:r>
          </a:p>
          <a:p>
            <a:r>
              <a:rPr lang="en-US" sz="2000" dirty="0"/>
              <a:t>How do we counter the risks?</a:t>
            </a:r>
          </a:p>
        </p:txBody>
      </p:sp>
    </p:spTree>
    <p:extLst>
      <p:ext uri="{BB962C8B-B14F-4D97-AF65-F5344CB8AC3E}">
        <p14:creationId xmlns:p14="http://schemas.microsoft.com/office/powerpoint/2010/main" val="2624770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2D67FD39-7B89-4A1D-B6C1-A308F6103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532EBD-07EC-4ECF-9452-38C5FCD5E9B7}">
  <ds:schemaRefs>
    <ds:schemaRef ds:uri="http://schemas.microsoft.com/office/2006/metadata/properties"/>
    <ds:schemaRef ds:uri="2f3bc997-f854-457e-a89a-f53daf41e975"/>
    <ds:schemaRef ds:uri="http://purl.org/dc/dcmitype/"/>
    <ds:schemaRef ds:uri="http://schemas.microsoft.com/office/2006/documentManagement/types"/>
    <ds:schemaRef ds:uri="http://purl.org/dc/elements/1.1/"/>
    <ds:schemaRef ds:uri="http://www.w3.org/XML/1998/namespace"/>
    <ds:schemaRef ds:uri="5ff03d53-907b-4153-b31a-f9c01187da2f"/>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3018</TotalTime>
  <Words>1401</Words>
  <Application>Microsoft Macintosh PowerPoint</Application>
  <PresentationFormat>Widescreen</PresentationFormat>
  <Paragraphs>158</Paragraphs>
  <Slides>24</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-webkit-standard</vt:lpstr>
      <vt:lpstr>Arial</vt:lpstr>
      <vt:lpstr>Calibri</vt:lpstr>
      <vt:lpstr>Calibri Light</vt:lpstr>
      <vt:lpstr>GDS Transport</vt:lpstr>
      <vt:lpstr>Helvetica</vt:lpstr>
      <vt:lpstr>Segoe UI</vt:lpstr>
      <vt:lpstr>Wingdings</vt:lpstr>
      <vt:lpstr>WordVisi_MSFontService</vt:lpstr>
      <vt:lpstr>WordVisiPilcrow_MSFontService</vt:lpstr>
      <vt:lpstr>Office Theme</vt:lpstr>
      <vt:lpstr>Welcome to our  Inclusion Lunch Break!</vt:lpstr>
      <vt:lpstr> Agenda</vt:lpstr>
      <vt:lpstr>How shall we work today? </vt:lpstr>
      <vt:lpstr>Who we are, and what we do </vt:lpstr>
      <vt:lpstr>Why the lunch breaks?</vt:lpstr>
      <vt:lpstr>Please tell us who you are in the chat and leave your email so we can stay in touch directly</vt:lpstr>
      <vt:lpstr>Our spotlight last time…  Qualifying and quantifying the cost of inclusion, the risks and benfits  </vt:lpstr>
      <vt:lpstr>Our sector is made up of a mixed economy, (it is not purely a public service) </vt:lpstr>
      <vt:lpstr>Issues to consider</vt:lpstr>
      <vt:lpstr>You told us…</vt:lpstr>
      <vt:lpstr>Spotlight session this time</vt:lpstr>
      <vt:lpstr>What are we allocated and why?    </vt:lpstr>
      <vt:lpstr>SENIF and High Needs explained…</vt:lpstr>
      <vt:lpstr>DAF</vt:lpstr>
      <vt:lpstr>High Needs Block</vt:lpstr>
      <vt:lpstr>Other funding sources and support?</vt:lpstr>
      <vt:lpstr>Don’t forget the related legislation</vt:lpstr>
      <vt:lpstr>Considerations and questions</vt:lpstr>
      <vt:lpstr>So how do you make the case?</vt:lpstr>
      <vt:lpstr>What else are we up to and how else can we help?</vt:lpstr>
      <vt:lpstr>Ask the room</vt:lpstr>
      <vt:lpstr>Spotlight next time?  10th March 12.30-1.30pm  …and ? </vt:lpstr>
      <vt:lpstr>What will you do next?    Feedback in the chat please </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180</cp:revision>
  <cp:lastPrinted>2024-02-05T12:17:31Z</cp:lastPrinted>
  <dcterms:created xsi:type="dcterms:W3CDTF">2022-06-27T14:30:28Z</dcterms:created>
  <dcterms:modified xsi:type="dcterms:W3CDTF">2025-01-20T10:55:31Z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