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311" r:id="rId5"/>
    <p:sldId id="374" r:id="rId6"/>
    <p:sldId id="422" r:id="rId7"/>
    <p:sldId id="484" r:id="rId8"/>
    <p:sldId id="428" r:id="rId9"/>
    <p:sldId id="429" r:id="rId10"/>
    <p:sldId id="430" r:id="rId11"/>
    <p:sldId id="528" r:id="rId12"/>
    <p:sldId id="485" r:id="rId13"/>
    <p:sldId id="529" r:id="rId14"/>
    <p:sldId id="527" r:id="rId15"/>
    <p:sldId id="499" r:id="rId16"/>
    <p:sldId id="480" r:id="rId17"/>
    <p:sldId id="481" r:id="rId18"/>
    <p:sldId id="418" r:id="rId19"/>
    <p:sldId id="3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p:restoredTop sz="94626"/>
  </p:normalViewPr>
  <p:slideViewPr>
    <p:cSldViewPr snapToGrid="0">
      <p:cViewPr varScale="1">
        <p:scale>
          <a:sx n="104" d="100"/>
          <a:sy n="104" d="100"/>
        </p:scale>
        <p:origin x="208"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C8955-FD92-1E45-9CAA-D519A7646790}" type="datetimeFigureOut">
              <a:rPr lang="en-US" smtClean="0"/>
              <a:t>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9851C-E0B2-8A46-91F1-D0EDD426AFEB}" type="slidenum">
              <a:rPr lang="en-US" smtClean="0"/>
              <a:t>‹#›</a:t>
            </a:fld>
            <a:endParaRPr lang="en-US"/>
          </a:p>
        </p:txBody>
      </p:sp>
    </p:spTree>
    <p:extLst>
      <p:ext uri="{BB962C8B-B14F-4D97-AF65-F5344CB8AC3E}">
        <p14:creationId xmlns:p14="http://schemas.microsoft.com/office/powerpoint/2010/main" val="17483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a:t>
            </a:fld>
            <a:endParaRPr lang="en-US"/>
          </a:p>
        </p:txBody>
      </p:sp>
    </p:spTree>
    <p:extLst>
      <p:ext uri="{BB962C8B-B14F-4D97-AF65-F5344CB8AC3E}">
        <p14:creationId xmlns:p14="http://schemas.microsoft.com/office/powerpoint/2010/main" val="228767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000000"/>
                </a:solidFill>
                <a:effectLst/>
                <a:latin typeface="Helvetica" pitchFamily="2" charset="0"/>
              </a:rPr>
              <a:t>Qualifying the cost of inclusion in the early years – an exploration of the risks and value in analysing the true cost of inclusion in settings, and an exchange of experiences from different areas.</a:t>
            </a:r>
          </a:p>
          <a:p>
            <a:pPr algn="l"/>
            <a:br>
              <a:rPr lang="en-GB" b="0" i="0" u="none" strike="noStrike" dirty="0">
                <a:solidFill>
                  <a:srgbClr val="000000"/>
                </a:solidFill>
                <a:effectLst/>
                <a:latin typeface="Helvetica" pitchFamily="2" charset="0"/>
              </a:rPr>
            </a:br>
            <a:endParaRPr lang="en-GB" b="0" i="0" u="none" strike="noStrike" dirty="0">
              <a:solidFill>
                <a:srgbClr val="000000"/>
              </a:solidFill>
              <a:effectLst/>
              <a:latin typeface="Helvetica" pitchFamily="2" charset="0"/>
            </a:endParaRPr>
          </a:p>
          <a:p>
            <a:pPr algn="l"/>
            <a:r>
              <a:rPr lang="en-GB" b="0" i="0" u="none" strike="noStrike" dirty="0">
                <a:solidFill>
                  <a:srgbClr val="000000"/>
                </a:solidFill>
                <a:effectLst/>
                <a:latin typeface="Helvetica" pitchFamily="2" charset="0"/>
              </a:rPr>
              <a:t>In some areas, schools are being asked to quantify the cost of inclusion in order to justify additional funding for inclusion. The early years sector has mostly not been asked to do this as yet, and there are risks involved in doing so that could lead to further exclusions. This conversation will delve into those risks and identify the value, as we as think about this within the context of where responsibilities lie for whole setting in inclusion, when our sector is a mixture of private, voluntary, independent and publicly funded provision.</a:t>
            </a:r>
          </a:p>
          <a:p>
            <a:br>
              <a:rPr lang="en-GB" dirty="0"/>
            </a:br>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2</a:t>
            </a:fld>
            <a:endParaRPr lang="en-US"/>
          </a:p>
        </p:txBody>
      </p:sp>
    </p:spTree>
    <p:extLst>
      <p:ext uri="{BB962C8B-B14F-4D97-AF65-F5344CB8AC3E}">
        <p14:creationId xmlns:p14="http://schemas.microsoft.com/office/powerpoint/2010/main" val="1936942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EB9851C-E0B2-8A46-91F1-D0EDD426AFEB}" type="slidenum">
              <a:rPr lang="en-US" smtClean="0"/>
              <a:t>4</a:t>
            </a:fld>
            <a:endParaRPr lang="en-US"/>
          </a:p>
        </p:txBody>
      </p:sp>
    </p:spTree>
    <p:extLst>
      <p:ext uri="{BB962C8B-B14F-4D97-AF65-F5344CB8AC3E}">
        <p14:creationId xmlns:p14="http://schemas.microsoft.com/office/powerpoint/2010/main" val="4130708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5</a:t>
            </a:fld>
            <a:endParaRPr lang="en-US"/>
          </a:p>
        </p:txBody>
      </p:sp>
    </p:spTree>
    <p:extLst>
      <p:ext uri="{BB962C8B-B14F-4D97-AF65-F5344CB8AC3E}">
        <p14:creationId xmlns:p14="http://schemas.microsoft.com/office/powerpoint/2010/main" val="162761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6</a:t>
            </a:fld>
            <a:endParaRPr lang="en-US"/>
          </a:p>
        </p:txBody>
      </p:sp>
    </p:spTree>
    <p:extLst>
      <p:ext uri="{BB962C8B-B14F-4D97-AF65-F5344CB8AC3E}">
        <p14:creationId xmlns:p14="http://schemas.microsoft.com/office/powerpoint/2010/main" val="12004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7</a:t>
            </a:fld>
            <a:endParaRPr lang="en-US"/>
          </a:p>
        </p:txBody>
      </p:sp>
    </p:spTree>
    <p:extLst>
      <p:ext uri="{BB962C8B-B14F-4D97-AF65-F5344CB8AC3E}">
        <p14:creationId xmlns:p14="http://schemas.microsoft.com/office/powerpoint/2010/main" val="405578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16</a:t>
            </a:fld>
            <a:endParaRPr lang="en-US"/>
          </a:p>
        </p:txBody>
      </p:sp>
    </p:spTree>
    <p:extLst>
      <p:ext uri="{BB962C8B-B14F-4D97-AF65-F5344CB8AC3E}">
        <p14:creationId xmlns:p14="http://schemas.microsoft.com/office/powerpoint/2010/main" val="325483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5155-EBF3-159D-35BD-A31B093518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7FDFADC-8772-CFE8-3774-9967AB31F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D8154-DDE3-BC0F-13E2-7AFB4E775159}"/>
              </a:ext>
            </a:extLst>
          </p:cNvPr>
          <p:cNvSpPr>
            <a:spLocks noGrp="1"/>
          </p:cNvSpPr>
          <p:nvPr>
            <p:ph type="dt" sz="half" idx="10"/>
          </p:nvPr>
        </p:nvSpPr>
        <p:spPr/>
        <p:txBody>
          <a:bodyPr/>
          <a:lstStyle/>
          <a:p>
            <a:fld id="{76B63337-BD44-AD41-B8FD-1AA614B130D3}" type="datetimeFigureOut">
              <a:rPr lang="en-US" smtClean="0"/>
              <a:t>1/7/25</a:t>
            </a:fld>
            <a:endParaRPr lang="en-US"/>
          </a:p>
        </p:txBody>
      </p:sp>
      <p:sp>
        <p:nvSpPr>
          <p:cNvPr id="5" name="Footer Placeholder 4">
            <a:extLst>
              <a:ext uri="{FF2B5EF4-FFF2-40B4-BE49-F238E27FC236}">
                <a16:creationId xmlns:a16="http://schemas.microsoft.com/office/drawing/2014/main" id="{DFD6A16C-67B7-86AF-075D-58C61A3C9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3435-7C2E-A114-55D2-2AF3AF3CEC7C}"/>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425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9C85-1D45-BB13-E998-C1E4904D3B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6211DC-9B27-D73B-B10B-8F8DD5BCDF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AC8F86-B573-35A3-714E-C0AB55853C84}"/>
              </a:ext>
            </a:extLst>
          </p:cNvPr>
          <p:cNvSpPr>
            <a:spLocks noGrp="1"/>
          </p:cNvSpPr>
          <p:nvPr>
            <p:ph type="dt" sz="half" idx="10"/>
          </p:nvPr>
        </p:nvSpPr>
        <p:spPr/>
        <p:txBody>
          <a:bodyPr/>
          <a:lstStyle/>
          <a:p>
            <a:fld id="{76B63337-BD44-AD41-B8FD-1AA614B130D3}" type="datetimeFigureOut">
              <a:rPr lang="en-US" smtClean="0"/>
              <a:t>1/7/25</a:t>
            </a:fld>
            <a:endParaRPr lang="en-US"/>
          </a:p>
        </p:txBody>
      </p:sp>
      <p:sp>
        <p:nvSpPr>
          <p:cNvPr id="5" name="Footer Placeholder 4">
            <a:extLst>
              <a:ext uri="{FF2B5EF4-FFF2-40B4-BE49-F238E27FC236}">
                <a16:creationId xmlns:a16="http://schemas.microsoft.com/office/drawing/2014/main" id="{43E10A2F-D24C-9B16-DFD2-7480662B0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F8B82-F85F-D8E0-3852-A3B791724136}"/>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14952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1012D0-886C-3A74-8597-1FB1D519D7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8814B-C3E8-6ED9-DC93-FC4E8570AD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8BFEFE-AA5F-2AA3-0823-EA45CB9362F0}"/>
              </a:ext>
            </a:extLst>
          </p:cNvPr>
          <p:cNvSpPr>
            <a:spLocks noGrp="1"/>
          </p:cNvSpPr>
          <p:nvPr>
            <p:ph type="dt" sz="half" idx="10"/>
          </p:nvPr>
        </p:nvSpPr>
        <p:spPr/>
        <p:txBody>
          <a:bodyPr/>
          <a:lstStyle/>
          <a:p>
            <a:fld id="{76B63337-BD44-AD41-B8FD-1AA614B130D3}" type="datetimeFigureOut">
              <a:rPr lang="en-US" smtClean="0"/>
              <a:t>1/7/25</a:t>
            </a:fld>
            <a:endParaRPr lang="en-US"/>
          </a:p>
        </p:txBody>
      </p:sp>
      <p:sp>
        <p:nvSpPr>
          <p:cNvPr id="5" name="Footer Placeholder 4">
            <a:extLst>
              <a:ext uri="{FF2B5EF4-FFF2-40B4-BE49-F238E27FC236}">
                <a16:creationId xmlns:a16="http://schemas.microsoft.com/office/drawing/2014/main" id="{D04BB61E-C3B0-B268-5F52-17F4A619F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F68FB-BD56-8722-4DA8-9B321215F12D}"/>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5431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EFAD-E62E-1412-54D8-F7CF4CC7C2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D2AF99-1E8D-C940-492B-5834A14093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CC4E39-727C-8ED4-13DE-D4480B4E106D}"/>
              </a:ext>
            </a:extLst>
          </p:cNvPr>
          <p:cNvSpPr>
            <a:spLocks noGrp="1"/>
          </p:cNvSpPr>
          <p:nvPr>
            <p:ph type="dt" sz="half" idx="10"/>
          </p:nvPr>
        </p:nvSpPr>
        <p:spPr/>
        <p:txBody>
          <a:bodyPr/>
          <a:lstStyle/>
          <a:p>
            <a:fld id="{76B63337-BD44-AD41-B8FD-1AA614B130D3}" type="datetimeFigureOut">
              <a:rPr lang="en-US" smtClean="0"/>
              <a:t>1/7/25</a:t>
            </a:fld>
            <a:endParaRPr lang="en-US"/>
          </a:p>
        </p:txBody>
      </p:sp>
      <p:sp>
        <p:nvSpPr>
          <p:cNvPr id="5" name="Footer Placeholder 4">
            <a:extLst>
              <a:ext uri="{FF2B5EF4-FFF2-40B4-BE49-F238E27FC236}">
                <a16:creationId xmlns:a16="http://schemas.microsoft.com/office/drawing/2014/main" id="{4D58953D-9870-8171-2317-D8AE326B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8BD3C-5ED2-D303-FFFF-91C7645346C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61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3291-6AAE-3DC9-2491-69655A46DC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1473306-C8D9-7AC9-DDD5-6FAA5126C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840338-0D39-8286-9B08-54F0ADEB6FB2}"/>
              </a:ext>
            </a:extLst>
          </p:cNvPr>
          <p:cNvSpPr>
            <a:spLocks noGrp="1"/>
          </p:cNvSpPr>
          <p:nvPr>
            <p:ph type="dt" sz="half" idx="10"/>
          </p:nvPr>
        </p:nvSpPr>
        <p:spPr/>
        <p:txBody>
          <a:bodyPr/>
          <a:lstStyle/>
          <a:p>
            <a:fld id="{76B63337-BD44-AD41-B8FD-1AA614B130D3}" type="datetimeFigureOut">
              <a:rPr lang="en-US" smtClean="0"/>
              <a:t>1/7/25</a:t>
            </a:fld>
            <a:endParaRPr lang="en-US"/>
          </a:p>
        </p:txBody>
      </p:sp>
      <p:sp>
        <p:nvSpPr>
          <p:cNvPr id="5" name="Footer Placeholder 4">
            <a:extLst>
              <a:ext uri="{FF2B5EF4-FFF2-40B4-BE49-F238E27FC236}">
                <a16:creationId xmlns:a16="http://schemas.microsoft.com/office/drawing/2014/main" id="{6530A2CF-8E65-7E2B-7994-1FF3EFA70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CE92D-6E9B-1627-532F-DB494404A75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52919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426A-1359-80CE-5DF4-DF2EED3608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D06589-BB2B-5EB9-99BB-251BD537FC1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F643EE-A314-F5AE-24BD-D797758A23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A11D8C-FEB9-89C7-A9C5-C9D8E4F290F6}"/>
              </a:ext>
            </a:extLst>
          </p:cNvPr>
          <p:cNvSpPr>
            <a:spLocks noGrp="1"/>
          </p:cNvSpPr>
          <p:nvPr>
            <p:ph type="dt" sz="half" idx="10"/>
          </p:nvPr>
        </p:nvSpPr>
        <p:spPr/>
        <p:txBody>
          <a:bodyPr/>
          <a:lstStyle/>
          <a:p>
            <a:fld id="{76B63337-BD44-AD41-B8FD-1AA614B130D3}" type="datetimeFigureOut">
              <a:rPr lang="en-US" smtClean="0"/>
              <a:t>1/7/25</a:t>
            </a:fld>
            <a:endParaRPr lang="en-US"/>
          </a:p>
        </p:txBody>
      </p:sp>
      <p:sp>
        <p:nvSpPr>
          <p:cNvPr id="6" name="Footer Placeholder 5">
            <a:extLst>
              <a:ext uri="{FF2B5EF4-FFF2-40B4-BE49-F238E27FC236}">
                <a16:creationId xmlns:a16="http://schemas.microsoft.com/office/drawing/2014/main" id="{F8B735A6-D632-4D02-E27B-68B3945F5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DF57D-158B-9967-015A-ADED8F3722DF}"/>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9507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FAE-50DE-4A42-A43B-9E54E2937D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273FB-CA5C-BD02-94D0-DE0A96DB3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24EA6-88DB-7738-B54C-A444B567FA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6D0CD4-6BE5-6DBE-4EEE-4D5FBA8F1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7656DE-AF72-3A64-AA51-6AA6EED7C3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093C65-42E7-40B5-A7B5-CB91F174F7DA}"/>
              </a:ext>
            </a:extLst>
          </p:cNvPr>
          <p:cNvSpPr>
            <a:spLocks noGrp="1"/>
          </p:cNvSpPr>
          <p:nvPr>
            <p:ph type="dt" sz="half" idx="10"/>
          </p:nvPr>
        </p:nvSpPr>
        <p:spPr/>
        <p:txBody>
          <a:bodyPr/>
          <a:lstStyle/>
          <a:p>
            <a:fld id="{76B63337-BD44-AD41-B8FD-1AA614B130D3}" type="datetimeFigureOut">
              <a:rPr lang="en-US" smtClean="0"/>
              <a:t>1/7/25</a:t>
            </a:fld>
            <a:endParaRPr lang="en-US"/>
          </a:p>
        </p:txBody>
      </p:sp>
      <p:sp>
        <p:nvSpPr>
          <p:cNvPr id="8" name="Footer Placeholder 7">
            <a:extLst>
              <a:ext uri="{FF2B5EF4-FFF2-40B4-BE49-F238E27FC236}">
                <a16:creationId xmlns:a16="http://schemas.microsoft.com/office/drawing/2014/main" id="{FBD1B1FC-0F9D-9E0D-8101-1E279F06D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EF53C-C9E4-34D3-170F-1900ADC0C049}"/>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26779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FE8C-49E9-5BD1-3AB9-E11883624A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D45EF1-E36A-0543-E91A-B2540DC29ECD}"/>
              </a:ext>
            </a:extLst>
          </p:cNvPr>
          <p:cNvSpPr>
            <a:spLocks noGrp="1"/>
          </p:cNvSpPr>
          <p:nvPr>
            <p:ph type="dt" sz="half" idx="10"/>
          </p:nvPr>
        </p:nvSpPr>
        <p:spPr/>
        <p:txBody>
          <a:bodyPr/>
          <a:lstStyle/>
          <a:p>
            <a:fld id="{76B63337-BD44-AD41-B8FD-1AA614B130D3}" type="datetimeFigureOut">
              <a:rPr lang="en-US" smtClean="0"/>
              <a:t>1/7/25</a:t>
            </a:fld>
            <a:endParaRPr lang="en-US"/>
          </a:p>
        </p:txBody>
      </p:sp>
      <p:sp>
        <p:nvSpPr>
          <p:cNvPr id="4" name="Footer Placeholder 3">
            <a:extLst>
              <a:ext uri="{FF2B5EF4-FFF2-40B4-BE49-F238E27FC236}">
                <a16:creationId xmlns:a16="http://schemas.microsoft.com/office/drawing/2014/main" id="{8A17A9E3-0490-E201-B07F-A412B4E67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2091A-0CB4-F026-C812-042251B2233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5590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B9C30-B414-8215-D453-7166AA3D1CF4}"/>
              </a:ext>
            </a:extLst>
          </p:cNvPr>
          <p:cNvSpPr>
            <a:spLocks noGrp="1"/>
          </p:cNvSpPr>
          <p:nvPr>
            <p:ph type="dt" sz="half" idx="10"/>
          </p:nvPr>
        </p:nvSpPr>
        <p:spPr/>
        <p:txBody>
          <a:bodyPr/>
          <a:lstStyle/>
          <a:p>
            <a:fld id="{76B63337-BD44-AD41-B8FD-1AA614B130D3}" type="datetimeFigureOut">
              <a:rPr lang="en-US" smtClean="0"/>
              <a:t>1/7/25</a:t>
            </a:fld>
            <a:endParaRPr lang="en-US"/>
          </a:p>
        </p:txBody>
      </p:sp>
      <p:sp>
        <p:nvSpPr>
          <p:cNvPr id="3" name="Footer Placeholder 2">
            <a:extLst>
              <a:ext uri="{FF2B5EF4-FFF2-40B4-BE49-F238E27FC236}">
                <a16:creationId xmlns:a16="http://schemas.microsoft.com/office/drawing/2014/main" id="{9EACDDC7-D5D4-6DDF-E092-CD9660215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3AB6-65B2-F2DB-2917-04BA733EDEA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69218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CBEE-0A9F-82E2-20C3-0BB4D13E40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408C047-5033-99BD-8646-7E9A7AA4F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2B32A3-C761-614A-FFF9-EE2563EF1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F195FF-2C44-36D5-ED75-D17DFDF9EDD3}"/>
              </a:ext>
            </a:extLst>
          </p:cNvPr>
          <p:cNvSpPr>
            <a:spLocks noGrp="1"/>
          </p:cNvSpPr>
          <p:nvPr>
            <p:ph type="dt" sz="half" idx="10"/>
          </p:nvPr>
        </p:nvSpPr>
        <p:spPr/>
        <p:txBody>
          <a:bodyPr/>
          <a:lstStyle/>
          <a:p>
            <a:fld id="{76B63337-BD44-AD41-B8FD-1AA614B130D3}" type="datetimeFigureOut">
              <a:rPr lang="en-US" smtClean="0"/>
              <a:t>1/7/25</a:t>
            </a:fld>
            <a:endParaRPr lang="en-US"/>
          </a:p>
        </p:txBody>
      </p:sp>
      <p:sp>
        <p:nvSpPr>
          <p:cNvPr id="6" name="Footer Placeholder 5">
            <a:extLst>
              <a:ext uri="{FF2B5EF4-FFF2-40B4-BE49-F238E27FC236}">
                <a16:creationId xmlns:a16="http://schemas.microsoft.com/office/drawing/2014/main" id="{D69B80CF-244C-DDB8-65A7-ECEC0E4E3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8C450-4EA9-72E9-1C6C-F4D9912B6723}"/>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79120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5EF-C61B-4CA3-696C-EA707FAC52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D4C175-C64A-6C3F-6092-F3FC5082F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19175-331B-BC00-0AA3-1EC66B50F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8FCA29-D4C8-E47D-E999-08CEAB6D149E}"/>
              </a:ext>
            </a:extLst>
          </p:cNvPr>
          <p:cNvSpPr>
            <a:spLocks noGrp="1"/>
          </p:cNvSpPr>
          <p:nvPr>
            <p:ph type="dt" sz="half" idx="10"/>
          </p:nvPr>
        </p:nvSpPr>
        <p:spPr/>
        <p:txBody>
          <a:bodyPr/>
          <a:lstStyle/>
          <a:p>
            <a:fld id="{76B63337-BD44-AD41-B8FD-1AA614B130D3}" type="datetimeFigureOut">
              <a:rPr lang="en-US" smtClean="0"/>
              <a:t>1/7/25</a:t>
            </a:fld>
            <a:endParaRPr lang="en-US"/>
          </a:p>
        </p:txBody>
      </p:sp>
      <p:sp>
        <p:nvSpPr>
          <p:cNvPr id="6" name="Footer Placeholder 5">
            <a:extLst>
              <a:ext uri="{FF2B5EF4-FFF2-40B4-BE49-F238E27FC236}">
                <a16:creationId xmlns:a16="http://schemas.microsoft.com/office/drawing/2014/main" id="{4B978320-82D8-6F4F-4A13-B51F88E2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AA3B7-C40D-2A02-17C2-BC356AFD6094}"/>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89305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85590-98AA-335A-0969-9060B8EC6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91C7DC-5E52-86FB-E5F4-6A7323770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EE0EB7-EE67-75BB-994C-7A2281900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3337-BD44-AD41-B8FD-1AA614B130D3}" type="datetimeFigureOut">
              <a:rPr lang="en-US" smtClean="0"/>
              <a:t>1/7/25</a:t>
            </a:fld>
            <a:endParaRPr lang="en-US"/>
          </a:p>
        </p:txBody>
      </p:sp>
      <p:sp>
        <p:nvSpPr>
          <p:cNvPr id="5" name="Footer Placeholder 4">
            <a:extLst>
              <a:ext uri="{FF2B5EF4-FFF2-40B4-BE49-F238E27FC236}">
                <a16:creationId xmlns:a16="http://schemas.microsoft.com/office/drawing/2014/main" id="{B5EE4960-54AE-1E6D-3BB2-2019EBF79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C7653-6BC1-C1B2-B392-2A5BF5C33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345DC-C62A-F846-81DB-8183448E53A1}" type="slidenum">
              <a:rPr lang="en-US" smtClean="0"/>
              <a:t>‹#›</a:t>
            </a:fld>
            <a:endParaRPr lang="en-US"/>
          </a:p>
        </p:txBody>
      </p:sp>
    </p:spTree>
    <p:extLst>
      <p:ext uri="{BB962C8B-B14F-4D97-AF65-F5344CB8AC3E}">
        <p14:creationId xmlns:p14="http://schemas.microsoft.com/office/powerpoint/2010/main" val="412239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info@dingley.org.uk"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hyperlink" Target="mailto:ann.vandyke@dingley.org.uk" TargetMode="External"/><Relationship Id="rId4" Type="http://schemas.openxmlformats.org/officeDocument/2006/relationships/hyperlink" Target="mailto:catherine.mcleod@dingley.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dingley.org.u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ouncilfordisabledchildren.org.uk/about-us-0/networks/early-years-send/eysend-partnershi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98388" y="4813651"/>
            <a:ext cx="10592174" cy="1000655"/>
          </a:xfrm>
        </p:spPr>
        <p:txBody>
          <a:bodyPr vert="horz" lIns="91440" tIns="45720" rIns="91440" bIns="45720" rtlCol="0" anchor="t">
            <a:normAutofit fontScale="90000"/>
          </a:bodyPr>
          <a:lstStyle/>
          <a:p>
            <a:r>
              <a:rPr lang="en-US" sz="4000" b="1">
                <a:solidFill>
                  <a:schemeClr val="accent1">
                    <a:lumMod val="75000"/>
                  </a:schemeClr>
                </a:solidFill>
                <a:latin typeface="+mn-lt"/>
              </a:rPr>
              <a:t>Welcome to our </a:t>
            </a:r>
            <a:br>
              <a:rPr lang="en-US" sz="4000" b="1">
                <a:solidFill>
                  <a:schemeClr val="accent1">
                    <a:lumMod val="75000"/>
                  </a:schemeClr>
                </a:solidFill>
                <a:latin typeface="+mn-lt"/>
              </a:rPr>
            </a:br>
            <a:r>
              <a:rPr lang="en-US" sz="4000" b="1">
                <a:solidFill>
                  <a:schemeClr val="accent1">
                    <a:lumMod val="75000"/>
                  </a:schemeClr>
                </a:solidFill>
                <a:latin typeface="+mn-lt"/>
              </a:rPr>
              <a:t>Inclusion Lunch Break!</a:t>
            </a:r>
          </a:p>
        </p:txBody>
      </p:sp>
      <p:pic>
        <p:nvPicPr>
          <p:cNvPr id="6" name="Picture 5" descr="Logo, company name&#10;&#10;Description automatically generated">
            <a:extLst>
              <a:ext uri="{FF2B5EF4-FFF2-40B4-BE49-F238E27FC236}">
                <a16:creationId xmlns:a16="http://schemas.microsoft.com/office/drawing/2014/main" id="{831BDC57-433E-2786-5D1B-9EA9A69C507F}"/>
              </a:ext>
            </a:extLst>
          </p:cNvPr>
          <p:cNvPicPr>
            <a:picLocks noChangeAspect="1"/>
          </p:cNvPicPr>
          <p:nvPr/>
        </p:nvPicPr>
        <p:blipFill rotWithShape="1">
          <a:blip r:embed="rId3"/>
          <a:srcRect t="26335" b="24957"/>
          <a:stretch/>
        </p:blipFill>
        <p:spPr>
          <a:xfrm>
            <a:off x="-1" y="10"/>
            <a:ext cx="12192001" cy="4201449"/>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5679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on top of each other">
            <a:extLst>
              <a:ext uri="{FF2B5EF4-FFF2-40B4-BE49-F238E27FC236}">
                <a16:creationId xmlns:a16="http://schemas.microsoft.com/office/drawing/2014/main" id="{1AD2B38F-E22D-A170-3ED8-D15ABDB7DBEC}"/>
              </a:ext>
            </a:extLst>
          </p:cNvPr>
          <p:cNvPicPr>
            <a:picLocks noChangeAspect="1"/>
          </p:cNvPicPr>
          <p:nvPr/>
        </p:nvPicPr>
        <p:blipFill>
          <a:blip r:embed="rId2"/>
          <a:srcRect l="54093" r="11394" b="1"/>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EE32FB-C64E-0AB0-6BEE-9B0DA48B693F}"/>
              </a:ext>
            </a:extLst>
          </p:cNvPr>
          <p:cNvSpPr>
            <a:spLocks noGrp="1"/>
          </p:cNvSpPr>
          <p:nvPr>
            <p:ph type="title"/>
          </p:nvPr>
        </p:nvSpPr>
        <p:spPr>
          <a:xfrm>
            <a:off x="6115317" y="405685"/>
            <a:ext cx="5464968" cy="1559301"/>
          </a:xfrm>
        </p:spPr>
        <p:txBody>
          <a:bodyPr>
            <a:normAutofit/>
          </a:bodyPr>
          <a:lstStyle/>
          <a:p>
            <a:r>
              <a:rPr lang="en-US" sz="4000" b="1">
                <a:latin typeface="+mn-lt"/>
              </a:rPr>
              <a:t>Issues to consider</a:t>
            </a:r>
          </a:p>
        </p:txBody>
      </p:sp>
      <p:sp>
        <p:nvSpPr>
          <p:cNvPr id="3" name="Content Placeholder 2">
            <a:extLst>
              <a:ext uri="{FF2B5EF4-FFF2-40B4-BE49-F238E27FC236}">
                <a16:creationId xmlns:a16="http://schemas.microsoft.com/office/drawing/2014/main" id="{6E446916-A535-4ACB-0295-E0CCFF70C4CC}"/>
              </a:ext>
            </a:extLst>
          </p:cNvPr>
          <p:cNvSpPr>
            <a:spLocks noGrp="1"/>
          </p:cNvSpPr>
          <p:nvPr>
            <p:ph idx="1"/>
          </p:nvPr>
        </p:nvSpPr>
        <p:spPr>
          <a:xfrm>
            <a:off x="6115317" y="2743200"/>
            <a:ext cx="5247340" cy="3496878"/>
          </a:xfrm>
        </p:spPr>
        <p:txBody>
          <a:bodyPr anchor="ctr">
            <a:normAutofit/>
          </a:bodyPr>
          <a:lstStyle/>
          <a:p>
            <a:r>
              <a:rPr lang="en-US" sz="2000" dirty="0"/>
              <a:t>Our sector is made up of a mixed economy, (it is not purely a public service)</a:t>
            </a:r>
          </a:p>
          <a:p>
            <a:r>
              <a:rPr lang="en-US" sz="2000" dirty="0"/>
              <a:t>Where does responsibility rest and who pays for inclusion?</a:t>
            </a:r>
          </a:p>
          <a:p>
            <a:r>
              <a:rPr lang="en-US" sz="2000" dirty="0"/>
              <a:t>Where does ordinarily available provision fit?</a:t>
            </a:r>
          </a:p>
          <a:p>
            <a:r>
              <a:rPr lang="en-US" sz="2000" dirty="0"/>
              <a:t>Risks and benefits?</a:t>
            </a:r>
          </a:p>
          <a:p>
            <a:r>
              <a:rPr lang="en-US" sz="2000" dirty="0"/>
              <a:t>How do we counter the risks?</a:t>
            </a:r>
          </a:p>
        </p:txBody>
      </p:sp>
    </p:spTree>
    <p:extLst>
      <p:ext uri="{BB962C8B-B14F-4D97-AF65-F5344CB8AC3E}">
        <p14:creationId xmlns:p14="http://schemas.microsoft.com/office/powerpoint/2010/main" val="2624770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rved stone pathway in a calm lake at sunrise">
            <a:extLst>
              <a:ext uri="{FF2B5EF4-FFF2-40B4-BE49-F238E27FC236}">
                <a16:creationId xmlns:a16="http://schemas.microsoft.com/office/drawing/2014/main" id="{FEA4B265-5469-E221-AEA8-BD820313E527}"/>
              </a:ext>
            </a:extLst>
          </p:cNvPr>
          <p:cNvPicPr>
            <a:picLocks noChangeAspect="1"/>
          </p:cNvPicPr>
          <p:nvPr/>
        </p:nvPicPr>
        <p:blipFill>
          <a:blip r:embed="rId2"/>
          <a:srcRect r="5882" b="-1"/>
          <a:stretch/>
        </p:blipFill>
        <p:spPr>
          <a:xfrm>
            <a:off x="2519309" y="0"/>
            <a:ext cx="9669642" cy="6857990"/>
          </a:xfrm>
          <a:prstGeom prst="rect">
            <a:avLst/>
          </a:prstGeom>
        </p:spPr>
      </p:pic>
      <p:sp>
        <p:nvSpPr>
          <p:cNvPr id="17" name="Rectangle 1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EF9A7E-EDDE-A753-2196-F0F95BD91C4A}"/>
              </a:ext>
            </a:extLst>
          </p:cNvPr>
          <p:cNvSpPr>
            <a:spLocks noGrp="1"/>
          </p:cNvSpPr>
          <p:nvPr>
            <p:ph type="title"/>
          </p:nvPr>
        </p:nvSpPr>
        <p:spPr>
          <a:xfrm>
            <a:off x="412097" y="3336234"/>
            <a:ext cx="3760510" cy="3692028"/>
          </a:xfrm>
          <a:noFill/>
        </p:spPr>
        <p:txBody>
          <a:bodyPr vert="horz" lIns="91440" tIns="45720" rIns="91440" bIns="45720" rtlCol="0" anchor="b">
            <a:normAutofit fontScale="90000"/>
          </a:bodyPr>
          <a:lstStyle/>
          <a:p>
            <a:r>
              <a:rPr lang="en-US" sz="3100" b="1" dirty="0">
                <a:latin typeface="+mn-lt"/>
              </a:rPr>
              <a:t>Questions?</a:t>
            </a:r>
            <a:br>
              <a:rPr lang="en-US" sz="3100" b="1" dirty="0">
                <a:latin typeface="+mn-lt"/>
              </a:rPr>
            </a:br>
            <a:br>
              <a:rPr lang="en-US" sz="3100" b="1" dirty="0">
                <a:latin typeface="+mn-lt"/>
              </a:rPr>
            </a:br>
            <a:br>
              <a:rPr lang="en-US" sz="3100" b="1" dirty="0">
                <a:latin typeface="+mn-lt"/>
              </a:rPr>
            </a:br>
            <a:r>
              <a:rPr lang="en-US" sz="3100" dirty="0">
                <a:latin typeface="+mn-lt"/>
              </a:rPr>
              <a:t>What are you doing?</a:t>
            </a:r>
            <a:br>
              <a:rPr lang="en-US" sz="3100" dirty="0">
                <a:latin typeface="+mn-lt"/>
              </a:rPr>
            </a:br>
            <a:br>
              <a:rPr lang="en-US" sz="3100" dirty="0">
                <a:latin typeface="+mn-lt"/>
              </a:rPr>
            </a:br>
            <a:r>
              <a:rPr lang="en-US" sz="3100" dirty="0">
                <a:latin typeface="+mn-lt"/>
              </a:rPr>
              <a:t>What can you share? </a:t>
            </a:r>
            <a:br>
              <a:rPr lang="en-US" sz="3100" dirty="0">
                <a:latin typeface="+mn-lt"/>
              </a:rPr>
            </a:br>
            <a:br>
              <a:rPr lang="en-US" sz="3100" dirty="0">
                <a:latin typeface="+mn-lt"/>
              </a:rPr>
            </a:br>
            <a:r>
              <a:rPr lang="en-US" sz="3100" dirty="0">
                <a:latin typeface="+mn-lt"/>
              </a:rPr>
              <a:t>What works?</a:t>
            </a:r>
            <a:br>
              <a:rPr lang="en-US" sz="3100" dirty="0">
                <a:latin typeface="+mn-lt"/>
              </a:rPr>
            </a:br>
            <a:br>
              <a:rPr lang="en-US" sz="3100" dirty="0">
                <a:latin typeface="+mn-lt"/>
              </a:rPr>
            </a:br>
            <a:r>
              <a:rPr lang="en-US" sz="3100" dirty="0">
                <a:latin typeface="+mn-lt"/>
              </a:rPr>
              <a:t>How do you know?</a:t>
            </a:r>
            <a:br>
              <a:rPr lang="en-US" sz="3100" dirty="0">
                <a:latin typeface="+mn-lt"/>
              </a:rPr>
            </a:br>
            <a:br>
              <a:rPr lang="en-US" sz="3100" dirty="0">
                <a:latin typeface="+mn-lt"/>
              </a:rPr>
            </a:br>
            <a:br>
              <a:rPr lang="en-US" sz="3100" dirty="0">
                <a:latin typeface="+mn-lt"/>
              </a:rPr>
            </a:br>
            <a:br>
              <a:rPr lang="en-US" sz="3100" dirty="0">
                <a:latin typeface="+mn-lt"/>
              </a:rPr>
            </a:br>
            <a:br>
              <a:rPr lang="en-US" sz="2400" b="1" dirty="0"/>
            </a:br>
            <a:br>
              <a:rPr lang="en-US" sz="2400" b="1" dirty="0"/>
            </a:br>
            <a:endParaRPr lang="en-US" sz="2400" b="1" dirty="0"/>
          </a:p>
        </p:txBody>
      </p:sp>
    </p:spTree>
    <p:extLst>
      <p:ext uri="{BB962C8B-B14F-4D97-AF65-F5344CB8AC3E}">
        <p14:creationId xmlns:p14="http://schemas.microsoft.com/office/powerpoint/2010/main" val="34038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BCE74-4CF5-35E8-FBF5-18BA760DB00B}"/>
              </a:ext>
            </a:extLst>
          </p:cNvPr>
          <p:cNvSpPr>
            <a:spLocks noGrp="1"/>
          </p:cNvSpPr>
          <p:nvPr>
            <p:ph type="title"/>
          </p:nvPr>
        </p:nvSpPr>
        <p:spPr>
          <a:xfrm>
            <a:off x="603938" y="640081"/>
            <a:ext cx="2608655" cy="5257799"/>
          </a:xfrm>
        </p:spPr>
        <p:txBody>
          <a:bodyPr vert="horz" lIns="91440" tIns="45720" rIns="91440" bIns="45720" rtlCol="0" anchor="ctr">
            <a:normAutofit/>
          </a:bodyPr>
          <a:lstStyle/>
          <a:p>
            <a:r>
              <a:rPr lang="en-US" sz="3600" b="1">
                <a:solidFill>
                  <a:srgbClr val="2C2C2C"/>
                </a:solidFill>
              </a:rPr>
              <a:t>What else are we up to and how else can we help?</a:t>
            </a:r>
          </a:p>
        </p:txBody>
      </p:sp>
      <p:sp>
        <p:nvSpPr>
          <p:cNvPr id="33"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BB927A5D-1B0F-353A-2EF0-34D78289812B}"/>
              </a:ext>
            </a:extLst>
          </p:cNvPr>
          <p:cNvPicPr>
            <a:picLocks noChangeAspect="1"/>
          </p:cNvPicPr>
          <p:nvPr/>
        </p:nvPicPr>
        <p:blipFill rotWithShape="1">
          <a:blip r:embed="rId2"/>
          <a:srcRect t="3251" b="1872"/>
          <a:stretch/>
        </p:blipFill>
        <p:spPr>
          <a:xfrm>
            <a:off x="4062964" y="942538"/>
            <a:ext cx="7163222" cy="4808332"/>
          </a:xfrm>
          <a:prstGeom prst="rect">
            <a:avLst/>
          </a:prstGeom>
          <a:effectLst/>
        </p:spPr>
      </p:pic>
    </p:spTree>
    <p:extLst>
      <p:ext uri="{BB962C8B-B14F-4D97-AF65-F5344CB8AC3E}">
        <p14:creationId xmlns:p14="http://schemas.microsoft.com/office/powerpoint/2010/main" val="190537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against red wall">
            <a:extLst>
              <a:ext uri="{FF2B5EF4-FFF2-40B4-BE49-F238E27FC236}">
                <a16:creationId xmlns:a16="http://schemas.microsoft.com/office/drawing/2014/main" id="{D715D44E-A8A5-460F-4C5E-74525CA88F03}"/>
              </a:ext>
            </a:extLst>
          </p:cNvPr>
          <p:cNvPicPr>
            <a:picLocks noChangeAspect="1"/>
          </p:cNvPicPr>
          <p:nvPr/>
        </p:nvPicPr>
        <p:blipFill rotWithShape="1">
          <a:blip r:embed="rId2"/>
          <a:srcRect l="14696" r="1" b="1"/>
          <a:stretch/>
        </p:blipFill>
        <p:spPr>
          <a:xfrm>
            <a:off x="1" y="10"/>
            <a:ext cx="9669642" cy="6857990"/>
          </a:xfrm>
          <a:prstGeom prst="rect">
            <a:avLst/>
          </a:prstGeom>
        </p:spPr>
      </p:pic>
      <p:sp>
        <p:nvSpPr>
          <p:cNvPr id="30" name="Rectangle 2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B430C7-96EE-7AFC-CAFC-0CE01238254F}"/>
              </a:ext>
            </a:extLst>
          </p:cNvPr>
          <p:cNvSpPr>
            <a:spLocks noGrp="1"/>
          </p:cNvSpPr>
          <p:nvPr>
            <p:ph type="title"/>
          </p:nvPr>
        </p:nvSpPr>
        <p:spPr>
          <a:xfrm>
            <a:off x="9206415" y="805231"/>
            <a:ext cx="3445765" cy="3692028"/>
          </a:xfrm>
          <a:noFill/>
        </p:spPr>
        <p:txBody>
          <a:bodyPr vert="horz" lIns="91440" tIns="45720" rIns="91440" bIns="45720" rtlCol="0" anchor="b">
            <a:normAutofit/>
          </a:bodyPr>
          <a:lstStyle/>
          <a:p>
            <a:r>
              <a:rPr lang="en-US" sz="5200" b="1" dirty="0"/>
              <a:t>Ask the room</a:t>
            </a:r>
          </a:p>
        </p:txBody>
      </p:sp>
    </p:spTree>
    <p:extLst>
      <p:ext uri="{BB962C8B-B14F-4D97-AF65-F5344CB8AC3E}">
        <p14:creationId xmlns:p14="http://schemas.microsoft.com/office/powerpoint/2010/main" val="2216798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73BBEEF-B456-4A39-B44B-5A53E698A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potlight on a dark foggy stage">
            <a:extLst>
              <a:ext uri="{FF2B5EF4-FFF2-40B4-BE49-F238E27FC236}">
                <a16:creationId xmlns:a16="http://schemas.microsoft.com/office/drawing/2014/main" id="{64423D13-55E6-6B01-AB89-B21BEB14A6DD}"/>
              </a:ext>
            </a:extLst>
          </p:cNvPr>
          <p:cNvPicPr>
            <a:picLocks noChangeAspect="1"/>
          </p:cNvPicPr>
          <p:nvPr/>
        </p:nvPicPr>
        <p:blipFill rotWithShape="1">
          <a:blip r:embed="rId2"/>
          <a:srcRect l="40667" r="-1" b="-1"/>
          <a:stretch/>
        </p:blipFill>
        <p:spPr>
          <a:xfrm>
            <a:off x="1" y="10"/>
            <a:ext cx="6096000" cy="6857990"/>
          </a:xfrm>
          <a:prstGeom prst="rect">
            <a:avLst/>
          </a:prstGeom>
        </p:spPr>
      </p:pic>
      <p:sp useBgFill="1">
        <p:nvSpPr>
          <p:cNvPr id="20" name="Rectangle 19">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5BB1C-7D53-4F71-240B-A46A4DBB7A5F}"/>
              </a:ext>
            </a:extLst>
          </p:cNvPr>
          <p:cNvSpPr>
            <a:spLocks noGrp="1"/>
          </p:cNvSpPr>
          <p:nvPr>
            <p:ph type="title"/>
          </p:nvPr>
        </p:nvSpPr>
        <p:spPr>
          <a:xfrm>
            <a:off x="6807575" y="771099"/>
            <a:ext cx="4324251" cy="4675544"/>
          </a:xfrm>
        </p:spPr>
        <p:txBody>
          <a:bodyPr vert="horz" lIns="91440" tIns="45720" rIns="91440" bIns="45720" rtlCol="0" anchor="t">
            <a:noAutofit/>
          </a:bodyPr>
          <a:lstStyle/>
          <a:p>
            <a:pPr algn="ctr"/>
            <a:r>
              <a:rPr lang="en-US" sz="2000" b="1" dirty="0">
                <a:latin typeface="+mn-lt"/>
              </a:rPr>
              <a:t>Spotlight next time?</a:t>
            </a:r>
            <a:br>
              <a:rPr lang="en-US" sz="2000" b="1" dirty="0">
                <a:latin typeface="+mn-lt"/>
              </a:rPr>
            </a:br>
            <a:br>
              <a:rPr lang="en-US" sz="2000" b="1" dirty="0"/>
            </a:br>
            <a:r>
              <a:rPr lang="en-US" sz="2000" b="1" dirty="0">
                <a:latin typeface="+mn-lt"/>
              </a:rPr>
              <a:t>10th February 12.30-1.30pm</a:t>
            </a:r>
            <a:br>
              <a:rPr lang="en-US" sz="2000" dirty="0">
                <a:latin typeface="+mn-lt"/>
              </a:rPr>
            </a:br>
            <a:br>
              <a:rPr lang="en-US" sz="2000" dirty="0">
                <a:latin typeface="+mn-lt"/>
              </a:rPr>
            </a:br>
            <a:r>
              <a:rPr lang="en-US" sz="2000" dirty="0">
                <a:latin typeface="+mn-lt"/>
              </a:rPr>
              <a:t>…and onwards the second Monday of each month (due to public holidays)</a:t>
            </a:r>
            <a:br>
              <a:rPr lang="en-US" sz="2000" dirty="0">
                <a:latin typeface="+mn-lt"/>
                <a:cs typeface="Calibri"/>
              </a:rPr>
            </a:br>
            <a:br>
              <a:rPr lang="en-US" sz="2000" b="1" dirty="0">
                <a:latin typeface="+mn-lt"/>
                <a:cs typeface="Calibri"/>
              </a:rPr>
            </a:br>
            <a:br>
              <a:rPr lang="en-US" sz="2000" b="1" dirty="0">
                <a:latin typeface="+mn-lt"/>
                <a:cs typeface="Calibri"/>
              </a:rPr>
            </a:br>
            <a:endParaRPr lang="en-US" sz="2000" b="1" dirty="0">
              <a:latin typeface="+mn-lt"/>
            </a:endParaRPr>
          </a:p>
        </p:txBody>
      </p:sp>
      <p:sp useBgFill="1">
        <p:nvSpPr>
          <p:cNvPr id="22" name="Rectangle 2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143500"/>
            <a:ext cx="6096000" cy="1714500"/>
          </a:xfrm>
          <a:prstGeom prst="rect">
            <a:avLst/>
          </a:prstGeom>
          <a:ln>
            <a:noFill/>
          </a:ln>
          <a:effectLst>
            <a:outerShdw blurRad="342900" dist="127000" dir="2400000" sx="90000" sy="90000" algn="t"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een question mark">
            <a:extLst>
              <a:ext uri="{FF2B5EF4-FFF2-40B4-BE49-F238E27FC236}">
                <a16:creationId xmlns:a16="http://schemas.microsoft.com/office/drawing/2014/main" id="{2D48800C-F481-5604-37BB-AD38AD73D038}"/>
              </a:ext>
            </a:extLst>
          </p:cNvPr>
          <p:cNvPicPr>
            <a:picLocks noChangeAspect="1"/>
          </p:cNvPicPr>
          <p:nvPr/>
        </p:nvPicPr>
        <p:blipFill>
          <a:blip r:embed="rId3"/>
          <a:stretch>
            <a:fillRect/>
          </a:stretch>
        </p:blipFill>
        <p:spPr>
          <a:xfrm>
            <a:off x="6888404" y="2815115"/>
            <a:ext cx="4511190" cy="2631528"/>
          </a:xfrm>
          <a:prstGeom prst="rect">
            <a:avLst/>
          </a:prstGeom>
        </p:spPr>
      </p:pic>
    </p:spTree>
    <p:extLst>
      <p:ext uri="{BB962C8B-B14F-4D97-AF65-F5344CB8AC3E}">
        <p14:creationId xmlns:p14="http://schemas.microsoft.com/office/powerpoint/2010/main" val="35683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erson with idea concept">
            <a:extLst>
              <a:ext uri="{FF2B5EF4-FFF2-40B4-BE49-F238E27FC236}">
                <a16:creationId xmlns:a16="http://schemas.microsoft.com/office/drawing/2014/main" id="{AB4A5DE7-D98A-927A-819F-1148E353E32B}"/>
              </a:ext>
            </a:extLst>
          </p:cNvPr>
          <p:cNvPicPr>
            <a:picLocks noChangeAspect="1"/>
          </p:cNvPicPr>
          <p:nvPr/>
        </p:nvPicPr>
        <p:blipFill rotWithShape="1">
          <a:blip r:embed="rId2"/>
          <a:srcRect l="5884" r="-1"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A0C305-D01B-78E8-14B2-B14E90ED9109}"/>
              </a:ext>
            </a:extLst>
          </p:cNvPr>
          <p:cNvSpPr>
            <a:spLocks noGrp="1"/>
          </p:cNvSpPr>
          <p:nvPr>
            <p:ph type="title"/>
          </p:nvPr>
        </p:nvSpPr>
        <p:spPr>
          <a:xfrm>
            <a:off x="298439" y="2589664"/>
            <a:ext cx="3973385" cy="3692028"/>
          </a:xfrm>
          <a:noFill/>
        </p:spPr>
        <p:txBody>
          <a:bodyPr vert="horz" lIns="91440" tIns="45720" rIns="91440" bIns="45720" rtlCol="0" anchor="b">
            <a:normAutofit fontScale="90000"/>
          </a:bodyPr>
          <a:lstStyle/>
          <a:p>
            <a:r>
              <a:rPr lang="en-US" sz="5200" b="1" dirty="0">
                <a:solidFill>
                  <a:schemeClr val="bg1"/>
                </a:solidFill>
              </a:rPr>
              <a:t>What will you do next?</a:t>
            </a:r>
            <a:br>
              <a:rPr lang="en-US" sz="5200" b="1" dirty="0">
                <a:solidFill>
                  <a:schemeClr val="bg1"/>
                </a:solidFill>
                <a:cs typeface="Calibri Light"/>
              </a:rPr>
            </a:br>
            <a:r>
              <a:rPr lang="en-US" sz="5200" b="1" dirty="0">
                <a:solidFill>
                  <a:schemeClr val="bg1"/>
                </a:solidFill>
              </a:rPr>
              <a:t> </a:t>
            </a:r>
            <a:br>
              <a:rPr lang="en-US" sz="5200" b="1" dirty="0"/>
            </a:br>
            <a:br>
              <a:rPr lang="en-US" sz="5200" b="1" dirty="0"/>
            </a:br>
            <a:r>
              <a:rPr lang="en-US" sz="5200" b="1" dirty="0">
                <a:solidFill>
                  <a:schemeClr val="bg1"/>
                </a:solidFill>
              </a:rPr>
              <a:t>Feedback in the chat please </a:t>
            </a:r>
          </a:p>
        </p:txBody>
      </p:sp>
    </p:spTree>
    <p:extLst>
      <p:ext uri="{BB962C8B-B14F-4D97-AF65-F5344CB8AC3E}">
        <p14:creationId xmlns:p14="http://schemas.microsoft.com/office/powerpoint/2010/main" val="3807929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75622" y="3041077"/>
            <a:ext cx="10640754" cy="775845"/>
          </a:xfrm>
        </p:spPr>
        <p:txBody>
          <a:bodyPr vert="horz" lIns="91440" tIns="45720" rIns="91440" bIns="45720" rtlCol="0" anchor="b">
            <a:noAutofit/>
          </a:bodyPr>
          <a:lstStyle/>
          <a:p>
            <a:pPr algn="ctr"/>
            <a:r>
              <a:rPr lang="en-US" sz="4000" b="1">
                <a:solidFill>
                  <a:schemeClr val="accent1">
                    <a:lumMod val="75000"/>
                  </a:schemeClr>
                </a:solidFill>
                <a:latin typeface="+mn-lt"/>
              </a:rPr>
              <a:t>Thank you for your continued commitment and passion!</a:t>
            </a:r>
          </a:p>
        </p:txBody>
      </p:sp>
      <p:sp>
        <p:nvSpPr>
          <p:cNvPr id="34" name="Subtitle 2">
            <a:extLst>
              <a:ext uri="{FF2B5EF4-FFF2-40B4-BE49-F238E27FC236}">
                <a16:creationId xmlns:a16="http://schemas.microsoft.com/office/drawing/2014/main" id="{BB79FBBE-CED6-D644-BDF6-310D108153BB}"/>
              </a:ext>
            </a:extLst>
          </p:cNvPr>
          <p:cNvSpPr>
            <a:spLocks noGrp="1"/>
          </p:cNvSpPr>
          <p:nvPr>
            <p:ph type="subTitle" idx="1"/>
          </p:nvPr>
        </p:nvSpPr>
        <p:spPr>
          <a:xfrm>
            <a:off x="1801503" y="6132626"/>
            <a:ext cx="9163757" cy="450447"/>
          </a:xfrm>
        </p:spPr>
        <p:txBody>
          <a:bodyPr vert="horz" lIns="91440" tIns="45720" rIns="91440" bIns="45720" rtlCol="0" anchor="ctr">
            <a:normAutofit fontScale="25000" lnSpcReduction="20000"/>
          </a:bodyPr>
          <a:lstStyle/>
          <a:p>
            <a:pPr indent="-228600">
              <a:buFont typeface="Arial" panose="020B0604020202020204" pitchFamily="34" charset="0"/>
              <a:buChar char="•"/>
            </a:pPr>
            <a:endParaRPr lang="en-US" sz="500" dirty="0">
              <a:solidFill>
                <a:schemeClr val="tx2"/>
              </a:solidFill>
            </a:endParaRPr>
          </a:p>
          <a:p>
            <a:endParaRPr lang="en-US" sz="500" dirty="0">
              <a:solidFill>
                <a:schemeClr val="tx2"/>
              </a:solidFill>
            </a:endParaRPr>
          </a:p>
          <a:p>
            <a:endParaRPr lang="en-US" sz="8000" dirty="0">
              <a:solidFill>
                <a:schemeClr val="tx2"/>
              </a:solidFill>
            </a:endParaRPr>
          </a:p>
          <a:p>
            <a:endParaRPr lang="en-US" sz="8000" dirty="0">
              <a:solidFill>
                <a:schemeClr val="tx2"/>
              </a:solidFill>
            </a:endParaRPr>
          </a:p>
          <a:p>
            <a:r>
              <a:rPr lang="en-US" sz="8000" dirty="0">
                <a:solidFill>
                  <a:schemeClr val="tx2"/>
                </a:solidFill>
                <a:hlinkClick r:id="rId3"/>
              </a:rPr>
              <a:t>info@dingley.org.uk</a:t>
            </a:r>
            <a:endParaRPr lang="en-US" sz="8000" dirty="0">
              <a:solidFill>
                <a:schemeClr val="tx2"/>
              </a:solidFill>
            </a:endParaRPr>
          </a:p>
          <a:p>
            <a:endParaRPr lang="en-US" sz="8000" dirty="0">
              <a:solidFill>
                <a:schemeClr val="tx2"/>
              </a:solidFill>
            </a:endParaRPr>
          </a:p>
          <a:p>
            <a:r>
              <a:rPr lang="en-US" sz="8000" dirty="0">
                <a:solidFill>
                  <a:schemeClr val="tx2"/>
                </a:solidFill>
              </a:rPr>
              <a:t>Catherine Mcleod MBE </a:t>
            </a:r>
            <a:r>
              <a:rPr lang="en-US" sz="8000" dirty="0" err="1">
                <a:ea typeface="Calibri"/>
                <a:cs typeface="Calibri"/>
                <a:hlinkClick r:id="rId4"/>
              </a:rPr>
              <a:t>catherine.mcleod@dingley.org.uk</a:t>
            </a:r>
            <a:endParaRPr lang="en-US" sz="8000" dirty="0">
              <a:solidFill>
                <a:schemeClr val="tx2"/>
              </a:solidFill>
            </a:endParaRPr>
          </a:p>
          <a:p>
            <a:r>
              <a:rPr lang="en-US" sz="8000" dirty="0">
                <a:solidFill>
                  <a:schemeClr val="tx2"/>
                </a:solidFill>
              </a:rPr>
              <a:t>Ann Van Dyke MBE </a:t>
            </a:r>
            <a:r>
              <a:rPr lang="en-US" sz="8000" dirty="0">
                <a:solidFill>
                  <a:schemeClr val="tx2"/>
                </a:solidFill>
                <a:hlinkClick r:id="rId5"/>
              </a:rPr>
              <a:t>ann.vandyke@dingley.org.uk</a:t>
            </a:r>
            <a:endParaRPr lang="en-US" sz="8000" dirty="0">
              <a:solidFill>
                <a:schemeClr val="tx2"/>
              </a:solidFill>
            </a:endParaRPr>
          </a:p>
          <a:p>
            <a:endParaRPr lang="en-US" sz="8000" dirty="0">
              <a:solidFill>
                <a:schemeClr val="tx2"/>
              </a:solidFill>
              <a:ea typeface="Calibri" panose="020F0502020204030204"/>
              <a:cs typeface="Calibri" panose="020F0502020204030204"/>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dirty="0">
              <a:solidFill>
                <a:schemeClr val="tx2"/>
              </a:solidFill>
              <a:ea typeface="Calibri"/>
              <a:cs typeface="Calibri"/>
              <a:hlinkClick r:id="" action="ppaction://noaction">
                <a:extLst>
                  <a:ext uri="{A12FA001-AC4F-418D-AE19-62706E023703}">
                    <ahyp:hlinkClr xmlns:ahyp="http://schemas.microsoft.com/office/drawing/2018/hyperlinkcolor" val="tx"/>
                  </a:ext>
                </a:extLst>
              </a:hlinkClick>
            </a:endParaRPr>
          </a:p>
          <a:p>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500" dirty="0">
              <a:solidFill>
                <a:schemeClr val="tx2"/>
              </a:solidFill>
              <a:ea typeface="Calibri" panose="020F0502020204030204"/>
              <a:cs typeface="Calibri" panose="020F0502020204030204"/>
            </a:endParaRPr>
          </a:p>
        </p:txBody>
      </p:sp>
      <p:pic>
        <p:nvPicPr>
          <p:cNvPr id="36" name="Picture 35" descr="Graphical user interface&#10;&#10;Description automatically generated with medium confidence">
            <a:extLst>
              <a:ext uri="{FF2B5EF4-FFF2-40B4-BE49-F238E27FC236}">
                <a16:creationId xmlns:a16="http://schemas.microsoft.com/office/drawing/2014/main" id="{47EA5258-870D-430D-82E9-DFAC7BAC68AF}"/>
              </a:ext>
            </a:extLst>
          </p:cNvPr>
          <p:cNvPicPr>
            <a:picLocks noChangeAspect="1"/>
          </p:cNvPicPr>
          <p:nvPr/>
        </p:nvPicPr>
        <p:blipFill rotWithShape="1">
          <a:blip r:embed="rId6"/>
          <a:srcRect l="5135" r="3868"/>
          <a:stretch/>
        </p:blipFill>
        <p:spPr>
          <a:xfrm>
            <a:off x="1281891" y="274927"/>
            <a:ext cx="9395986" cy="1479867"/>
          </a:xfrm>
          <a:prstGeom prst="rect">
            <a:avLst/>
          </a:prstGeom>
        </p:spPr>
      </p:pic>
    </p:spTree>
    <p:extLst>
      <p:ext uri="{BB962C8B-B14F-4D97-AF65-F5344CB8AC3E}">
        <p14:creationId xmlns:p14="http://schemas.microsoft.com/office/powerpoint/2010/main" val="791269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35003-EDFF-7962-63FF-DBF800D3F520}"/>
              </a:ext>
            </a:extLst>
          </p:cNvPr>
          <p:cNvSpPr>
            <a:spLocks noGrp="1"/>
          </p:cNvSpPr>
          <p:nvPr>
            <p:ph type="title"/>
          </p:nvPr>
        </p:nvSpPr>
        <p:spPr>
          <a:xfrm>
            <a:off x="836679" y="723898"/>
            <a:ext cx="6002110" cy="1495425"/>
          </a:xfrm>
        </p:spPr>
        <p:txBody>
          <a:bodyPr>
            <a:normAutofit/>
          </a:bodyPr>
          <a:lstStyle/>
          <a:p>
            <a:br>
              <a:rPr lang="en-US" sz="4000">
                <a:latin typeface="+mn-lt"/>
              </a:rPr>
            </a:br>
            <a:r>
              <a:rPr lang="en-US" sz="4000" b="1">
                <a:latin typeface="+mn-lt"/>
              </a:rPr>
              <a:t>Agenda</a:t>
            </a:r>
          </a:p>
        </p:txBody>
      </p:sp>
      <p:sp>
        <p:nvSpPr>
          <p:cNvPr id="3" name="Content Placeholder 2">
            <a:extLst>
              <a:ext uri="{FF2B5EF4-FFF2-40B4-BE49-F238E27FC236}">
                <a16:creationId xmlns:a16="http://schemas.microsoft.com/office/drawing/2014/main" id="{F5F9340A-2F40-9EC0-23D2-CA8140961696}"/>
              </a:ext>
            </a:extLst>
          </p:cNvPr>
          <p:cNvSpPr>
            <a:spLocks noGrp="1"/>
          </p:cNvSpPr>
          <p:nvPr>
            <p:ph idx="1"/>
          </p:nvPr>
        </p:nvSpPr>
        <p:spPr>
          <a:xfrm>
            <a:off x="836680" y="2405067"/>
            <a:ext cx="6002110" cy="3729034"/>
          </a:xfrm>
        </p:spPr>
        <p:txBody>
          <a:bodyPr vert="horz" lIns="91440" tIns="45720" rIns="91440" bIns="45720" rtlCol="0" anchor="t">
            <a:normAutofit fontScale="92500" lnSpcReduction="20000"/>
          </a:bodyPr>
          <a:lstStyle/>
          <a:p>
            <a:r>
              <a:rPr lang="en-US" sz="2000" dirty="0"/>
              <a:t>Introductions and welcome to our first birthday lunch break</a:t>
            </a:r>
          </a:p>
          <a:p>
            <a:r>
              <a:rPr lang="en-US" sz="2000" dirty="0">
                <a:ea typeface="Calibri"/>
                <a:cs typeface="Calibri"/>
              </a:rPr>
              <a:t>What have we covered in the last year?</a:t>
            </a:r>
            <a:endParaRPr lang="en-US" sz="2000" dirty="0"/>
          </a:p>
          <a:p>
            <a:r>
              <a:rPr lang="en-US" sz="2000" dirty="0"/>
              <a:t>What we talked about last time – nurturing spaces</a:t>
            </a:r>
          </a:p>
          <a:p>
            <a:pPr algn="l">
              <a:buFont typeface="Arial" panose="020B0604020202020204" pitchFamily="34" charset="0"/>
              <a:buChar char="•"/>
            </a:pPr>
            <a:r>
              <a:rPr lang="en-US" sz="2000" dirty="0"/>
              <a:t>Spotlight session; </a:t>
            </a:r>
          </a:p>
          <a:p>
            <a:pPr marL="0" indent="0" algn="l">
              <a:buNone/>
            </a:pPr>
            <a:endParaRPr lang="en-US" sz="2000" dirty="0"/>
          </a:p>
          <a:p>
            <a:pPr lvl="1"/>
            <a:r>
              <a:rPr lang="en-US" sz="1600" dirty="0"/>
              <a:t>Qualifying the cost of inclusion in the early years – an exploration of the risks and value in </a:t>
            </a:r>
            <a:r>
              <a:rPr lang="en-US" sz="1600"/>
              <a:t>analysing</a:t>
            </a:r>
            <a:r>
              <a:rPr lang="en-US" sz="1600" dirty="0"/>
              <a:t> the true cost of inclusion in settings, and an exchange of experiences from different areas.</a:t>
            </a:r>
          </a:p>
          <a:p>
            <a:pPr marL="457200" lvl="1" indent="0">
              <a:buNone/>
            </a:pPr>
            <a:endParaRPr lang="en-US" sz="1600" dirty="0"/>
          </a:p>
          <a:p>
            <a:r>
              <a:rPr lang="en-US" sz="2000" dirty="0"/>
              <a:t>Update from Dingley's</a:t>
            </a:r>
          </a:p>
          <a:p>
            <a:r>
              <a:rPr lang="en-US" sz="2000" dirty="0"/>
              <a:t>Ask the room</a:t>
            </a:r>
          </a:p>
          <a:p>
            <a:r>
              <a:rPr lang="en-US" sz="2000" dirty="0"/>
              <a:t>What next?</a:t>
            </a:r>
          </a:p>
          <a:p>
            <a:pPr marL="0" indent="0">
              <a:buNone/>
            </a:pPr>
            <a:endParaRPr lang="en-US" sz="2000" dirty="0"/>
          </a:p>
        </p:txBody>
      </p:sp>
      <p:pic>
        <p:nvPicPr>
          <p:cNvPr id="54" name="Picture 53" descr="Empty office tables">
            <a:extLst>
              <a:ext uri="{FF2B5EF4-FFF2-40B4-BE49-F238E27FC236}">
                <a16:creationId xmlns:a16="http://schemas.microsoft.com/office/drawing/2014/main" id="{1D6B6D38-3433-19FD-9961-EB8C3F4B3A05}"/>
              </a:ext>
            </a:extLst>
          </p:cNvPr>
          <p:cNvPicPr>
            <a:picLocks noChangeAspect="1"/>
          </p:cNvPicPr>
          <p:nvPr/>
        </p:nvPicPr>
        <p:blipFill rotWithShape="1">
          <a:blip r:embed="rId3"/>
          <a:srcRect l="32890" r="18516" b="-1"/>
          <a:stretch/>
        </p:blipFill>
        <p:spPr>
          <a:xfrm>
            <a:off x="7199440" y="10"/>
            <a:ext cx="4992560" cy="6857990"/>
          </a:xfrm>
          <a:prstGeom prst="rect">
            <a:avLst/>
          </a:prstGeom>
          <a:effectLst/>
        </p:spPr>
      </p:pic>
    </p:spTree>
    <p:extLst>
      <p:ext uri="{BB962C8B-B14F-4D97-AF65-F5344CB8AC3E}">
        <p14:creationId xmlns:p14="http://schemas.microsoft.com/office/powerpoint/2010/main" val="3259157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sp useBgFill="1">
        <p:nvSpPr>
          <p:cNvPr id="125" name="Rectangle 124">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05;p15"/>
          <p:cNvSpPr txBox="1">
            <a:spLocks noGrp="1"/>
          </p:cNvSpPr>
          <p:nvPr>
            <p:ph type="title"/>
          </p:nvPr>
        </p:nvSpPr>
        <p:spPr>
          <a:xfrm>
            <a:off x="838200" y="365125"/>
            <a:ext cx="10515600" cy="1306443"/>
          </a:xfrm>
          <a:prstGeom prst="rect">
            <a:avLst/>
          </a:prstGeom>
        </p:spPr>
        <p:txBody>
          <a:bodyPr spcFirstLastPara="1" lIns="91608" tIns="45791" rIns="91608" bIns="45791" anchorCtr="0">
            <a:normAutofit/>
          </a:bodyPr>
          <a:lstStyle/>
          <a:p>
            <a:pPr>
              <a:spcBef>
                <a:spcPts val="0"/>
              </a:spcBef>
              <a:buClr>
                <a:srgbClr val="002060"/>
              </a:buClr>
              <a:buSzPts val="5400"/>
            </a:pPr>
            <a:r>
              <a:rPr lang="en-GB" sz="4000" b="1">
                <a:latin typeface="Calibri" panose="020F0502020204030204" pitchFamily="34" charset="0"/>
                <a:ea typeface="Calibri"/>
                <a:cs typeface="Calibri" panose="020F0502020204030204" pitchFamily="34" charset="0"/>
                <a:sym typeface="Calibri"/>
              </a:rPr>
              <a:t>How shall we work today? </a:t>
            </a:r>
          </a:p>
        </p:txBody>
      </p:sp>
      <p:sp>
        <p:nvSpPr>
          <p:cNvPr id="106" name="Google Shape;106;p15"/>
          <p:cNvSpPr txBox="1">
            <a:spLocks noGrp="1"/>
          </p:cNvSpPr>
          <p:nvPr>
            <p:ph idx="1"/>
          </p:nvPr>
        </p:nvSpPr>
        <p:spPr>
          <a:xfrm>
            <a:off x="838200" y="1825625"/>
            <a:ext cx="4152774" cy="4303464"/>
          </a:xfrm>
          <a:prstGeom prst="rect">
            <a:avLst/>
          </a:prstGeom>
        </p:spPr>
        <p:txBody>
          <a:bodyPr spcFirstLastPara="1" lIns="91608" tIns="45791" rIns="91608" bIns="45791" anchorCtr="0">
            <a:normAutofit/>
          </a:bodyPr>
          <a:lstStyle/>
          <a:p>
            <a:pPr>
              <a:spcBef>
                <a:spcPts val="1002"/>
              </a:spcBef>
              <a:buClr>
                <a:schemeClr val="dk1"/>
              </a:buClr>
              <a:buSzPts val="2800"/>
              <a:buFont typeface="Wingdings" panose="05000000000000000000" pitchFamily="2" charset="2"/>
              <a:buChar char="ü"/>
            </a:pPr>
            <a:r>
              <a:rPr lang="en-GB" sz="2000" dirty="0"/>
              <a:t>Cameras, mics, joining in and chat</a:t>
            </a:r>
          </a:p>
          <a:p>
            <a:pPr>
              <a:spcBef>
                <a:spcPts val="1002"/>
              </a:spcBef>
              <a:buClr>
                <a:schemeClr val="dk1"/>
              </a:buClr>
              <a:buSzPts val="2800"/>
              <a:buFont typeface="Wingdings" panose="05000000000000000000" pitchFamily="2" charset="2"/>
              <a:buChar char="ü"/>
            </a:pPr>
            <a:r>
              <a:rPr lang="en-GB" sz="2000" dirty="0"/>
              <a:t>To maintain a safe space we will not make notes or record the session </a:t>
            </a:r>
          </a:p>
          <a:p>
            <a:pPr>
              <a:spcBef>
                <a:spcPts val="1002"/>
              </a:spcBef>
              <a:buClr>
                <a:srgbClr val="000000"/>
              </a:buClr>
              <a:buSzPts val="2800"/>
              <a:buFont typeface="Wingdings" panose="05000000000000000000" pitchFamily="2" charset="2"/>
              <a:buChar char="ü"/>
            </a:pPr>
            <a:r>
              <a:rPr lang="en-GB" sz="2000" dirty="0">
                <a:ea typeface="Calibri"/>
                <a:cs typeface="Calibri"/>
              </a:rPr>
              <a:t>You can access the chat afterwards for contacts and resources and ideas shared</a:t>
            </a:r>
            <a:endParaRPr lang="en-GB" sz="2000" dirty="0"/>
          </a:p>
          <a:p>
            <a:pPr>
              <a:spcBef>
                <a:spcPts val="1002"/>
              </a:spcBef>
              <a:buClr>
                <a:srgbClr val="000000"/>
              </a:buClr>
              <a:buSzPts val="2800"/>
              <a:buFont typeface="Wingdings" panose="05000000000000000000" pitchFamily="2" charset="2"/>
              <a:buChar char="ü"/>
            </a:pPr>
            <a:r>
              <a:rPr lang="en-GB" sz="2000">
                <a:ea typeface="Calibri"/>
                <a:cs typeface="Calibri"/>
              </a:rPr>
              <a:t>Our LA webspace will host </a:t>
            </a:r>
            <a:r>
              <a:rPr lang="en-GB" sz="2000" dirty="0">
                <a:ea typeface="Calibri"/>
                <a:cs typeface="Calibri"/>
              </a:rPr>
              <a:t>our slides</a:t>
            </a:r>
            <a:endParaRPr lang="en-GB" sz="2000" dirty="0"/>
          </a:p>
          <a:p>
            <a:pPr>
              <a:spcBef>
                <a:spcPts val="1002"/>
              </a:spcBef>
              <a:buClr>
                <a:srgbClr val="000000"/>
              </a:buClr>
              <a:buSzPts val="2800"/>
              <a:buFont typeface="Wingdings" panose="05000000000000000000" pitchFamily="2" charset="2"/>
              <a:buChar char="ü"/>
            </a:pPr>
            <a:r>
              <a:rPr lang="en-GB" sz="2000"/>
              <a:t>Can you give </a:t>
            </a:r>
            <a:r>
              <a:rPr lang="en-GB" sz="2000" dirty="0"/>
              <a:t>yourself this time?</a:t>
            </a:r>
            <a:endParaRPr lang="en-GB" sz="2000"/>
          </a:p>
          <a:p>
            <a:pPr>
              <a:spcBef>
                <a:spcPts val="1002"/>
              </a:spcBef>
              <a:buClr>
                <a:schemeClr val="dk1"/>
              </a:buClr>
              <a:buSzPts val="2800"/>
              <a:buFont typeface="Wingdings" panose="05000000000000000000" pitchFamily="2" charset="2"/>
              <a:buChar char="ü"/>
            </a:pPr>
            <a:r>
              <a:rPr lang="en-GB" sz="2000" dirty="0"/>
              <a:t>Are you comfy?</a:t>
            </a:r>
          </a:p>
        </p:txBody>
      </p:sp>
      <p:pic>
        <p:nvPicPr>
          <p:cNvPr id="3" name="Picture 2" descr="Logo, company name&#10;&#10;Description automatically generated">
            <a:extLst>
              <a:ext uri="{FF2B5EF4-FFF2-40B4-BE49-F238E27FC236}">
                <a16:creationId xmlns:a16="http://schemas.microsoft.com/office/drawing/2014/main" id="{4F109A35-2D46-57DF-E0CC-3DD9ADABFCEF}"/>
              </a:ext>
            </a:extLst>
          </p:cNvPr>
          <p:cNvPicPr>
            <a:picLocks noChangeAspect="1"/>
          </p:cNvPicPr>
          <p:nvPr/>
        </p:nvPicPr>
        <p:blipFill rotWithShape="1">
          <a:blip r:embed="rId3"/>
          <a:srcRect t="1611" r="2" b="1613"/>
          <a:stretch/>
        </p:blipFill>
        <p:spPr>
          <a:xfrm>
            <a:off x="5183500" y="1904282"/>
            <a:ext cx="6170299" cy="422480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838199" y="537883"/>
            <a:ext cx="4783697" cy="1942810"/>
          </a:xfrm>
        </p:spPr>
        <p:txBody>
          <a:bodyPr anchor="b">
            <a:normAutofit/>
          </a:bodyPr>
          <a:lstStyle/>
          <a:p>
            <a:r>
              <a:rPr lang="en-US" sz="4000" b="1">
                <a:latin typeface="+mn-lt"/>
              </a:rPr>
              <a:t>Who we are, and what we do </a:t>
            </a:r>
            <a:endParaRPr lang="en-US" sz="4000" b="1">
              <a:latin typeface="+mn-lt"/>
              <a:cs typeface="Calibri"/>
            </a:endParaRPr>
          </a:p>
        </p:txBody>
      </p:sp>
      <p:sp>
        <p:nvSpPr>
          <p:cNvPr id="3" name="Content Placeholder 2">
            <a:extLst>
              <a:ext uri="{FF2B5EF4-FFF2-40B4-BE49-F238E27FC236}">
                <a16:creationId xmlns:a16="http://schemas.microsoft.com/office/drawing/2014/main" id="{9008BA61-9304-03C4-2618-FF569030CC8A}"/>
              </a:ext>
            </a:extLst>
          </p:cNvPr>
          <p:cNvSpPr>
            <a:spLocks noGrp="1"/>
          </p:cNvSpPr>
          <p:nvPr>
            <p:ph idx="1"/>
          </p:nvPr>
        </p:nvSpPr>
        <p:spPr>
          <a:xfrm>
            <a:off x="838199" y="2686323"/>
            <a:ext cx="4783697" cy="3433583"/>
          </a:xfrm>
        </p:spPr>
        <p:txBody>
          <a:bodyPr vert="horz" lIns="91440" tIns="45720" rIns="91440" bIns="45720" rtlCol="0">
            <a:normAutofit/>
          </a:bodyPr>
          <a:lstStyle/>
          <a:p>
            <a:pPr marL="0" indent="0" fontAlgn="base">
              <a:buNone/>
            </a:pPr>
            <a:r>
              <a:rPr lang="en-GB" sz="1100" b="1"/>
              <a:t>A charity delivering specialist nursery provision for children with SEND</a:t>
            </a:r>
            <a:endParaRPr lang="en-GB" sz="1100" b="1">
              <a:cs typeface="Calibri"/>
            </a:endParaRPr>
          </a:p>
          <a:p>
            <a:pPr lvl="1" fontAlgn="base"/>
            <a:r>
              <a:rPr lang="en-GB" sz="1100"/>
              <a:t>Working with children, families and mainstream providers</a:t>
            </a:r>
            <a:endParaRPr lang="en-GB" sz="1100">
              <a:cs typeface="Calibri"/>
            </a:endParaRPr>
          </a:p>
          <a:p>
            <a:pPr lvl="1"/>
            <a:r>
              <a:rPr lang="en-GB" sz="1100">
                <a:cs typeface="Calibri"/>
              </a:rPr>
              <a:t>Thousands of children and families supported over 40 years</a:t>
            </a:r>
          </a:p>
          <a:p>
            <a:pPr lvl="1"/>
            <a:r>
              <a:rPr lang="en-GB" sz="1100">
                <a:ea typeface="+mn-lt"/>
                <a:cs typeface="+mn-lt"/>
              </a:rPr>
              <a:t>35% to 70% transitions to the mainstream</a:t>
            </a:r>
          </a:p>
          <a:p>
            <a:pPr marL="457200" lvl="1" indent="0">
              <a:buNone/>
            </a:pPr>
            <a:endParaRPr lang="en-GB" sz="1100">
              <a:cs typeface="Calibri" panose="020F0502020204030204"/>
            </a:endParaRPr>
          </a:p>
          <a:p>
            <a:pPr marL="0" indent="0" fontAlgn="base">
              <a:buNone/>
            </a:pPr>
            <a:r>
              <a:rPr lang="en-GB" sz="1100" b="1"/>
              <a:t>A will to drive an inclusion movement</a:t>
            </a:r>
            <a:endParaRPr lang="en-GB" sz="1100" b="1">
              <a:cs typeface="Calibri"/>
            </a:endParaRPr>
          </a:p>
          <a:p>
            <a:pPr lvl="1" fontAlgn="base"/>
            <a:r>
              <a:rPr lang="en-GB" sz="1100">
                <a:ea typeface="+mn-lt"/>
                <a:cs typeface="+mn-lt"/>
              </a:rPr>
              <a:t>96% of THOUSANDS of practitioners who complete out Inclusive Practice course tell they can support more children with SEND</a:t>
            </a:r>
            <a:endParaRPr lang="en-GB" sz="1100"/>
          </a:p>
          <a:p>
            <a:pPr lvl="1" fontAlgn="base"/>
            <a:r>
              <a:rPr lang="en-GB" sz="1100"/>
              <a:t>Working across the UK with LAs, providers, partners &amp; parents</a:t>
            </a:r>
            <a:endParaRPr lang="en-GB" sz="1100">
              <a:cs typeface="Calibri"/>
            </a:endParaRPr>
          </a:p>
          <a:p>
            <a:pPr lvl="1" fontAlgn="base"/>
            <a:r>
              <a:rPr lang="en-GB" sz="1100"/>
              <a:t>Lobbying for change nationally representing their voices</a:t>
            </a:r>
          </a:p>
          <a:p>
            <a:pPr marL="457200" lvl="1" indent="0" fontAlgn="base">
              <a:buNone/>
            </a:pPr>
            <a:endParaRPr lang="en-GB" sz="1100">
              <a:cs typeface="Calibri"/>
            </a:endParaRPr>
          </a:p>
          <a:p>
            <a:pPr marL="0" indent="0">
              <a:buNone/>
            </a:pPr>
            <a:r>
              <a:rPr lang="en-GB" sz="1100">
                <a:ea typeface="Calibri"/>
                <a:cs typeface="Calibri"/>
                <a:hlinkClick r:id="rId3"/>
              </a:rPr>
              <a:t>www.dingley.org.uk</a:t>
            </a:r>
            <a:endParaRPr lang="en-GB" sz="1100">
              <a:ea typeface="Calibri"/>
              <a:cs typeface="Calibri"/>
            </a:endParaRPr>
          </a:p>
          <a:p>
            <a:pPr marL="0" indent="0">
              <a:buNone/>
            </a:pPr>
            <a:endParaRPr lang="en-GB" sz="1100">
              <a:ea typeface="Calibri"/>
              <a:cs typeface="Calibri"/>
            </a:endParaRPr>
          </a:p>
          <a:p>
            <a:pPr marL="0" indent="0">
              <a:buNone/>
            </a:pPr>
            <a:endParaRPr lang="en-US" sz="1100" dirty="0">
              <a:cs typeface="Calibri"/>
            </a:endParaRPr>
          </a:p>
        </p:txBody>
      </p:sp>
      <p:pic>
        <p:nvPicPr>
          <p:cNvPr id="6" name="Picture 5" descr="A picture containing posing, crowd&#10;&#10;Description automatically generated">
            <a:extLst>
              <a:ext uri="{FF2B5EF4-FFF2-40B4-BE49-F238E27FC236}">
                <a16:creationId xmlns:a16="http://schemas.microsoft.com/office/drawing/2014/main" id="{0AB453F2-7BBB-8BBD-992C-9B0980A3ABAD}"/>
              </a:ext>
            </a:extLst>
          </p:cNvPr>
          <p:cNvPicPr>
            <a:picLocks noChangeAspect="1"/>
          </p:cNvPicPr>
          <p:nvPr/>
        </p:nvPicPr>
        <p:blipFill rotWithShape="1">
          <a:blip r:embed="rId4"/>
          <a:srcRect l="3639" r="2078"/>
          <a:stretch/>
        </p:blipFill>
        <p:spPr>
          <a:xfrm>
            <a:off x="5988424" y="1273124"/>
            <a:ext cx="5365375" cy="4111538"/>
          </a:xfrm>
          <a:prstGeom prst="rect">
            <a:avLst/>
          </a:prstGeom>
        </p:spPr>
      </p:pic>
    </p:spTree>
    <p:extLst>
      <p:ext uri="{BB962C8B-B14F-4D97-AF65-F5344CB8AC3E}">
        <p14:creationId xmlns:p14="http://schemas.microsoft.com/office/powerpoint/2010/main" val="1465861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467-51FA-BB7D-B90F-F6BD46492F9B}"/>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Why the lunch breaks?</a:t>
            </a:r>
          </a:p>
        </p:txBody>
      </p:sp>
      <p:sp>
        <p:nvSpPr>
          <p:cNvPr id="3" name="Content Placeholder 2">
            <a:extLst>
              <a:ext uri="{FF2B5EF4-FFF2-40B4-BE49-F238E27FC236}">
                <a16:creationId xmlns:a16="http://schemas.microsoft.com/office/drawing/2014/main" id="{773B5250-A847-5836-CBAD-43316FABBB90}"/>
              </a:ext>
            </a:extLst>
          </p:cNvPr>
          <p:cNvSpPr>
            <a:spLocks noGrp="1"/>
          </p:cNvSpPr>
          <p:nvPr>
            <p:ph idx="1"/>
          </p:nvPr>
        </p:nvSpPr>
        <p:spPr>
          <a:xfrm>
            <a:off x="838200" y="2309702"/>
            <a:ext cx="10515600" cy="4351338"/>
          </a:xfrm>
        </p:spPr>
        <p:txBody>
          <a:bodyPr/>
          <a:lstStyle/>
          <a:p>
            <a:r>
              <a:rPr lang="en-US" dirty="0"/>
              <a:t>DfE funded for 18 months</a:t>
            </a:r>
          </a:p>
          <a:p>
            <a:r>
              <a:rPr lang="en-US" dirty="0"/>
              <a:t>Early Years SEND Partnership</a:t>
            </a:r>
          </a:p>
          <a:p>
            <a:r>
              <a:rPr lang="en-US" dirty="0"/>
              <a:t>An opportunity to engage with more of you!</a:t>
            </a:r>
          </a:p>
        </p:txBody>
      </p:sp>
      <p:pic>
        <p:nvPicPr>
          <p:cNvPr id="4" name="Picture 3" descr="A group of logos for children&#10;&#10;Description automatically generated">
            <a:extLst>
              <a:ext uri="{FF2B5EF4-FFF2-40B4-BE49-F238E27FC236}">
                <a16:creationId xmlns:a16="http://schemas.microsoft.com/office/drawing/2014/main" id="{EA724CBF-8F99-94C2-5DE0-7A2035BEA798}"/>
              </a:ext>
            </a:extLst>
          </p:cNvPr>
          <p:cNvPicPr>
            <a:picLocks noChangeAspect="1"/>
          </p:cNvPicPr>
          <p:nvPr/>
        </p:nvPicPr>
        <p:blipFill>
          <a:blip r:embed="rId3"/>
          <a:stretch>
            <a:fillRect/>
          </a:stretch>
        </p:blipFill>
        <p:spPr>
          <a:xfrm>
            <a:off x="6096000" y="4284466"/>
            <a:ext cx="5869577" cy="2495942"/>
          </a:xfrm>
          <a:prstGeom prst="rect">
            <a:avLst/>
          </a:prstGeom>
        </p:spPr>
      </p:pic>
      <p:sp>
        <p:nvSpPr>
          <p:cNvPr id="5" name="Subtitle 2">
            <a:extLst>
              <a:ext uri="{FF2B5EF4-FFF2-40B4-BE49-F238E27FC236}">
                <a16:creationId xmlns:a16="http://schemas.microsoft.com/office/drawing/2014/main" id="{8698667A-C025-2E44-E1EC-29077A306DDC}"/>
              </a:ext>
            </a:extLst>
          </p:cNvPr>
          <p:cNvSpPr txBox="1">
            <a:spLocks/>
          </p:cNvSpPr>
          <p:nvPr/>
        </p:nvSpPr>
        <p:spPr>
          <a:xfrm>
            <a:off x="495219" y="4729643"/>
            <a:ext cx="5068833" cy="1447320"/>
          </a:xfrm>
          <a:prstGeom prst="rect">
            <a:avLst/>
          </a:prstGeom>
        </p:spPr>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a:solidFill>
                <a:schemeClr val="tx2"/>
              </a:solidFill>
            </a:endParaRPr>
          </a:p>
          <a:p>
            <a:endParaRPr lang="en-US" sz="500">
              <a:solidFill>
                <a:schemeClr val="tx2"/>
              </a:solidFill>
            </a:endParaRPr>
          </a:p>
          <a:p>
            <a:endParaRPr lang="en-US" sz="7200">
              <a:solidFill>
                <a:schemeClr val="tx2"/>
              </a:solidFill>
              <a:ea typeface="Calibri"/>
              <a:cs typeface="Calibri"/>
            </a:endParaRPr>
          </a:p>
          <a:p>
            <a:endParaRPr lang="en-US" sz="7200">
              <a:solidFill>
                <a:schemeClr val="tx2"/>
              </a:solidFill>
            </a:endParaRPr>
          </a:p>
          <a:p>
            <a:pPr marL="0" indent="0">
              <a:buNone/>
            </a:pPr>
            <a:r>
              <a:rPr lang="en-US" sz="7200">
                <a:solidFill>
                  <a:schemeClr val="tx2"/>
                </a:solidFill>
                <a:hlinkClick r:id="rId4">
                  <a:extLst>
                    <a:ext uri="{A12FA001-AC4F-418D-AE19-62706E023703}">
                      <ahyp:hlinkClr xmlns:ahyp="http://schemas.microsoft.com/office/drawing/2018/hyperlinkcolor" val="tx"/>
                    </a:ext>
                  </a:extLst>
                </a:hlinkClick>
              </a:rPr>
              <a:t>https://councilfordisabledchildren.org.uk/about-us-0/networks/early-years-send/eysend-partnership</a:t>
            </a:r>
            <a:endParaRPr lang="en-US" sz="7200">
              <a:solidFill>
                <a:schemeClr val="tx2"/>
              </a:solidFill>
              <a:ea typeface="Calibri" panose="020F0502020204030204"/>
              <a:cs typeface="Calibri"/>
              <a:hlinkClick r:id="rId4">
                <a:extLst>
                  <a:ext uri="{A12FA001-AC4F-418D-AE19-62706E023703}">
                    <ahyp:hlinkClr xmlns:ahyp="http://schemas.microsoft.com/office/drawing/2018/hyperlinkcolor" val="tx"/>
                  </a:ext>
                </a:extLst>
              </a:hlinkClick>
            </a:endParaRPr>
          </a:p>
          <a:p>
            <a:endParaRPr lang="en-US" sz="7200">
              <a:solidFill>
                <a:schemeClr val="tx2"/>
              </a:solidFill>
              <a:cs typeface="Calibri"/>
            </a:endParaRPr>
          </a:p>
          <a:p>
            <a:endParaRPr lang="en-US" sz="500">
              <a:solidFill>
                <a:schemeClr val="tx2"/>
              </a:solidFill>
              <a:cs typeface="Calibri" panose="020F0502020204030204"/>
            </a:endParaRPr>
          </a:p>
        </p:txBody>
      </p:sp>
    </p:spTree>
    <p:extLst>
      <p:ext uri="{BB962C8B-B14F-4D97-AF65-F5344CB8AC3E}">
        <p14:creationId xmlns:p14="http://schemas.microsoft.com/office/powerpoint/2010/main" val="194937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3"/>
          <a:srcRect l="5884" r="-1" b="-1"/>
          <a:stretch/>
        </p:blipFill>
        <p:spPr>
          <a:xfrm>
            <a:off x="2522358"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535665" y="1348928"/>
            <a:ext cx="3973385" cy="3692028"/>
          </a:xfrm>
          <a:noFill/>
        </p:spPr>
        <p:txBody>
          <a:bodyPr vert="horz" lIns="91440" tIns="45720" rIns="91440" bIns="45720" rtlCol="0" anchor="b">
            <a:normAutofit/>
          </a:bodyPr>
          <a:lstStyle/>
          <a:p>
            <a:r>
              <a:rPr lang="en-US" sz="4000" b="1" dirty="0">
                <a:latin typeface="+mn-lt"/>
              </a:rPr>
              <a:t>Please tell us who </a:t>
            </a:r>
            <a:r>
              <a:rPr lang="en-US" sz="4000" b="1" u="sng" dirty="0">
                <a:latin typeface="+mn-lt"/>
              </a:rPr>
              <a:t>you</a:t>
            </a:r>
            <a:r>
              <a:rPr lang="en-US" sz="4000" b="1" dirty="0">
                <a:latin typeface="+mn-lt"/>
              </a:rPr>
              <a:t> are in the chat and leave your email so we can stay in touch directly</a:t>
            </a:r>
          </a:p>
        </p:txBody>
      </p:sp>
    </p:spTree>
    <p:extLst>
      <p:ext uri="{BB962C8B-B14F-4D97-AF65-F5344CB8AC3E}">
        <p14:creationId xmlns:p14="http://schemas.microsoft.com/office/powerpoint/2010/main" val="23522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30FF-4ACA-A5D4-111A-BFBCD1AE6A74}"/>
              </a:ext>
            </a:extLst>
          </p:cNvPr>
          <p:cNvSpPr>
            <a:spLocks noGrp="1"/>
          </p:cNvSpPr>
          <p:nvPr>
            <p:ph type="title"/>
          </p:nvPr>
        </p:nvSpPr>
        <p:spPr>
          <a:xfrm>
            <a:off x="357352" y="1858320"/>
            <a:ext cx="4887310" cy="3141359"/>
          </a:xfrm>
        </p:spPr>
        <p:txBody>
          <a:bodyPr vert="horz" lIns="91440" tIns="45720" rIns="91440" bIns="45720" rtlCol="0" anchor="t">
            <a:normAutofit/>
          </a:bodyPr>
          <a:lstStyle/>
          <a:p>
            <a:r>
              <a:rPr lang="en-US" sz="3600" b="1" dirty="0">
                <a:latin typeface="+mn-lt"/>
              </a:rPr>
              <a:t>Our spotlight l</a:t>
            </a:r>
            <a:r>
              <a:rPr lang="en-US" sz="3600" b="1" kern="1200" dirty="0">
                <a:latin typeface="+mn-lt"/>
              </a:rPr>
              <a:t>ast time…</a:t>
            </a:r>
            <a:br>
              <a:rPr lang="en-US" sz="3600" b="1" kern="1200" dirty="0"/>
            </a:br>
            <a:br>
              <a:rPr lang="en-US" sz="3600" b="1" kern="1200" dirty="0"/>
            </a:br>
            <a:r>
              <a:rPr lang="en-US" sz="3600" b="1" kern="1200" dirty="0"/>
              <a:t>Nurturing spaces – where they work and where they don’t</a:t>
            </a:r>
            <a:br>
              <a:rPr lang="en-US" sz="2000" b="1" dirty="0">
                <a:ea typeface="Calibri"/>
                <a:cs typeface="Calibri"/>
              </a:rPr>
            </a:br>
            <a:endParaRPr lang="en-US" sz="1900" b="1" kern="1200" dirty="0">
              <a:latin typeface="+mn-lt"/>
            </a:endParaRPr>
          </a:p>
        </p:txBody>
      </p:sp>
      <p:pic>
        <p:nvPicPr>
          <p:cNvPr id="34" name="Picture 33" descr="One in a crowd">
            <a:extLst>
              <a:ext uri="{FF2B5EF4-FFF2-40B4-BE49-F238E27FC236}">
                <a16:creationId xmlns:a16="http://schemas.microsoft.com/office/drawing/2014/main" id="{E7CF8FA6-FC4B-70E6-813B-80BA10C33A83}"/>
              </a:ext>
            </a:extLst>
          </p:cNvPr>
          <p:cNvPicPr>
            <a:picLocks noChangeAspect="1"/>
          </p:cNvPicPr>
          <p:nvPr/>
        </p:nvPicPr>
        <p:blipFill rotWithShape="1">
          <a:blip r:embed="rId3"/>
          <a:srcRect b="5436"/>
          <a:stretch/>
        </p:blipFill>
        <p:spPr>
          <a:xfrm>
            <a:off x="5463389" y="1251126"/>
            <a:ext cx="5941497" cy="4213887"/>
          </a:xfrm>
          <a:prstGeom prst="rect">
            <a:avLst/>
          </a:prstGeom>
        </p:spPr>
      </p:pic>
      <p:grpSp>
        <p:nvGrpSpPr>
          <p:cNvPr id="61" name="Group 60">
            <a:extLst>
              <a:ext uri="{FF2B5EF4-FFF2-40B4-BE49-F238E27FC236}">
                <a16:creationId xmlns:a16="http://schemas.microsoft.com/office/drawing/2014/main" id="{71E4E172-1EA7-E251-8265-AD4D673154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62" name="Rectangle 61">
              <a:extLst>
                <a:ext uri="{FF2B5EF4-FFF2-40B4-BE49-F238E27FC236}">
                  <a16:creationId xmlns:a16="http://schemas.microsoft.com/office/drawing/2014/main" id="{B36EE4C1-7905-4652-A645-D2C3112E2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2D6870-BDC0-AE8B-A7F5-D570327D1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462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ve square speech bubbles in colour">
            <a:extLst>
              <a:ext uri="{FF2B5EF4-FFF2-40B4-BE49-F238E27FC236}">
                <a16:creationId xmlns:a16="http://schemas.microsoft.com/office/drawing/2014/main" id="{D8D99129-89A2-8694-7B0F-1811A199FDBF}"/>
              </a:ext>
            </a:extLst>
          </p:cNvPr>
          <p:cNvPicPr>
            <a:picLocks noChangeAspect="1"/>
          </p:cNvPicPr>
          <p:nvPr/>
        </p:nvPicPr>
        <p:blipFill>
          <a:blip r:embed="rId2"/>
          <a:srcRect r="1302" b="1"/>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ABA819-8579-4BD1-5671-2722E973B117}"/>
              </a:ext>
            </a:extLst>
          </p:cNvPr>
          <p:cNvSpPr>
            <a:spLocks noGrp="1"/>
          </p:cNvSpPr>
          <p:nvPr>
            <p:ph type="title"/>
          </p:nvPr>
        </p:nvSpPr>
        <p:spPr>
          <a:xfrm>
            <a:off x="492208" y="0"/>
            <a:ext cx="3822189" cy="1899912"/>
          </a:xfrm>
        </p:spPr>
        <p:txBody>
          <a:bodyPr>
            <a:normAutofit/>
          </a:bodyPr>
          <a:lstStyle/>
          <a:p>
            <a:r>
              <a:rPr lang="en-US" sz="4000" b="1" dirty="0">
                <a:latin typeface="+mn-lt"/>
              </a:rPr>
              <a:t>You told us…</a:t>
            </a:r>
          </a:p>
        </p:txBody>
      </p:sp>
      <p:sp>
        <p:nvSpPr>
          <p:cNvPr id="3" name="Content Placeholder 2">
            <a:extLst>
              <a:ext uri="{FF2B5EF4-FFF2-40B4-BE49-F238E27FC236}">
                <a16:creationId xmlns:a16="http://schemas.microsoft.com/office/drawing/2014/main" id="{E49A6894-9AC1-E866-ED3A-E4FD3BF851A2}"/>
              </a:ext>
            </a:extLst>
          </p:cNvPr>
          <p:cNvSpPr>
            <a:spLocks noGrp="1"/>
          </p:cNvSpPr>
          <p:nvPr>
            <p:ph idx="1"/>
          </p:nvPr>
        </p:nvSpPr>
        <p:spPr>
          <a:xfrm>
            <a:off x="492211" y="1718268"/>
            <a:ext cx="4130031" cy="4471052"/>
          </a:xfrm>
        </p:spPr>
        <p:txBody>
          <a:bodyPr>
            <a:normAutofit fontScale="77500" lnSpcReduction="20000"/>
          </a:bodyPr>
          <a:lstStyle/>
          <a:p>
            <a:r>
              <a:rPr lang="en-US" sz="2000" dirty="0"/>
              <a:t>Some nurturing spaces can create exclusion as opposed to inclusion</a:t>
            </a:r>
          </a:p>
          <a:p>
            <a:r>
              <a:rPr lang="en-US" sz="2000" dirty="0"/>
              <a:t>All nurturing spaces should be used appropriately and in line with the overall setting aim to empower and equip children for change </a:t>
            </a:r>
            <a:r>
              <a:rPr lang="en-US" sz="2000" dirty="0" err="1"/>
              <a:t>ie</a:t>
            </a:r>
            <a:r>
              <a:rPr lang="en-US" sz="2000" dirty="0"/>
              <a:t>…</a:t>
            </a:r>
          </a:p>
          <a:p>
            <a:r>
              <a:rPr lang="en-US" sz="2000" dirty="0"/>
              <a:t>Thinking about transitions is key (i.e. transitioning from needing a quiet space to being back in the main room)</a:t>
            </a:r>
          </a:p>
          <a:p>
            <a:r>
              <a:rPr lang="en-US" sz="2000" dirty="0"/>
              <a:t>All </a:t>
            </a:r>
            <a:r>
              <a:rPr lang="en-US" sz="2000" dirty="0" err="1"/>
              <a:t>behaviour</a:t>
            </a:r>
            <a:r>
              <a:rPr lang="en-US" sz="2000" dirty="0"/>
              <a:t> is a communication and nurturing spaces should be used as tools to support self regulation tools</a:t>
            </a:r>
          </a:p>
          <a:p>
            <a:r>
              <a:rPr lang="en-US" sz="2000" dirty="0"/>
              <a:t>Training and advice can support the sector (where it aims to empower as opposed to tell)</a:t>
            </a:r>
          </a:p>
          <a:p>
            <a:r>
              <a:rPr lang="en-US" sz="2000" dirty="0"/>
              <a:t>E.g. North Somerset project to observe good practice, </a:t>
            </a:r>
            <a:r>
              <a:rPr lang="en-US" sz="2000" dirty="0" err="1"/>
              <a:t>analyse</a:t>
            </a:r>
            <a:r>
              <a:rPr lang="en-US" sz="2000" dirty="0"/>
              <a:t> what works and utilize to support the whole sector.</a:t>
            </a:r>
          </a:p>
          <a:p>
            <a:r>
              <a:rPr lang="en-US" sz="2000" dirty="0"/>
              <a:t>When we get it right for children with SEND, we get it right for all children!</a:t>
            </a:r>
          </a:p>
          <a:p>
            <a:endParaRPr lang="en-US" sz="2000" dirty="0"/>
          </a:p>
          <a:p>
            <a:endParaRPr lang="en-US" sz="2000" dirty="0"/>
          </a:p>
        </p:txBody>
      </p:sp>
    </p:spTree>
    <p:extLst>
      <p:ext uri="{BB962C8B-B14F-4D97-AF65-F5344CB8AC3E}">
        <p14:creationId xmlns:p14="http://schemas.microsoft.com/office/powerpoint/2010/main" val="2786515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potlight on a dark foggy stage">
            <a:extLst>
              <a:ext uri="{FF2B5EF4-FFF2-40B4-BE49-F238E27FC236}">
                <a16:creationId xmlns:a16="http://schemas.microsoft.com/office/drawing/2014/main" id="{67A24018-EF61-641A-872E-56BF10708086}"/>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F4B410-9D45-DF2B-9AEC-A37F658A1264}"/>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rgbClr val="FFFFFF"/>
                </a:solidFill>
              </a:rPr>
              <a:t>Spotlight session this time</a:t>
            </a:r>
          </a:p>
        </p:txBody>
      </p:sp>
      <p:sp>
        <p:nvSpPr>
          <p:cNvPr id="3" name="Content Placeholder 2">
            <a:extLst>
              <a:ext uri="{FF2B5EF4-FFF2-40B4-BE49-F238E27FC236}">
                <a16:creationId xmlns:a16="http://schemas.microsoft.com/office/drawing/2014/main" id="{02E28294-D27E-0B1E-835D-7111AD7EB0B2}"/>
              </a:ext>
            </a:extLst>
          </p:cNvPr>
          <p:cNvSpPr>
            <a:spLocks noGrp="1"/>
          </p:cNvSpPr>
          <p:nvPr>
            <p:ph idx="1"/>
          </p:nvPr>
        </p:nvSpPr>
        <p:spPr>
          <a:xfrm>
            <a:off x="1744717" y="4403835"/>
            <a:ext cx="8260520" cy="1378546"/>
          </a:xfrm>
          <a:effectLst>
            <a:outerShdw blurRad="50800" dist="38100" dir="2700000" algn="tl" rotWithShape="0">
              <a:prstClr val="black">
                <a:alpha val="40000"/>
              </a:prstClr>
            </a:outerShdw>
          </a:effectLst>
        </p:spPr>
        <p:txBody>
          <a:bodyPr vert="horz" lIns="91440" tIns="45720" rIns="91440" bIns="45720" rtlCol="0" anchor="t">
            <a:normAutofit fontScale="85000" lnSpcReduction="20000"/>
          </a:bodyPr>
          <a:lstStyle/>
          <a:p>
            <a:pPr marL="457200" lvl="1" indent="0">
              <a:buNone/>
            </a:pPr>
            <a:r>
              <a:rPr lang="en-US" sz="2400" dirty="0">
                <a:solidFill>
                  <a:schemeClr val="bg1"/>
                </a:solidFill>
              </a:rPr>
              <a:t>Qualifying the cost of inclusion in the early years – an exploration of the risks and value in </a:t>
            </a:r>
            <a:r>
              <a:rPr lang="en-US" sz="2400" dirty="0" err="1">
                <a:solidFill>
                  <a:schemeClr val="bg1"/>
                </a:solidFill>
              </a:rPr>
              <a:t>analysing</a:t>
            </a:r>
            <a:r>
              <a:rPr lang="en-US" sz="2400" dirty="0">
                <a:solidFill>
                  <a:schemeClr val="bg1"/>
                </a:solidFill>
              </a:rPr>
              <a:t> the true cost of inclusion in settings, and an exchange of experiences from different areas. </a:t>
            </a:r>
          </a:p>
          <a:p>
            <a:pPr marL="457200" lvl="1" indent="0">
              <a:buNone/>
            </a:pPr>
            <a:endParaRPr lang="en-US" sz="2400" dirty="0">
              <a:solidFill>
                <a:schemeClr val="bg1"/>
              </a:solidFill>
            </a:endParaRPr>
          </a:p>
          <a:p>
            <a:pPr marL="457200" lvl="1" indent="0">
              <a:buNone/>
            </a:pPr>
            <a:r>
              <a:rPr lang="en-US" sz="2400" dirty="0">
                <a:solidFill>
                  <a:schemeClr val="bg1"/>
                </a:solidFill>
              </a:rPr>
              <a:t>From Julia in </a:t>
            </a:r>
            <a:r>
              <a:rPr lang="en-US" sz="2400" dirty="0" err="1">
                <a:solidFill>
                  <a:schemeClr val="bg1"/>
                </a:solidFill>
              </a:rPr>
              <a:t>Calderdale</a:t>
            </a:r>
            <a:endParaRPr lang="en-US" sz="2400" dirty="0">
              <a:solidFill>
                <a:schemeClr val="bg1"/>
              </a:solidFill>
            </a:endParaRPr>
          </a:p>
          <a:p>
            <a:pPr marL="457200" lvl="1" indent="0">
              <a:buNone/>
            </a:pPr>
            <a:endParaRPr lang="en-US" sz="2400" dirty="0"/>
          </a:p>
          <a:p>
            <a:pPr marL="0" indent="0" algn="ctr">
              <a:buNone/>
            </a:pPr>
            <a:endParaRPr lang="en-US" sz="2400" b="1" i="1" dirty="0">
              <a:solidFill>
                <a:schemeClr val="bg1"/>
              </a:solidFill>
              <a:ea typeface="Calibri"/>
              <a:cs typeface="Calibri"/>
            </a:endParaRPr>
          </a:p>
        </p:txBody>
      </p:sp>
    </p:spTree>
    <p:extLst>
      <p:ext uri="{BB962C8B-B14F-4D97-AF65-F5344CB8AC3E}">
        <p14:creationId xmlns:p14="http://schemas.microsoft.com/office/powerpoint/2010/main" val="16903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820EFA-BEB5-442F-A3C6-472FE7880A68}">
  <ds:schemaRefs>
    <ds:schemaRef ds:uri="http://schemas.microsoft.com/sharepoint/v3/contenttype/forms"/>
  </ds:schemaRefs>
</ds:datastoreItem>
</file>

<file path=customXml/itemProps2.xml><?xml version="1.0" encoding="utf-8"?>
<ds:datastoreItem xmlns:ds="http://schemas.openxmlformats.org/officeDocument/2006/customXml" ds:itemID="{B2532EBD-07EC-4ECF-9452-38C5FCD5E9B7}">
  <ds:schemaRefs>
    <ds:schemaRef ds:uri="http://schemas.microsoft.com/office/2006/metadata/properties"/>
    <ds:schemaRef ds:uri="2f3bc997-f854-457e-a89a-f53daf41e975"/>
    <ds:schemaRef ds:uri="http://purl.org/dc/dcmitype/"/>
    <ds:schemaRef ds:uri="http://schemas.microsoft.com/office/2006/documentManagement/types"/>
    <ds:schemaRef ds:uri="http://purl.org/dc/elements/1.1/"/>
    <ds:schemaRef ds:uri="http://www.w3.org/XML/1998/namespace"/>
    <ds:schemaRef ds:uri="5ff03d53-907b-4153-b31a-f9c01187da2f"/>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2D67FD39-7B89-4A1D-B6C1-A308F6103A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bc997-f854-457e-a89a-f53daf41e975"/>
    <ds:schemaRef ds:uri="5ff03d53-907b-4153-b31a-f9c01187d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2712</TotalTime>
  <Words>833</Words>
  <Application>Microsoft Macintosh PowerPoint</Application>
  <PresentationFormat>Widescreen</PresentationFormat>
  <Paragraphs>94</Paragraphs>
  <Slides>16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Helvetica</vt:lpstr>
      <vt:lpstr>Wingdings</vt:lpstr>
      <vt:lpstr>Office Theme</vt:lpstr>
      <vt:lpstr>Welcome to our  Inclusion Lunch Break!</vt:lpstr>
      <vt:lpstr> Agenda</vt:lpstr>
      <vt:lpstr>How shall we work today? </vt:lpstr>
      <vt:lpstr>Who we are, and what we do </vt:lpstr>
      <vt:lpstr>Why the lunch breaks?</vt:lpstr>
      <vt:lpstr>Please tell us who you are in the chat and leave your email so we can stay in touch directly</vt:lpstr>
      <vt:lpstr>Our spotlight last time…  Nurturing spaces – where they work and where they don’t </vt:lpstr>
      <vt:lpstr>You told us…</vt:lpstr>
      <vt:lpstr>Spotlight session this time</vt:lpstr>
      <vt:lpstr>Issues to consider</vt:lpstr>
      <vt:lpstr>Questions?   What are you doing?  What can you share?   What works?  How do you know?      </vt:lpstr>
      <vt:lpstr>What else are we up to and how else can we help?</vt:lpstr>
      <vt:lpstr>Ask the room</vt:lpstr>
      <vt:lpstr>Spotlight next time?  10th February 12.30-1.30pm  …and onwards the second Monday of each month (due to public holidays)   </vt:lpstr>
      <vt:lpstr>What will you do next?    Feedback in the chat please </vt:lpstr>
      <vt:lpstr>Thank you for your continued commitment and passion!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Early Years Inclusion and Managing Good Transitions to Track and Improve Outcomes for Children with SEND</dc:title>
  <dc:creator>Ann Van Dyke</dc:creator>
  <cp:lastModifiedBy>Ann Van Dyke</cp:lastModifiedBy>
  <cp:revision>177</cp:revision>
  <cp:lastPrinted>2024-02-05T12:17:31Z</cp:lastPrinted>
  <dcterms:created xsi:type="dcterms:W3CDTF">2022-06-27T14:30:28Z</dcterms:created>
  <dcterms:modified xsi:type="dcterms:W3CDTF">2025-01-07T11:59:37Z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