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sldIdLst>
    <p:sldId id="443" r:id="rId5"/>
    <p:sldId id="517" r:id="rId6"/>
    <p:sldId id="421" r:id="rId7"/>
    <p:sldId id="428" r:id="rId8"/>
    <p:sldId id="450" r:id="rId9"/>
    <p:sldId id="518" r:id="rId10"/>
    <p:sldId id="519" r:id="rId11"/>
    <p:sldId id="529" r:id="rId12"/>
    <p:sldId id="532" r:id="rId13"/>
    <p:sldId id="462" r:id="rId14"/>
    <p:sldId id="463" r:id="rId15"/>
    <p:sldId id="467" r:id="rId16"/>
    <p:sldId id="468" r:id="rId17"/>
    <p:sldId id="473" r:id="rId18"/>
    <p:sldId id="512" r:id="rId19"/>
    <p:sldId id="514" r:id="rId20"/>
    <p:sldId id="520" r:id="rId21"/>
    <p:sldId id="374" r:id="rId22"/>
    <p:sldId id="375" r:id="rId23"/>
    <p:sldId id="372" r:id="rId24"/>
    <p:sldId id="368" r:id="rId25"/>
    <p:sldId id="2145706336" r:id="rId26"/>
    <p:sldId id="2145706337" r:id="rId27"/>
    <p:sldId id="2145706338" r:id="rId28"/>
    <p:sldId id="530" r:id="rId29"/>
    <p:sldId id="511" r:id="rId30"/>
    <p:sldId id="531" r:id="rId31"/>
    <p:sldId id="526" r:id="rId32"/>
    <p:sldId id="516" r:id="rId33"/>
    <p:sldId id="471" r:id="rId34"/>
    <p:sldId id="2145706339" r:id="rId35"/>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471FBB-2327-4AD7-B7BD-5C16F484B747}" v="3" dt="2025-03-17T20:30:12.628"/>
    <p1510:client id="{FF583544-FEFB-C3DA-5780-87079D7D47F6}" v="43" dt="2025-03-17T20:27:30.0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2" d="100"/>
          <a:sy n="82" d="100"/>
        </p:scale>
        <p:origin x="4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07280-8AFB-4B26-A28B-849255FF3FCA}" type="datetimeFigureOut">
              <a:t>3/19/2025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A19F67-594D-4EF8-A24F-751A4629323A}" type="slidenum">
              <a:t>‹#›</a:t>
            </a:fld>
            <a:endParaRPr lang="en-GB"/>
          </a:p>
        </p:txBody>
      </p:sp>
    </p:spTree>
    <p:extLst>
      <p:ext uri="{BB962C8B-B14F-4D97-AF65-F5344CB8AC3E}">
        <p14:creationId xmlns:p14="http://schemas.microsoft.com/office/powerpoint/2010/main" val="2279630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1</a:t>
            </a:fld>
            <a:endParaRPr lang="en-US"/>
          </a:p>
        </p:txBody>
      </p:sp>
    </p:spTree>
    <p:extLst>
      <p:ext uri="{BB962C8B-B14F-4D97-AF65-F5344CB8AC3E}">
        <p14:creationId xmlns:p14="http://schemas.microsoft.com/office/powerpoint/2010/main" val="2943546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06EF9-4DC7-4018-BE4F-788321E96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A8106-36D9-1D81-5F59-D478FD87B5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82E1B-CFF3-EC27-A94A-FCC2CDA57493}"/>
              </a:ext>
            </a:extLst>
          </p:cNvPr>
          <p:cNvSpPr>
            <a:spLocks noGrp="1"/>
          </p:cNvSpPr>
          <p:nvPr>
            <p:ph type="body" idx="1"/>
          </p:nvPr>
        </p:nvSpPr>
        <p:spPr/>
        <p:txBody>
          <a:bodyPr/>
          <a:lstStyle/>
          <a:p>
            <a:pPr marL="171450" indent="-171450">
              <a:buFontTx/>
              <a:buChar char="-"/>
            </a:pPr>
            <a:r>
              <a:rPr lang="en-GB" sz="1200" dirty="0">
                <a:solidFill>
                  <a:srgbClr val="4472C4">
                    <a:lumMod val="40000"/>
                    <a:lumOff val="60000"/>
                  </a:srgbClr>
                </a:solidFill>
                <a:latin typeface="Calibri" panose="020F0502020204030204"/>
              </a:rPr>
              <a:t>Collaborating with sector to coproduce resources </a:t>
            </a:r>
            <a:r>
              <a:rPr lang="en-GB" sz="1200" dirty="0" err="1">
                <a:solidFill>
                  <a:srgbClr val="4472C4">
                    <a:lumMod val="40000"/>
                    <a:lumOff val="60000"/>
                  </a:srgbClr>
                </a:solidFill>
                <a:latin typeface="Calibri" panose="020F0502020204030204"/>
              </a:rPr>
              <a:t>eg</a:t>
            </a:r>
            <a:r>
              <a:rPr lang="en-GB" sz="1200" dirty="0">
                <a:solidFill>
                  <a:srgbClr val="4472C4">
                    <a:lumMod val="40000"/>
                    <a:lumOff val="60000"/>
                  </a:srgbClr>
                </a:solidFill>
                <a:latin typeface="Calibri" panose="020F0502020204030204"/>
              </a:rPr>
              <a:t> STAIR &amp; Padlet</a:t>
            </a:r>
          </a:p>
          <a:p>
            <a:pPr marL="171450" indent="-171450">
              <a:buFontTx/>
              <a:buChar char="-"/>
            </a:pPr>
            <a:r>
              <a:rPr lang="en-GB" sz="1200" dirty="0">
                <a:solidFill>
                  <a:srgbClr val="4472C4">
                    <a:lumMod val="40000"/>
                    <a:lumOff val="60000"/>
                  </a:srgbClr>
                </a:solidFill>
                <a:latin typeface="Calibri" panose="020F0502020204030204"/>
              </a:rPr>
              <a:t>Communication Hubs developed across the county in localities to strengthen partnership support for C&amp;L</a:t>
            </a:r>
          </a:p>
          <a:p>
            <a:pPr marL="171450" indent="-171450">
              <a:buFontTx/>
              <a:buChar char="-"/>
            </a:pPr>
            <a:r>
              <a:rPr lang="en-GB" sz="1200" dirty="0">
                <a:solidFill>
                  <a:srgbClr val="4472C4">
                    <a:lumMod val="40000"/>
                    <a:lumOff val="60000"/>
                  </a:srgbClr>
                </a:solidFill>
                <a:latin typeface="Calibri" panose="020F0502020204030204"/>
              </a:rPr>
              <a:t>Professional development - SENDCO networks</a:t>
            </a:r>
          </a:p>
          <a:p>
            <a:pPr marL="171450" indent="-171450">
              <a:buFontTx/>
              <a:buChar char="-"/>
            </a:pPr>
            <a:r>
              <a:rPr lang="en-GB" sz="1200" dirty="0">
                <a:solidFill>
                  <a:srgbClr val="4472C4">
                    <a:lumMod val="40000"/>
                    <a:lumOff val="60000"/>
                  </a:srgbClr>
                </a:solidFill>
                <a:latin typeface="Calibri" panose="020F0502020204030204"/>
              </a:rPr>
              <a:t>Training - Best School Start</a:t>
            </a:r>
          </a:p>
          <a:p>
            <a:pPr marL="171450" indent="-171450">
              <a:buFontTx/>
              <a:buChar char="-"/>
            </a:pPr>
            <a:r>
              <a:rPr lang="en-GB" sz="1200" dirty="0">
                <a:solidFill>
                  <a:srgbClr val="4472C4">
                    <a:lumMod val="40000"/>
                    <a:lumOff val="60000"/>
                  </a:srgbClr>
                </a:solidFill>
                <a:latin typeface="Calibri" panose="020F0502020204030204"/>
              </a:rPr>
              <a:t>SENIF data was used to identify children who may benefit from transition support and SCT’s offered some transition drop-ins that were held for families over the Summer term and individual family work was undertaken over the Summer holiday period.</a:t>
            </a:r>
          </a:p>
          <a:p>
            <a:pPr marL="171450" indent="-171450">
              <a:buFontTx/>
              <a:buChar char="-"/>
            </a:pPr>
            <a:r>
              <a:rPr lang="en-GB" sz="1200" dirty="0">
                <a:solidFill>
                  <a:srgbClr val="4472C4">
                    <a:lumMod val="40000"/>
                    <a:lumOff val="60000"/>
                  </a:srgbClr>
                </a:solidFill>
                <a:latin typeface="Calibri" panose="020F0502020204030204"/>
              </a:rPr>
              <a:t>Early Years Advisers contacted all providers with children that had EHCP’s following school spaces being allocated (Feb/March)</a:t>
            </a:r>
          </a:p>
          <a:p>
            <a:pPr marL="171450" indent="-171450">
              <a:buFontTx/>
              <a:buChar char="-"/>
            </a:pPr>
            <a:r>
              <a:rPr lang="en-GB" sz="1200" dirty="0">
                <a:solidFill>
                  <a:srgbClr val="4472C4">
                    <a:lumMod val="40000"/>
                    <a:lumOff val="60000"/>
                  </a:srgbClr>
                </a:solidFill>
                <a:latin typeface="Calibri" panose="020F0502020204030204"/>
              </a:rPr>
              <a:t>Approaching 3</a:t>
            </a:r>
            <a:r>
              <a:rPr lang="en-GB" sz="1200" baseline="30000" dirty="0">
                <a:solidFill>
                  <a:srgbClr val="4472C4">
                    <a:lumMod val="40000"/>
                    <a:lumOff val="60000"/>
                  </a:srgbClr>
                </a:solidFill>
                <a:latin typeface="Calibri" panose="020F0502020204030204"/>
              </a:rPr>
              <a:t>rd</a:t>
            </a:r>
            <a:r>
              <a:rPr lang="en-GB" sz="1200" dirty="0">
                <a:solidFill>
                  <a:srgbClr val="4472C4">
                    <a:lumMod val="40000"/>
                    <a:lumOff val="60000"/>
                  </a:srgbClr>
                </a:solidFill>
                <a:latin typeface="Calibri" panose="020F0502020204030204"/>
              </a:rPr>
              <a:t> year of providing targeted funding to schools based on intelligence about children before they start school. This identifies those children with the highest level of need, with an expectation that it will be used to facilitate transition arrangements.</a:t>
            </a:r>
          </a:p>
          <a:p>
            <a:pPr marL="171450" indent="-171450">
              <a:buFontTx/>
              <a:buChar char="-"/>
            </a:pPr>
            <a:endParaRPr lang="en-GB" sz="1200" dirty="0">
              <a:solidFill>
                <a:srgbClr val="4472C4">
                  <a:lumMod val="40000"/>
                  <a:lumOff val="60000"/>
                </a:srgbClr>
              </a:solidFill>
              <a:latin typeface="Calibri" panose="020F0502020204030204"/>
            </a:endParaRPr>
          </a:p>
          <a:p>
            <a:endParaRPr lang="en-GB" b="1" i="0" dirty="0"/>
          </a:p>
        </p:txBody>
      </p:sp>
      <p:sp>
        <p:nvSpPr>
          <p:cNvPr id="4" name="Slide Number Placeholder 3">
            <a:extLst>
              <a:ext uri="{FF2B5EF4-FFF2-40B4-BE49-F238E27FC236}">
                <a16:creationId xmlns:a16="http://schemas.microsoft.com/office/drawing/2014/main" id="{F285D675-0CDC-69C9-A22B-13AC026169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755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sz="1200" i="0" u="none" strike="noStrike" kern="1200" cap="none" spc="0" normalizeH="0" baseline="0" noProof="0" dirty="0">
              <a:ln>
                <a:noFill/>
              </a:ln>
              <a:solidFill>
                <a:schemeClr val="accent1">
                  <a:lumMod val="40000"/>
                  <a:lumOff val="60000"/>
                </a:schemeClr>
              </a:solidFill>
              <a:effectLst/>
              <a:uLnTx/>
              <a:uFillTx/>
              <a:latin typeface="Calibri" panose="020F0502020204030204"/>
              <a:ea typeface="Calibri" panose="020F0502020204030204"/>
              <a:cs typeface="Calibri" panose="020F0502020204030204"/>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998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27EA8-298B-DCA6-9BAD-9350F2B8BC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900943-8FEF-E6D2-029D-8F6748175F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18FE8-3341-BDEC-BD34-D29693DE39D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1CC5C70-2836-ED17-2678-BD86C1E0B4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638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7917D-21AD-087F-0B83-E0D17C4CE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190E69-8B65-B8F9-464B-FA772024B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655EB6-A14E-06A4-9C6F-C6030265C9E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4A0CC45-BD8A-3239-7626-8AE8953E9A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580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F6A9A-6A31-7E30-8BF8-C295FC9E7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65F34-351D-0F39-6672-E11DE7724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5B5C36-4DAD-5024-13BE-778BD3F6BD1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6C1726-385C-2B35-00F2-75A341AB25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647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26</a:t>
            </a:fld>
            <a:endParaRPr lang="en-US"/>
          </a:p>
        </p:txBody>
      </p:sp>
    </p:spTree>
    <p:extLst>
      <p:ext uri="{BB962C8B-B14F-4D97-AF65-F5344CB8AC3E}">
        <p14:creationId xmlns:p14="http://schemas.microsoft.com/office/powerpoint/2010/main" val="312385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25E178C-3F0B-4B86-9792-F2AA2216A1C7}" type="slidenum">
              <a:rPr lang="en-GB" smtClean="0"/>
              <a:t>30</a:t>
            </a:fld>
            <a:endParaRPr lang="en-GB"/>
          </a:p>
        </p:txBody>
      </p:sp>
    </p:spTree>
    <p:extLst>
      <p:ext uri="{BB962C8B-B14F-4D97-AF65-F5344CB8AC3E}">
        <p14:creationId xmlns:p14="http://schemas.microsoft.com/office/powerpoint/2010/main" val="2005105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B9851C-E0B2-8A46-91F1-D0EDD426AFEB}" type="slidenum">
              <a:rPr lang="en-US" smtClean="0"/>
              <a:t>31</a:t>
            </a:fld>
            <a:endParaRPr lang="en-US"/>
          </a:p>
        </p:txBody>
      </p:sp>
    </p:spTree>
    <p:extLst>
      <p:ext uri="{BB962C8B-B14F-4D97-AF65-F5344CB8AC3E}">
        <p14:creationId xmlns:p14="http://schemas.microsoft.com/office/powerpoint/2010/main" val="389376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2</a:t>
            </a:fld>
            <a:endParaRPr lang="en-US"/>
          </a:p>
        </p:txBody>
      </p:sp>
    </p:spTree>
    <p:extLst>
      <p:ext uri="{BB962C8B-B14F-4D97-AF65-F5344CB8AC3E}">
        <p14:creationId xmlns:p14="http://schemas.microsoft.com/office/powerpoint/2010/main" val="2173301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5" y="8685215"/>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4</a:t>
            </a:fld>
            <a:endParaRPr lang="en-US"/>
          </a:p>
        </p:txBody>
      </p:sp>
    </p:spTree>
    <p:extLst>
      <p:ext uri="{BB962C8B-B14F-4D97-AF65-F5344CB8AC3E}">
        <p14:creationId xmlns:p14="http://schemas.microsoft.com/office/powerpoint/2010/main" val="2617793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pPr marL="628650" lvl="1" indent="-171450">
              <a:lnSpc>
                <a:spcPct val="90000"/>
              </a:lnSpc>
              <a:spcBef>
                <a:spcPts val="500"/>
              </a:spcBef>
              <a:buFont typeface="Arial"/>
              <a:buChar char="•"/>
            </a:pPr>
            <a:r>
              <a:rPr lang="en-GB"/>
              <a:t>Working with children, families and mainstream providers</a:t>
            </a:r>
            <a:endParaRPr lang="en-GB">
              <a:cs typeface="Calibri"/>
            </a:endParaRPr>
          </a:p>
          <a:p>
            <a:pPr marL="628650" lvl="1" indent="-171450">
              <a:lnSpc>
                <a:spcPct val="90000"/>
              </a:lnSpc>
              <a:spcBef>
                <a:spcPts val="500"/>
              </a:spcBef>
              <a:buFont typeface="Arial"/>
              <a:buChar char="•"/>
            </a:pPr>
            <a:r>
              <a:rPr lang="en-GB"/>
              <a:t>Thousands of transitions over 40 years</a:t>
            </a:r>
          </a:p>
          <a:p>
            <a:pPr marL="628650" lvl="1" indent="-171450">
              <a:lnSpc>
                <a:spcPct val="90000"/>
              </a:lnSpc>
              <a:spcBef>
                <a:spcPts val="500"/>
              </a:spcBef>
              <a:buFont typeface="Arial"/>
              <a:buChar char="•"/>
            </a:pPr>
            <a:endParaRPr lang="en-GB">
              <a:cs typeface="Calibri"/>
            </a:endParaRPr>
          </a:p>
          <a:p>
            <a:pPr marL="628650" lvl="1" indent="-171450">
              <a:lnSpc>
                <a:spcPct val="90000"/>
              </a:lnSpc>
              <a:spcBef>
                <a:spcPts val="500"/>
              </a:spcBef>
              <a:buFont typeface="Arial"/>
              <a:buChar char="•"/>
            </a:pPr>
            <a:r>
              <a:rPr lang="en-GB"/>
              <a:t>Working across the UK with LAs, providers, partners &amp; parents</a:t>
            </a:r>
            <a:endParaRPr lang="en-GB">
              <a:cs typeface="Calibri" panose="020F0502020204030204"/>
            </a:endParaRPr>
          </a:p>
          <a:p>
            <a:pPr marL="628650" lvl="1" indent="-171450">
              <a:lnSpc>
                <a:spcPct val="90000"/>
              </a:lnSpc>
              <a:spcBef>
                <a:spcPts val="500"/>
              </a:spcBef>
              <a:buFont typeface="Arial"/>
              <a:buChar char="•"/>
            </a:pPr>
            <a:r>
              <a:rPr lang="en-GB"/>
              <a:t>Representing children with SEND nationally and lobbying for change</a:t>
            </a:r>
            <a:endParaRPr lang="en-GB">
              <a:cs typeface="Calibri"/>
            </a:endParaRPr>
          </a:p>
          <a:p>
            <a:pPr marL="628650" lvl="1" indent="-171450">
              <a:lnSpc>
                <a:spcPct val="90000"/>
              </a:lnSpc>
              <a:spcBef>
                <a:spcPts val="500"/>
              </a:spcBef>
              <a:buFont typeface="Arial"/>
              <a:buChar char="•"/>
            </a:pPr>
            <a:endParaRPr lang="en-GB">
              <a:cs typeface="Calibri"/>
            </a:endParaRPr>
          </a:p>
          <a:p>
            <a:pPr marL="628650" lvl="1" indent="-171450">
              <a:lnSpc>
                <a:spcPct val="90000"/>
              </a:lnSpc>
              <a:spcBef>
                <a:spcPts val="500"/>
              </a:spcBef>
              <a:buFont typeface="Arial"/>
              <a:buChar char="•"/>
            </a:pPr>
            <a:r>
              <a:rPr lang="en-GB">
                <a:cs typeface="Calibri"/>
              </a:rPr>
              <a:t>Statement on inclusion/ shared provision/ EEP</a:t>
            </a:r>
            <a:endParaRPr lang="en-GB"/>
          </a:p>
          <a:p>
            <a:pPr marL="628650" lvl="1" indent="-171450">
              <a:lnSpc>
                <a:spcPct val="90000"/>
              </a:lnSpc>
              <a:spcBef>
                <a:spcPts val="500"/>
              </a:spcBef>
              <a:buFont typeface="Arial"/>
              <a:buChar char="•"/>
            </a:pPr>
            <a:r>
              <a:rPr lang="en-GB"/>
              <a:t>Importance of family partnerships</a:t>
            </a:r>
            <a:endParaRPr lang="en-US">
              <a:cs typeface="Calibri"/>
            </a:endParaRPr>
          </a:p>
          <a:p>
            <a:pPr marL="628650" lvl="1" indent="-171450">
              <a:lnSpc>
                <a:spcPct val="90000"/>
              </a:lnSpc>
              <a:spcBef>
                <a:spcPts val="500"/>
              </a:spcBef>
              <a:buFont typeface="Arial"/>
              <a:buChar char="•"/>
            </a:pPr>
            <a:r>
              <a:rPr lang="en-GB"/>
              <a:t>Importance of practitioner wellbeing</a:t>
            </a:r>
            <a:endParaRPr lang="en-US"/>
          </a:p>
          <a:p>
            <a:pPr marL="628650" lvl="1" indent="-171450">
              <a:lnSpc>
                <a:spcPct val="90000"/>
              </a:lnSpc>
              <a:spcBef>
                <a:spcPts val="500"/>
              </a:spcBef>
              <a:buFont typeface="Arial"/>
              <a:buChar char="•"/>
            </a:pPr>
            <a:r>
              <a:rPr lang="en-GB"/>
              <a:t>35% to 65/70%</a:t>
            </a:r>
            <a:endParaRPr lang="en-GB">
              <a:cs typeface="Calibri"/>
            </a:endParaRPr>
          </a:p>
        </p:txBody>
      </p:sp>
      <p:sp>
        <p:nvSpPr>
          <p:cNvPr id="4" name="Slide Number Placeholder 3"/>
          <p:cNvSpPr>
            <a:spLocks noGrp="1"/>
          </p:cNvSpPr>
          <p:nvPr>
            <p:ph type="sldNum" sz="quarter" idx="5"/>
          </p:nvPr>
        </p:nvSpPr>
        <p:spPr/>
        <p:txBody>
          <a:bodyPr/>
          <a:lstStyle/>
          <a:p>
            <a:fld id="{8EB9851C-E0B2-8A46-91F1-D0EDD426AFEB}" type="slidenum">
              <a:rPr lang="en-US" smtClean="0"/>
              <a:t>5</a:t>
            </a:fld>
            <a:endParaRPr lang="en-US"/>
          </a:p>
        </p:txBody>
      </p:sp>
    </p:spTree>
    <p:extLst>
      <p:ext uri="{BB962C8B-B14F-4D97-AF65-F5344CB8AC3E}">
        <p14:creationId xmlns:p14="http://schemas.microsoft.com/office/powerpoint/2010/main" val="4130708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7</a:t>
            </a:fld>
            <a:endParaRPr lang="en-US"/>
          </a:p>
        </p:txBody>
      </p:sp>
    </p:spTree>
    <p:extLst>
      <p:ext uri="{BB962C8B-B14F-4D97-AF65-F5344CB8AC3E}">
        <p14:creationId xmlns:p14="http://schemas.microsoft.com/office/powerpoint/2010/main" val="407562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8</a:t>
            </a:fld>
            <a:endParaRPr lang="en-US"/>
          </a:p>
        </p:txBody>
      </p:sp>
    </p:spTree>
    <p:extLst>
      <p:ext uri="{BB962C8B-B14F-4D97-AF65-F5344CB8AC3E}">
        <p14:creationId xmlns:p14="http://schemas.microsoft.com/office/powerpoint/2010/main" val="2923854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FA997-C399-1FDA-A462-BF441B897C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8B420-5EFD-2EEA-D416-C12F7093B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E747B-EBA5-4253-791E-FDA1B470649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C688B56-40EB-D168-C2AA-3EBB6B6D81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851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60C86-80B0-F2D9-117A-97869869D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35B1F-2F4E-D6DD-501E-203C60503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D36F2-2073-9D3C-99D7-1E3DF3966C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p>
        </p:txBody>
      </p:sp>
      <p:sp>
        <p:nvSpPr>
          <p:cNvPr id="4" name="Slide Number Placeholder 3">
            <a:extLst>
              <a:ext uri="{FF2B5EF4-FFF2-40B4-BE49-F238E27FC236}">
                <a16:creationId xmlns:a16="http://schemas.microsoft.com/office/drawing/2014/main" id="{91F71C20-2435-5368-54C3-3EDF63DD75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02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19/03/2025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19/03/2025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19/03/2025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1063862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19/03/2025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19/03/2025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19/03/2025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19/03/2025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19/03/2025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19/03/2025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19/03/2025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atherine.mcleod@dingley.org.u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hyperlink" Target="https://dingley.org.uk/" TargetMode="External"/><Relationship Id="rId4" Type="http://schemas.openxmlformats.org/officeDocument/2006/relationships/hyperlink" Target="mailto:amanda.brown@dingley.org.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pixabay.com/en/gear-strategy-planning-economy-101571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picpedia.org/highway-signs/p/partnership.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thebluediamondgallery.com/handwriting/p/priority.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researchleap.com/building-a-better-national-innovation-system-through-effective-knowledge-sharing-a-case-of-croati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duperrin.com/2021/03/31/4e-barometre-de-lexperience-collaborateur-un-sujet-majeur-en-quete-dimpac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6.emf"/><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6.emf"/><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6.emf"/><Relationship Id="rId4" Type="http://schemas.openxmlformats.org/officeDocument/2006/relationships/image" Target="../media/image15.emf"/></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6.emf"/><Relationship Id="rId4" Type="http://schemas.openxmlformats.org/officeDocument/2006/relationships/image" Target="../media/image15.emf"/></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6.emf"/><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wallpaperflare.com/brown-tabby-cat-laying-in-white-and-black-polka-dot-pet-bed-wallpaper-wepey" TargetMode="External"/><Relationship Id="rId5" Type="http://schemas.openxmlformats.org/officeDocument/2006/relationships/image" Target="../media/image4.jpeg"/><Relationship Id="rId4" Type="http://schemas.openxmlformats.org/officeDocument/2006/relationships/hyperlink" Target="https://www.pexels.com/photo/alarm-alarm-clock-analog-analogue-28025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hyperlink" Target="mailto:catherine.mcleod@dingley.org.uk"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hyperlink" Target="mailto:amanda.brown@dingley.org.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councilfordisabledchildren.org.uk/about-us-0/networks/early-years-send/eysend-partnershi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dingley.org.uk/" TargetMode="External"/><Relationship Id="rId4" Type="http://schemas.openxmlformats.org/officeDocument/2006/relationships/hyperlink" Target="https://courses.lumenlearning.com/wmopen-psychology/chapter/outcome-hearin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A495B8-5B0A-D0BE-F6E7-3141C68245CE}"/>
              </a:ext>
            </a:extLst>
          </p:cNvPr>
          <p:cNvSpPr txBox="1">
            <a:spLocks/>
          </p:cNvSpPr>
          <p:nvPr/>
        </p:nvSpPr>
        <p:spPr>
          <a:xfrm>
            <a:off x="1216732" y="2565131"/>
            <a:ext cx="9947722" cy="1492132"/>
          </a:xfrm>
          <a:prstGeom prst="rect">
            <a:avLst/>
          </a:prstGeom>
        </p:spPr>
        <p:txBody>
          <a:bodyPr vert="horz" lIns="91440" tIns="45720" rIns="91440" bIns="45720" rtlCol="0" anchor="t">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400" b="1" kern="100" dirty="0">
                <a:solidFill>
                  <a:srgbClr val="025B9D"/>
                </a:solidFill>
                <a:effectLst/>
                <a:latin typeface="Calibri" panose="020F0502020204030204" pitchFamily="34" charset="0"/>
                <a:ea typeface="Aptos" panose="020B0004020202020204" pitchFamily="34" charset="0"/>
                <a:cs typeface="Calibri" panose="020F0502020204030204" pitchFamily="34" charset="0"/>
              </a:rPr>
              <a:t>Transitions for Early Years Children with SEND</a:t>
            </a:r>
          </a:p>
          <a:p>
            <a:pPr algn="ctr"/>
            <a:r>
              <a:rPr lang="en-GB" sz="14400" b="1" kern="100" dirty="0">
                <a:solidFill>
                  <a:srgbClr val="025B9D"/>
                </a:solidFill>
                <a:effectLst/>
                <a:latin typeface="Calibri" panose="020F0502020204030204" pitchFamily="34" charset="0"/>
                <a:ea typeface="Aptos" panose="020B0004020202020204" pitchFamily="34" charset="0"/>
                <a:cs typeface="Calibri" panose="020F0502020204030204" pitchFamily="34" charset="0"/>
              </a:rPr>
              <a:t>How do we know what works?</a:t>
            </a:r>
          </a:p>
          <a:p>
            <a:pPr algn="ctr"/>
            <a:endParaRPr lang="en-GB" sz="14400" i="0" dirty="0">
              <a:solidFill>
                <a:srgbClr val="025B9D"/>
              </a:solidFill>
              <a:effectLst/>
              <a:latin typeface="+mn-lt"/>
            </a:endParaRPr>
          </a:p>
          <a:p>
            <a:pPr algn="ctr"/>
            <a:endParaRPr lang="en-GB" sz="14400" i="0" dirty="0">
              <a:solidFill>
                <a:srgbClr val="025B9D"/>
              </a:solidFill>
              <a:effectLst/>
              <a:latin typeface="+mn-lt"/>
            </a:endParaRPr>
          </a:p>
          <a:p>
            <a:pPr algn="ctr"/>
            <a:endParaRPr lang="en-US" sz="9600" dirty="0">
              <a:solidFill>
                <a:srgbClr val="025B9D"/>
              </a:solidFill>
              <a:latin typeface="+mn-lt"/>
            </a:endParaRPr>
          </a:p>
          <a:p>
            <a:pPr algn="ctr"/>
            <a:endParaRPr lang="en-US" sz="7200" dirty="0">
              <a:solidFill>
                <a:srgbClr val="025B9D"/>
              </a:solidFill>
              <a:latin typeface="+mn-lt"/>
            </a:endParaRPr>
          </a:p>
          <a:p>
            <a:pPr algn="ctr"/>
            <a:endParaRPr lang="en-US" sz="7200" dirty="0">
              <a:solidFill>
                <a:srgbClr val="025B9D"/>
              </a:solidFill>
              <a:latin typeface="+mn-lt"/>
            </a:endParaRPr>
          </a:p>
          <a:p>
            <a:pPr algn="ctr"/>
            <a:endParaRPr lang="en-US" sz="7200" dirty="0">
              <a:solidFill>
                <a:srgbClr val="025B9D"/>
              </a:solidFill>
              <a:latin typeface="+mn-lt"/>
            </a:endParaRPr>
          </a:p>
          <a:p>
            <a:pPr algn="ctr"/>
            <a:endParaRPr lang="en-US" sz="7200" dirty="0">
              <a:solidFill>
                <a:srgbClr val="025B9D"/>
              </a:solidFill>
              <a:latin typeface="+mn-lt"/>
            </a:endParaRPr>
          </a:p>
          <a:p>
            <a:pPr algn="ctr"/>
            <a:br>
              <a:rPr lang="en-US" sz="7200" dirty="0">
                <a:solidFill>
                  <a:srgbClr val="025B9D"/>
                </a:solidFill>
                <a:latin typeface="+mn-lt"/>
              </a:rPr>
            </a:br>
            <a:r>
              <a:rPr lang="en-US" sz="7200" dirty="0">
                <a:solidFill>
                  <a:srgbClr val="025B9D"/>
                </a:solidFill>
                <a:latin typeface="+mn-lt"/>
              </a:rPr>
              <a:t>Catherine McLeod MBE </a:t>
            </a:r>
            <a:r>
              <a:rPr lang="en-US" sz="7200" dirty="0">
                <a:solidFill>
                  <a:srgbClr val="025B9D"/>
                </a:solidFill>
                <a:latin typeface="+mn-lt"/>
                <a:hlinkClick r:id="rId3">
                  <a:extLst>
                    <a:ext uri="{A12FA001-AC4F-418D-AE19-62706E023703}">
                      <ahyp:hlinkClr xmlns:ahyp="http://schemas.microsoft.com/office/drawing/2018/hyperlinkcolor" val="tx"/>
                    </a:ext>
                  </a:extLst>
                </a:hlinkClick>
              </a:rPr>
              <a:t>catherine.mcleod@dingley.org.uk</a:t>
            </a:r>
            <a:br>
              <a:rPr lang="en-US" sz="7200" dirty="0">
                <a:solidFill>
                  <a:srgbClr val="025B9D"/>
                </a:solidFill>
                <a:latin typeface="+mn-lt"/>
              </a:rPr>
            </a:br>
            <a:r>
              <a:rPr lang="en-US" sz="7200" dirty="0">
                <a:solidFill>
                  <a:srgbClr val="025B9D"/>
                </a:solidFill>
                <a:latin typeface="+mn-lt"/>
              </a:rPr>
              <a:t>Ann Van Dyke MBE  </a:t>
            </a:r>
            <a:r>
              <a:rPr lang="en-US" sz="7200" dirty="0">
                <a:solidFill>
                  <a:srgbClr val="025B9D"/>
                </a:solidFill>
                <a:latin typeface="+mn-lt"/>
                <a:hlinkClick r:id="rId4">
                  <a:extLst>
                    <a:ext uri="{A12FA001-AC4F-418D-AE19-62706E023703}">
                      <ahyp:hlinkClr xmlns:ahyp="http://schemas.microsoft.com/office/drawing/2018/hyperlinkcolor" val="tx"/>
                    </a:ext>
                  </a:extLst>
                </a:hlinkClick>
              </a:rPr>
              <a:t>ann.vandyke@dingley.org.uk</a:t>
            </a:r>
            <a:br>
              <a:rPr lang="en-US" sz="7200" dirty="0">
                <a:solidFill>
                  <a:srgbClr val="025B9D"/>
                </a:solidFill>
                <a:latin typeface="+mn-lt"/>
              </a:rPr>
            </a:br>
            <a:endParaRPr lang="en-US" sz="7200" dirty="0">
              <a:solidFill>
                <a:srgbClr val="025B9D"/>
              </a:solidFill>
              <a:latin typeface="+mn-lt"/>
            </a:endParaRPr>
          </a:p>
          <a:p>
            <a:pPr algn="ctr"/>
            <a:r>
              <a:rPr lang="en-US" sz="7200" dirty="0">
                <a:solidFill>
                  <a:srgbClr val="025B9D"/>
                </a:solidFill>
                <a:latin typeface="+mn-lt"/>
                <a:hlinkClick r:id="rId5">
                  <a:extLst>
                    <a:ext uri="{A12FA001-AC4F-418D-AE19-62706E023703}">
                      <ahyp:hlinkClr xmlns:ahyp="http://schemas.microsoft.com/office/drawing/2018/hyperlinkcolor" val="tx"/>
                    </a:ext>
                  </a:extLst>
                </a:hlinkClick>
              </a:rPr>
              <a:t>https://dingley.org.uk</a:t>
            </a:r>
            <a:endParaRPr lang="en-US" sz="7200" dirty="0">
              <a:solidFill>
                <a:srgbClr val="025B9D"/>
              </a:solidFill>
              <a:latin typeface="+mn-lt"/>
            </a:endParaRPr>
          </a:p>
          <a:p>
            <a:pPr algn="ctr"/>
            <a:endParaRPr lang="en-US" sz="7200" dirty="0">
              <a:solidFill>
                <a:srgbClr val="025B9D"/>
              </a:solidFill>
              <a:latin typeface="+mn-lt"/>
              <a:cs typeface="Calibri"/>
            </a:endParaRPr>
          </a:p>
        </p:txBody>
      </p:sp>
      <p:pic>
        <p:nvPicPr>
          <p:cNvPr id="5" name="Picture 4" descr="Logo, company name&#10;&#10;Description automatically generated">
            <a:extLst>
              <a:ext uri="{FF2B5EF4-FFF2-40B4-BE49-F238E27FC236}">
                <a16:creationId xmlns:a16="http://schemas.microsoft.com/office/drawing/2014/main" id="{6511D772-5D13-EE45-23DA-FB87F3954E04}"/>
              </a:ext>
            </a:extLst>
          </p:cNvPr>
          <p:cNvPicPr>
            <a:picLocks noChangeAspect="1"/>
          </p:cNvPicPr>
          <p:nvPr/>
        </p:nvPicPr>
        <p:blipFill rotWithShape="1">
          <a:blip r:embed="rId6"/>
          <a:srcRect t="28826" b="31705"/>
          <a:stretch/>
        </p:blipFill>
        <p:spPr>
          <a:xfrm>
            <a:off x="2932386" y="214437"/>
            <a:ext cx="5937454" cy="1657599"/>
          </a:xfrm>
          <a:prstGeom prst="rect">
            <a:avLst/>
          </a:prstGeom>
        </p:spPr>
      </p:pic>
    </p:spTree>
    <p:extLst>
      <p:ext uri="{BB962C8B-B14F-4D97-AF65-F5344CB8AC3E}">
        <p14:creationId xmlns:p14="http://schemas.microsoft.com/office/powerpoint/2010/main" val="1989465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568980" y="505760"/>
            <a:ext cx="7648264" cy="1492132"/>
          </a:xfrm>
        </p:spPr>
        <p:txBody>
          <a:bodyPr anchor="t">
            <a:normAutofit fontScale="90000"/>
          </a:bodyPr>
          <a:lstStyle/>
          <a:p>
            <a:r>
              <a:rPr lang="en-US" b="1">
                <a:solidFill>
                  <a:schemeClr val="accent1">
                    <a:lumMod val="75000"/>
                  </a:schemeClr>
                </a:solidFill>
                <a:latin typeface="+mn-lt"/>
              </a:rPr>
              <a:t>Addressing the common issues</a:t>
            </a:r>
            <a:br>
              <a:rPr lang="en-US" b="1">
                <a:solidFill>
                  <a:schemeClr val="accent1">
                    <a:lumMod val="75000"/>
                  </a:schemeClr>
                </a:solidFill>
                <a:latin typeface="+mn-lt"/>
              </a:rPr>
            </a:br>
            <a:r>
              <a:rPr lang="en-US" b="1">
                <a:solidFill>
                  <a:schemeClr val="accent1">
                    <a:lumMod val="75000"/>
                  </a:schemeClr>
                </a:solidFill>
                <a:latin typeface="+mn-lt"/>
              </a:rPr>
              <a:t>1. A strategic approach</a:t>
            </a:r>
          </a:p>
        </p:txBody>
      </p:sp>
      <p:pic>
        <p:nvPicPr>
          <p:cNvPr id="7" name="Picture 6" descr="Logo, company name&#10;&#10;Description automatically generated">
            <a:extLst>
              <a:ext uri="{FF2B5EF4-FFF2-40B4-BE49-F238E27FC236}">
                <a16:creationId xmlns:a16="http://schemas.microsoft.com/office/drawing/2014/main" id="{EB039FE5-9786-9EF2-9742-2F0D68781AD0}"/>
              </a:ext>
            </a:extLst>
          </p:cNvPr>
          <p:cNvPicPr>
            <a:picLocks noChangeAspect="1"/>
          </p:cNvPicPr>
          <p:nvPr/>
        </p:nvPicPr>
        <p:blipFill rotWithShape="1">
          <a:blip r:embed="rId2"/>
          <a:srcRect t="28826" b="31705"/>
          <a:stretch/>
        </p:blipFill>
        <p:spPr>
          <a:xfrm>
            <a:off x="8659647" y="320166"/>
            <a:ext cx="3320686" cy="931660"/>
          </a:xfrm>
          <a:prstGeom prst="rect">
            <a:avLst/>
          </a:prstGeom>
        </p:spPr>
      </p:pic>
      <p:sp>
        <p:nvSpPr>
          <p:cNvPr id="8" name="TextBox 7">
            <a:extLst>
              <a:ext uri="{FF2B5EF4-FFF2-40B4-BE49-F238E27FC236}">
                <a16:creationId xmlns:a16="http://schemas.microsoft.com/office/drawing/2014/main" id="{3862B85A-87A8-BF4C-8E85-1AD19F7C7EA6}"/>
              </a:ext>
            </a:extLst>
          </p:cNvPr>
          <p:cNvSpPr txBox="1"/>
          <p:nvPr/>
        </p:nvSpPr>
        <p:spPr>
          <a:xfrm>
            <a:off x="857278" y="2118241"/>
            <a:ext cx="6313889" cy="4739759"/>
          </a:xfrm>
          <a:prstGeom prst="rect">
            <a:avLst/>
          </a:prstGeom>
          <a:noFill/>
        </p:spPr>
        <p:txBody>
          <a:bodyPr wrap="square" lIns="91440" tIns="45720" rIns="91440" bIns="45720" rtlCol="0" anchor="t">
            <a:spAutoFit/>
          </a:bodyPr>
          <a:lstStyle/>
          <a:p>
            <a:endParaRPr lang="en-US" sz="3200">
              <a:solidFill>
                <a:srgbClr val="025B9D"/>
              </a:solidFill>
            </a:endParaRPr>
          </a:p>
          <a:p>
            <a:pPr marL="342900" indent="-342900">
              <a:buFont typeface="Arial" panose="020B0604020202020204" pitchFamily="34" charset="0"/>
              <a:buChar char="•"/>
            </a:pPr>
            <a:r>
              <a:rPr lang="en-US" sz="2800">
                <a:solidFill>
                  <a:srgbClr val="025B9D"/>
                </a:solidFill>
              </a:rPr>
              <a:t>An area wide transitions plan</a:t>
            </a:r>
          </a:p>
          <a:p>
            <a:pPr marL="342900" indent="-342900">
              <a:buFont typeface="Arial" panose="020B0604020202020204" pitchFamily="34" charset="0"/>
              <a:buChar char="•"/>
            </a:pPr>
            <a:r>
              <a:rPr lang="en-US" sz="2800">
                <a:solidFill>
                  <a:srgbClr val="025B9D"/>
                </a:solidFill>
              </a:rPr>
              <a:t>Linkage to an overarching early years strategy, and your inclusion strategy </a:t>
            </a:r>
          </a:p>
          <a:p>
            <a:pPr marL="342900" indent="-342900">
              <a:buFont typeface="Arial" panose="020B0604020202020204" pitchFamily="34" charset="0"/>
              <a:buChar char="•"/>
            </a:pPr>
            <a:r>
              <a:rPr lang="en-US" sz="2800">
                <a:solidFill>
                  <a:srgbClr val="025B9D"/>
                </a:solidFill>
              </a:rPr>
              <a:t>Ownership at a senior level</a:t>
            </a:r>
          </a:p>
          <a:p>
            <a:pPr marL="342900" indent="-342900">
              <a:buFont typeface="Arial" panose="020B0604020202020204" pitchFamily="34" charset="0"/>
              <a:buChar char="•"/>
            </a:pPr>
            <a:r>
              <a:rPr lang="en-US" sz="2800">
                <a:solidFill>
                  <a:srgbClr val="025B9D"/>
                </a:solidFill>
              </a:rPr>
              <a:t>Establish measures</a:t>
            </a:r>
          </a:p>
          <a:p>
            <a:pPr marL="342900" indent="-342900">
              <a:buFont typeface="Arial" panose="020B0604020202020204" pitchFamily="34" charset="0"/>
              <a:buChar char="•"/>
            </a:pPr>
            <a:r>
              <a:rPr lang="en-US" sz="2800">
                <a:solidFill>
                  <a:srgbClr val="025B9D"/>
                </a:solidFill>
              </a:rPr>
              <a:t>Raise and maintain a high profile in all your strategies and plans </a:t>
            </a:r>
            <a:r>
              <a:rPr lang="en-US" sz="2800" err="1">
                <a:solidFill>
                  <a:srgbClr val="025B9D"/>
                </a:solidFill>
              </a:rPr>
              <a:t>eg</a:t>
            </a:r>
            <a:r>
              <a:rPr lang="en-US" sz="2800">
                <a:solidFill>
                  <a:srgbClr val="025B9D"/>
                </a:solidFill>
              </a:rPr>
              <a:t> Family Hubs</a:t>
            </a:r>
          </a:p>
          <a:p>
            <a:pPr marL="342900" indent="-342900">
              <a:buFont typeface="Arial" panose="020B0604020202020204" pitchFamily="34" charset="0"/>
              <a:buChar char="•"/>
            </a:pPr>
            <a:endParaRPr lang="en-US" sz="2800">
              <a:solidFill>
                <a:srgbClr val="025B9D"/>
              </a:solidFill>
            </a:endParaRPr>
          </a:p>
          <a:p>
            <a:endParaRPr lang="en-US"/>
          </a:p>
        </p:txBody>
      </p:sp>
      <p:pic>
        <p:nvPicPr>
          <p:cNvPr id="5" name="Picture 4" descr="A picture containing gear, metalware, wheel&#10;&#10;Description automatically generated">
            <a:extLst>
              <a:ext uri="{FF2B5EF4-FFF2-40B4-BE49-F238E27FC236}">
                <a16:creationId xmlns:a16="http://schemas.microsoft.com/office/drawing/2014/main" id="{11D92A9B-ED86-C490-6DEB-6F23C92BEB9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20000" y="2286000"/>
            <a:ext cx="4572000" cy="4572000"/>
          </a:xfrm>
          <a:prstGeom prst="rect">
            <a:avLst/>
          </a:prstGeom>
        </p:spPr>
      </p:pic>
    </p:spTree>
    <p:extLst>
      <p:ext uri="{BB962C8B-B14F-4D97-AF65-F5344CB8AC3E}">
        <p14:creationId xmlns:p14="http://schemas.microsoft.com/office/powerpoint/2010/main" val="2122303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568980" y="505760"/>
            <a:ext cx="7648264" cy="1492132"/>
          </a:xfrm>
        </p:spPr>
        <p:txBody>
          <a:bodyPr anchor="t">
            <a:normAutofit fontScale="90000"/>
          </a:bodyPr>
          <a:lstStyle/>
          <a:p>
            <a:r>
              <a:rPr lang="en-US" b="1">
                <a:solidFill>
                  <a:schemeClr val="accent1">
                    <a:lumMod val="75000"/>
                  </a:schemeClr>
                </a:solidFill>
                <a:latin typeface="+mn-lt"/>
              </a:rPr>
              <a:t>Addressing the common issues</a:t>
            </a:r>
            <a:br>
              <a:rPr lang="en-US" b="1">
                <a:solidFill>
                  <a:schemeClr val="accent1">
                    <a:lumMod val="75000"/>
                  </a:schemeClr>
                </a:solidFill>
                <a:latin typeface="+mn-lt"/>
              </a:rPr>
            </a:br>
            <a:r>
              <a:rPr lang="en-US" b="1">
                <a:solidFill>
                  <a:schemeClr val="accent1">
                    <a:lumMod val="75000"/>
                  </a:schemeClr>
                </a:solidFill>
                <a:latin typeface="+mn-lt"/>
              </a:rPr>
              <a:t>2. Actively support joint working</a:t>
            </a:r>
          </a:p>
        </p:txBody>
      </p:sp>
      <p:pic>
        <p:nvPicPr>
          <p:cNvPr id="7" name="Picture 6" descr="Logo, company name&#10;&#10;Description automatically generated">
            <a:extLst>
              <a:ext uri="{FF2B5EF4-FFF2-40B4-BE49-F238E27FC236}">
                <a16:creationId xmlns:a16="http://schemas.microsoft.com/office/drawing/2014/main" id="{EB039FE5-9786-9EF2-9742-2F0D68781AD0}"/>
              </a:ext>
            </a:extLst>
          </p:cNvPr>
          <p:cNvPicPr>
            <a:picLocks noChangeAspect="1"/>
          </p:cNvPicPr>
          <p:nvPr/>
        </p:nvPicPr>
        <p:blipFill rotWithShape="1">
          <a:blip r:embed="rId2"/>
          <a:srcRect t="28826" b="31705"/>
          <a:stretch/>
        </p:blipFill>
        <p:spPr>
          <a:xfrm>
            <a:off x="8659647" y="320166"/>
            <a:ext cx="3320686" cy="931660"/>
          </a:xfrm>
          <a:prstGeom prst="rect">
            <a:avLst/>
          </a:prstGeom>
        </p:spPr>
      </p:pic>
      <p:sp>
        <p:nvSpPr>
          <p:cNvPr id="8" name="TextBox 7">
            <a:extLst>
              <a:ext uri="{FF2B5EF4-FFF2-40B4-BE49-F238E27FC236}">
                <a16:creationId xmlns:a16="http://schemas.microsoft.com/office/drawing/2014/main" id="{3862B85A-87A8-BF4C-8E85-1AD19F7C7EA6}"/>
              </a:ext>
            </a:extLst>
          </p:cNvPr>
          <p:cNvSpPr txBox="1"/>
          <p:nvPr/>
        </p:nvSpPr>
        <p:spPr>
          <a:xfrm>
            <a:off x="832565" y="2464230"/>
            <a:ext cx="5587794" cy="3447098"/>
          </a:xfrm>
          <a:prstGeom prst="rect">
            <a:avLst/>
          </a:prstGeom>
          <a:noFill/>
        </p:spPr>
        <p:txBody>
          <a:bodyPr wrap="square" lIns="91440" tIns="45720" rIns="91440" bIns="45720" rtlCol="0" anchor="t">
            <a:spAutoFit/>
          </a:bodyPr>
          <a:lstStyle/>
          <a:p>
            <a:endParaRPr lang="en-US" sz="3200">
              <a:solidFill>
                <a:srgbClr val="025B9D"/>
              </a:solidFill>
            </a:endParaRPr>
          </a:p>
          <a:p>
            <a:pPr marL="342900" indent="-342900">
              <a:buFont typeface="Arial" panose="020B0604020202020204" pitchFamily="34" charset="0"/>
              <a:buChar char="•"/>
            </a:pPr>
            <a:r>
              <a:rPr lang="en-US" sz="2800">
                <a:solidFill>
                  <a:srgbClr val="025B9D"/>
                </a:solidFill>
              </a:rPr>
              <a:t>Network meetings</a:t>
            </a:r>
          </a:p>
          <a:p>
            <a:pPr marL="342900" indent="-342900">
              <a:buFont typeface="Arial" panose="020B0604020202020204" pitchFamily="34" charset="0"/>
              <a:buChar char="•"/>
            </a:pPr>
            <a:r>
              <a:rPr lang="en-US" sz="2800">
                <a:solidFill>
                  <a:srgbClr val="025B9D"/>
                </a:solidFill>
              </a:rPr>
              <a:t>Speed dating style events</a:t>
            </a:r>
          </a:p>
          <a:p>
            <a:pPr marL="342900" indent="-342900">
              <a:buFont typeface="Arial" panose="020B0604020202020204" pitchFamily="34" charset="0"/>
              <a:buChar char="•"/>
            </a:pPr>
            <a:r>
              <a:rPr lang="en-US" sz="2800">
                <a:solidFill>
                  <a:srgbClr val="025B9D"/>
                </a:solidFill>
              </a:rPr>
              <a:t>Facilitated conversations</a:t>
            </a:r>
          </a:p>
          <a:p>
            <a:pPr marL="342900" indent="-342900">
              <a:buFont typeface="Arial" panose="020B0604020202020204" pitchFamily="34" charset="0"/>
              <a:buChar char="•"/>
            </a:pPr>
            <a:r>
              <a:rPr lang="en-US" sz="2800">
                <a:solidFill>
                  <a:srgbClr val="025B9D"/>
                </a:solidFill>
              </a:rPr>
              <a:t>Share good practice </a:t>
            </a:r>
          </a:p>
          <a:p>
            <a:pPr marL="342900" indent="-342900">
              <a:buFont typeface="Arial" panose="020B0604020202020204" pitchFamily="34" charset="0"/>
              <a:buChar char="•"/>
            </a:pPr>
            <a:r>
              <a:rPr lang="en-US" sz="2800">
                <a:solidFill>
                  <a:srgbClr val="025B9D"/>
                </a:solidFill>
              </a:rPr>
              <a:t>Think about processes </a:t>
            </a:r>
            <a:r>
              <a:rPr lang="en-US" sz="2800" err="1">
                <a:solidFill>
                  <a:srgbClr val="025B9D"/>
                </a:solidFill>
              </a:rPr>
              <a:t>eg</a:t>
            </a:r>
            <a:r>
              <a:rPr lang="en-US" sz="2800">
                <a:solidFill>
                  <a:srgbClr val="025B9D"/>
                </a:solidFill>
              </a:rPr>
              <a:t> our One Page Profile</a:t>
            </a:r>
          </a:p>
          <a:p>
            <a:endParaRPr lang="en-US"/>
          </a:p>
        </p:txBody>
      </p:sp>
      <p:pic>
        <p:nvPicPr>
          <p:cNvPr id="4" name="Picture 3" descr="A picture containing text, sky, outdoor, sign&#10;&#10;Description automatically generated">
            <a:extLst>
              <a:ext uri="{FF2B5EF4-FFF2-40B4-BE49-F238E27FC236}">
                <a16:creationId xmlns:a16="http://schemas.microsoft.com/office/drawing/2014/main" id="{BD143F38-F326-1B4C-D881-5AE7C3B34CA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82714" y="2745024"/>
            <a:ext cx="4777946" cy="3181315"/>
          </a:xfrm>
          <a:prstGeom prst="rect">
            <a:avLst/>
          </a:prstGeom>
        </p:spPr>
      </p:pic>
    </p:spTree>
    <p:extLst>
      <p:ext uri="{BB962C8B-B14F-4D97-AF65-F5344CB8AC3E}">
        <p14:creationId xmlns:p14="http://schemas.microsoft.com/office/powerpoint/2010/main" val="2525391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568980" y="505760"/>
            <a:ext cx="7648264" cy="1492132"/>
          </a:xfrm>
        </p:spPr>
        <p:txBody>
          <a:bodyPr anchor="t">
            <a:normAutofit fontScale="90000"/>
          </a:bodyPr>
          <a:lstStyle/>
          <a:p>
            <a:r>
              <a:rPr lang="en-US" b="1">
                <a:solidFill>
                  <a:schemeClr val="accent1">
                    <a:lumMod val="75000"/>
                  </a:schemeClr>
                </a:solidFill>
                <a:latin typeface="+mn-lt"/>
              </a:rPr>
              <a:t>Addressing the common issues</a:t>
            </a:r>
            <a:br>
              <a:rPr lang="en-US" b="1">
                <a:solidFill>
                  <a:schemeClr val="accent1">
                    <a:lumMod val="75000"/>
                  </a:schemeClr>
                </a:solidFill>
                <a:latin typeface="+mn-lt"/>
              </a:rPr>
            </a:br>
            <a:r>
              <a:rPr lang="en-US" b="1">
                <a:solidFill>
                  <a:schemeClr val="accent1">
                    <a:lumMod val="75000"/>
                  </a:schemeClr>
                </a:solidFill>
                <a:latin typeface="+mn-lt"/>
              </a:rPr>
              <a:t>3. Making sure families are central</a:t>
            </a:r>
          </a:p>
        </p:txBody>
      </p:sp>
      <p:pic>
        <p:nvPicPr>
          <p:cNvPr id="7" name="Picture 6" descr="Logo, company name&#10;&#10;Description automatically generated">
            <a:extLst>
              <a:ext uri="{FF2B5EF4-FFF2-40B4-BE49-F238E27FC236}">
                <a16:creationId xmlns:a16="http://schemas.microsoft.com/office/drawing/2014/main" id="{EB039FE5-9786-9EF2-9742-2F0D68781AD0}"/>
              </a:ext>
            </a:extLst>
          </p:cNvPr>
          <p:cNvPicPr>
            <a:picLocks noChangeAspect="1"/>
          </p:cNvPicPr>
          <p:nvPr/>
        </p:nvPicPr>
        <p:blipFill rotWithShape="1">
          <a:blip r:embed="rId2"/>
          <a:srcRect t="28826" b="31705"/>
          <a:stretch/>
        </p:blipFill>
        <p:spPr>
          <a:xfrm>
            <a:off x="8659647" y="320166"/>
            <a:ext cx="3320686" cy="931660"/>
          </a:xfrm>
          <a:prstGeom prst="rect">
            <a:avLst/>
          </a:prstGeom>
        </p:spPr>
      </p:pic>
      <p:sp>
        <p:nvSpPr>
          <p:cNvPr id="8" name="TextBox 7">
            <a:extLst>
              <a:ext uri="{FF2B5EF4-FFF2-40B4-BE49-F238E27FC236}">
                <a16:creationId xmlns:a16="http://schemas.microsoft.com/office/drawing/2014/main" id="{3862B85A-87A8-BF4C-8E85-1AD19F7C7EA6}"/>
              </a:ext>
            </a:extLst>
          </p:cNvPr>
          <p:cNvSpPr txBox="1"/>
          <p:nvPr/>
        </p:nvSpPr>
        <p:spPr>
          <a:xfrm>
            <a:off x="877899" y="2075878"/>
            <a:ext cx="6709150" cy="3908762"/>
          </a:xfrm>
          <a:prstGeom prst="rect">
            <a:avLst/>
          </a:prstGeom>
          <a:noFill/>
        </p:spPr>
        <p:txBody>
          <a:bodyPr wrap="square" lIns="91440" tIns="45720" rIns="91440" bIns="45720" rtlCol="0" anchor="t">
            <a:spAutoFit/>
          </a:bodyPr>
          <a:lstStyle/>
          <a:p>
            <a:endParaRPr lang="en-US" sz="3200">
              <a:solidFill>
                <a:srgbClr val="025B9D"/>
              </a:solidFill>
            </a:endParaRPr>
          </a:p>
          <a:p>
            <a:pPr marL="342900" indent="-342900">
              <a:buFont typeface="Arial" panose="020B0604020202020204" pitchFamily="34" charset="0"/>
              <a:buChar char="•"/>
            </a:pPr>
            <a:r>
              <a:rPr lang="en-US" sz="2800">
                <a:solidFill>
                  <a:srgbClr val="025B9D"/>
                </a:solidFill>
              </a:rPr>
              <a:t>Listening</a:t>
            </a:r>
          </a:p>
          <a:p>
            <a:pPr marL="342900" indent="-342900">
              <a:buFont typeface="Arial" panose="020B0604020202020204" pitchFamily="34" charset="0"/>
              <a:buChar char="•"/>
            </a:pPr>
            <a:r>
              <a:rPr lang="en-US" sz="2800">
                <a:solidFill>
                  <a:srgbClr val="025B9D"/>
                </a:solidFill>
              </a:rPr>
              <a:t>Communicating (effectively)</a:t>
            </a:r>
          </a:p>
          <a:p>
            <a:pPr marL="342900" indent="-342900">
              <a:buFont typeface="Arial" panose="020B0604020202020204" pitchFamily="34" charset="0"/>
              <a:buChar char="•"/>
            </a:pPr>
            <a:r>
              <a:rPr lang="en-US" sz="2800">
                <a:solidFill>
                  <a:srgbClr val="025B9D"/>
                </a:solidFill>
              </a:rPr>
              <a:t>Informing</a:t>
            </a:r>
          </a:p>
          <a:p>
            <a:pPr marL="342900" indent="-342900">
              <a:buFont typeface="Arial" panose="020B0604020202020204" pitchFamily="34" charset="0"/>
              <a:buChar char="•"/>
            </a:pPr>
            <a:r>
              <a:rPr lang="en-US" sz="2800">
                <a:solidFill>
                  <a:srgbClr val="025B9D"/>
                </a:solidFill>
              </a:rPr>
              <a:t>Representation and feedback at every opportunity</a:t>
            </a:r>
          </a:p>
          <a:p>
            <a:pPr marL="342900" indent="-342900">
              <a:buFont typeface="Arial" panose="020B0604020202020204" pitchFamily="34" charset="0"/>
              <a:buChar char="•"/>
            </a:pPr>
            <a:r>
              <a:rPr lang="en-US" sz="2800">
                <a:solidFill>
                  <a:srgbClr val="025B9D"/>
                </a:solidFill>
              </a:rPr>
              <a:t>Think child!</a:t>
            </a:r>
          </a:p>
          <a:p>
            <a:pPr marL="342900" indent="-342900">
              <a:buFont typeface="Arial" panose="020B0604020202020204" pitchFamily="34" charset="0"/>
              <a:buChar char="•"/>
            </a:pPr>
            <a:endParaRPr lang="en-US" sz="2400">
              <a:solidFill>
                <a:srgbClr val="025B9D"/>
              </a:solidFill>
            </a:endParaRPr>
          </a:p>
          <a:p>
            <a:pPr marL="342900" indent="-342900">
              <a:buFont typeface="Arial" panose="020B0604020202020204" pitchFamily="34" charset="0"/>
              <a:buChar char="•"/>
            </a:pPr>
            <a:endParaRPr lang="en-US" sz="2400">
              <a:solidFill>
                <a:srgbClr val="025B9D"/>
              </a:solidFill>
            </a:endParaRPr>
          </a:p>
        </p:txBody>
      </p:sp>
      <p:pic>
        <p:nvPicPr>
          <p:cNvPr id="5" name="Picture 4" descr="Text, whiteboard&#10;&#10;Description automatically generated">
            <a:extLst>
              <a:ext uri="{FF2B5EF4-FFF2-40B4-BE49-F238E27FC236}">
                <a16:creationId xmlns:a16="http://schemas.microsoft.com/office/drawing/2014/main" id="{D33F235A-80AB-B195-6D35-F20C69BEEBF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005577" y="4208163"/>
            <a:ext cx="3974756" cy="2649837"/>
          </a:xfrm>
          <a:prstGeom prst="rect">
            <a:avLst/>
          </a:prstGeom>
        </p:spPr>
      </p:pic>
    </p:spTree>
    <p:extLst>
      <p:ext uri="{BB962C8B-B14F-4D97-AF65-F5344CB8AC3E}">
        <p14:creationId xmlns:p14="http://schemas.microsoft.com/office/powerpoint/2010/main" val="353304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568980" y="505760"/>
            <a:ext cx="7648264" cy="1492132"/>
          </a:xfrm>
        </p:spPr>
        <p:txBody>
          <a:bodyPr anchor="t">
            <a:normAutofit fontScale="90000"/>
          </a:bodyPr>
          <a:lstStyle/>
          <a:p>
            <a:r>
              <a:rPr lang="en-US" b="1">
                <a:solidFill>
                  <a:schemeClr val="accent1">
                    <a:lumMod val="75000"/>
                  </a:schemeClr>
                </a:solidFill>
                <a:latin typeface="+mn-lt"/>
              </a:rPr>
              <a:t>Addressing the common issues</a:t>
            </a:r>
            <a:br>
              <a:rPr lang="en-US" b="1">
                <a:solidFill>
                  <a:schemeClr val="accent1">
                    <a:lumMod val="75000"/>
                  </a:schemeClr>
                </a:solidFill>
                <a:latin typeface="+mn-lt"/>
              </a:rPr>
            </a:br>
            <a:r>
              <a:rPr lang="en-US" b="1">
                <a:solidFill>
                  <a:schemeClr val="accent1">
                    <a:lumMod val="75000"/>
                  </a:schemeClr>
                </a:solidFill>
                <a:latin typeface="+mn-lt"/>
              </a:rPr>
              <a:t>4. Informing and supporting all partners in the process</a:t>
            </a:r>
          </a:p>
        </p:txBody>
      </p:sp>
      <p:pic>
        <p:nvPicPr>
          <p:cNvPr id="7" name="Picture 6" descr="Logo, company name&#10;&#10;Description automatically generated">
            <a:extLst>
              <a:ext uri="{FF2B5EF4-FFF2-40B4-BE49-F238E27FC236}">
                <a16:creationId xmlns:a16="http://schemas.microsoft.com/office/drawing/2014/main" id="{EB039FE5-9786-9EF2-9742-2F0D68781AD0}"/>
              </a:ext>
            </a:extLst>
          </p:cNvPr>
          <p:cNvPicPr>
            <a:picLocks noChangeAspect="1"/>
          </p:cNvPicPr>
          <p:nvPr/>
        </p:nvPicPr>
        <p:blipFill rotWithShape="1">
          <a:blip r:embed="rId2"/>
          <a:srcRect t="28826" b="31705"/>
          <a:stretch/>
        </p:blipFill>
        <p:spPr>
          <a:xfrm>
            <a:off x="8659647" y="320166"/>
            <a:ext cx="3320686" cy="931660"/>
          </a:xfrm>
          <a:prstGeom prst="rect">
            <a:avLst/>
          </a:prstGeom>
        </p:spPr>
      </p:pic>
      <p:sp>
        <p:nvSpPr>
          <p:cNvPr id="8" name="TextBox 7">
            <a:extLst>
              <a:ext uri="{FF2B5EF4-FFF2-40B4-BE49-F238E27FC236}">
                <a16:creationId xmlns:a16="http://schemas.microsoft.com/office/drawing/2014/main" id="{3862B85A-87A8-BF4C-8E85-1AD19F7C7EA6}"/>
              </a:ext>
            </a:extLst>
          </p:cNvPr>
          <p:cNvSpPr txBox="1"/>
          <p:nvPr/>
        </p:nvSpPr>
        <p:spPr>
          <a:xfrm>
            <a:off x="1162105" y="2874365"/>
            <a:ext cx="5649875" cy="3477875"/>
          </a:xfrm>
          <a:prstGeom prst="rect">
            <a:avLst/>
          </a:prstGeom>
          <a:noFill/>
        </p:spPr>
        <p:txBody>
          <a:bodyPr wrap="square" lIns="91440" tIns="45720" rIns="91440" bIns="45720" rtlCol="0" anchor="t">
            <a:spAutoFit/>
          </a:bodyPr>
          <a:lstStyle/>
          <a:p>
            <a:endParaRPr lang="en-US" sz="3200">
              <a:solidFill>
                <a:srgbClr val="025B9D"/>
              </a:solidFill>
            </a:endParaRPr>
          </a:p>
          <a:p>
            <a:pPr marL="342900" indent="-342900">
              <a:buFont typeface="Arial" panose="020B0604020202020204" pitchFamily="34" charset="0"/>
              <a:buChar char="•"/>
            </a:pPr>
            <a:r>
              <a:rPr lang="en-US" sz="2800">
                <a:solidFill>
                  <a:srgbClr val="025B9D"/>
                </a:solidFill>
              </a:rPr>
              <a:t>From processes to packs </a:t>
            </a:r>
          </a:p>
          <a:p>
            <a:pPr marL="342900" indent="-342900">
              <a:buFont typeface="Arial" panose="020B0604020202020204" pitchFamily="34" charset="0"/>
              <a:buChar char="•"/>
            </a:pPr>
            <a:r>
              <a:rPr lang="en-US" sz="2800">
                <a:solidFill>
                  <a:srgbClr val="025B9D"/>
                </a:solidFill>
              </a:rPr>
              <a:t>Regular forums and communications</a:t>
            </a:r>
          </a:p>
          <a:p>
            <a:pPr marL="342900" indent="-342900">
              <a:buFont typeface="Arial" panose="020B0604020202020204" pitchFamily="34" charset="0"/>
              <a:buChar char="•"/>
            </a:pPr>
            <a:r>
              <a:rPr lang="en-US" sz="2800">
                <a:solidFill>
                  <a:srgbClr val="025B9D"/>
                </a:solidFill>
              </a:rPr>
              <a:t>Use your strategic links to share messaging</a:t>
            </a:r>
          </a:p>
          <a:p>
            <a:pPr marL="342900" indent="-342900">
              <a:buFont typeface="Arial" panose="020B0604020202020204" pitchFamily="34" charset="0"/>
              <a:buChar char="•"/>
            </a:pPr>
            <a:endParaRPr lang="en-US" sz="2400">
              <a:solidFill>
                <a:srgbClr val="025B9D"/>
              </a:solidFill>
            </a:endParaRPr>
          </a:p>
          <a:p>
            <a:pPr marL="342900" indent="-342900">
              <a:buFont typeface="Arial" panose="020B0604020202020204" pitchFamily="34" charset="0"/>
              <a:buChar char="•"/>
            </a:pPr>
            <a:endParaRPr lang="en-US" sz="2400">
              <a:solidFill>
                <a:srgbClr val="025B9D"/>
              </a:solidFill>
            </a:endParaRPr>
          </a:p>
        </p:txBody>
      </p:sp>
      <p:pic>
        <p:nvPicPr>
          <p:cNvPr id="5" name="Picture 4" descr="A picture containing LEGO, toy&#10;&#10;Description automatically generated">
            <a:extLst>
              <a:ext uri="{FF2B5EF4-FFF2-40B4-BE49-F238E27FC236}">
                <a16:creationId xmlns:a16="http://schemas.microsoft.com/office/drawing/2014/main" id="{57EF0FA9-EBBF-54EA-C4C3-CC825845608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88412" y="2631988"/>
            <a:ext cx="5253670" cy="4065373"/>
          </a:xfrm>
          <a:prstGeom prst="rect">
            <a:avLst/>
          </a:prstGeom>
        </p:spPr>
      </p:pic>
    </p:spTree>
    <p:extLst>
      <p:ext uri="{BB962C8B-B14F-4D97-AF65-F5344CB8AC3E}">
        <p14:creationId xmlns:p14="http://schemas.microsoft.com/office/powerpoint/2010/main" val="3596462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826887" y="986406"/>
            <a:ext cx="7648264" cy="1492132"/>
          </a:xfrm>
        </p:spPr>
        <p:txBody>
          <a:bodyPr anchor="t">
            <a:normAutofit fontScale="90000"/>
          </a:bodyPr>
          <a:lstStyle/>
          <a:p>
            <a:r>
              <a:rPr lang="en-US" b="1">
                <a:solidFill>
                  <a:schemeClr val="accent1">
                    <a:lumMod val="75000"/>
                  </a:schemeClr>
                </a:solidFill>
                <a:latin typeface="+mn-lt"/>
              </a:rPr>
              <a:t>Addressing the common issues</a:t>
            </a:r>
            <a:br>
              <a:rPr lang="en-US" b="1">
                <a:solidFill>
                  <a:schemeClr val="accent1">
                    <a:lumMod val="75000"/>
                  </a:schemeClr>
                </a:solidFill>
                <a:latin typeface="+mn-lt"/>
              </a:rPr>
            </a:br>
            <a:r>
              <a:rPr lang="en-US" b="1">
                <a:solidFill>
                  <a:schemeClr val="accent1">
                    <a:lumMod val="75000"/>
                  </a:schemeClr>
                </a:solidFill>
                <a:latin typeface="+mn-lt"/>
              </a:rPr>
              <a:t>5. Create a baseline and measure impact!</a:t>
            </a:r>
          </a:p>
        </p:txBody>
      </p:sp>
      <p:pic>
        <p:nvPicPr>
          <p:cNvPr id="7" name="Picture 6" descr="Logo, company name&#10;&#10;Description automatically generated">
            <a:extLst>
              <a:ext uri="{FF2B5EF4-FFF2-40B4-BE49-F238E27FC236}">
                <a16:creationId xmlns:a16="http://schemas.microsoft.com/office/drawing/2014/main" id="{EB039FE5-9786-9EF2-9742-2F0D68781AD0}"/>
              </a:ext>
            </a:extLst>
          </p:cNvPr>
          <p:cNvPicPr>
            <a:picLocks noChangeAspect="1"/>
          </p:cNvPicPr>
          <p:nvPr/>
        </p:nvPicPr>
        <p:blipFill rotWithShape="1">
          <a:blip r:embed="rId2"/>
          <a:srcRect t="28826" b="31705"/>
          <a:stretch/>
        </p:blipFill>
        <p:spPr>
          <a:xfrm>
            <a:off x="8659647" y="320166"/>
            <a:ext cx="3320686" cy="931660"/>
          </a:xfrm>
          <a:prstGeom prst="rect">
            <a:avLst/>
          </a:prstGeom>
        </p:spPr>
      </p:pic>
      <p:pic>
        <p:nvPicPr>
          <p:cNvPr id="4" name="Picture 3" descr="A picture containing candle&#10;&#10;Description automatically generated">
            <a:extLst>
              <a:ext uri="{FF2B5EF4-FFF2-40B4-BE49-F238E27FC236}">
                <a16:creationId xmlns:a16="http://schemas.microsoft.com/office/drawing/2014/main" id="{DE780E2A-B06A-4BDA-C452-59F509305EB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24954" y="2669858"/>
            <a:ext cx="5462954" cy="3730942"/>
          </a:xfrm>
          <a:prstGeom prst="rect">
            <a:avLst/>
          </a:prstGeom>
        </p:spPr>
      </p:pic>
    </p:spTree>
    <p:extLst>
      <p:ext uri="{BB962C8B-B14F-4D97-AF65-F5344CB8AC3E}">
        <p14:creationId xmlns:p14="http://schemas.microsoft.com/office/powerpoint/2010/main" val="309058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415C5-B9F2-FAC0-D598-D74418C11887}"/>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dirty="0">
                <a:latin typeface="+mj-lt"/>
                <a:ea typeface="+mj-ea"/>
                <a:cs typeface="+mj-cs"/>
              </a:rPr>
              <a:t>Case Study from Bournemouth Christchurch and Poole – setting the scene, developing an evidence base for change</a:t>
            </a:r>
          </a:p>
        </p:txBody>
      </p:sp>
    </p:spTree>
    <p:extLst>
      <p:ext uri="{BB962C8B-B14F-4D97-AF65-F5344CB8AC3E}">
        <p14:creationId xmlns:p14="http://schemas.microsoft.com/office/powerpoint/2010/main" val="1192925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86268-9F38-07E3-B3CD-6F7704AA7387}"/>
              </a:ext>
            </a:extLst>
          </p:cNvPr>
          <p:cNvSpPr>
            <a:spLocks noGrp="1"/>
          </p:cNvSpPr>
          <p:nvPr>
            <p:ph type="title"/>
          </p:nvPr>
        </p:nvSpPr>
        <p:spPr>
          <a:xfrm>
            <a:off x="982639" y="1012536"/>
            <a:ext cx="4613300" cy="3163224"/>
          </a:xfrm>
        </p:spPr>
        <p:txBody>
          <a:bodyPr vert="horz" lIns="91440" tIns="45720" rIns="91440" bIns="45720" rtlCol="0" anchor="t">
            <a:normAutofit/>
          </a:bodyPr>
          <a:lstStyle/>
          <a:p>
            <a:r>
              <a:rPr lang="en-US" sz="4800" b="1" dirty="0"/>
              <a:t>Questions and what can YOU share?</a:t>
            </a:r>
          </a:p>
        </p:txBody>
      </p:sp>
      <p:pic>
        <p:nvPicPr>
          <p:cNvPr id="4" name="Picture 3" descr="Magnifying glass and question mark">
            <a:extLst>
              <a:ext uri="{FF2B5EF4-FFF2-40B4-BE49-F238E27FC236}">
                <a16:creationId xmlns:a16="http://schemas.microsoft.com/office/drawing/2014/main" id="{ACED4E00-6500-CF1B-84FA-40A407EB0F28}"/>
              </a:ext>
            </a:extLst>
          </p:cNvPr>
          <p:cNvPicPr>
            <a:picLocks noChangeAspect="1"/>
          </p:cNvPicPr>
          <p:nvPr/>
        </p:nvPicPr>
        <p:blipFill rotWithShape="1">
          <a:blip r:embed="rId2"/>
          <a:srcRect l="23615" r="20133" b="-2"/>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108331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D8D66C-27A2-F0A6-8B2E-258573018B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09DAE-A650-640F-7D2C-50D1796314AE}"/>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dirty="0">
                <a:latin typeface="+mj-lt"/>
                <a:ea typeface="+mj-ea"/>
                <a:cs typeface="+mj-cs"/>
              </a:rPr>
              <a:t>Case Study from Norfolk – measuring transitions</a:t>
            </a:r>
          </a:p>
        </p:txBody>
      </p:sp>
    </p:spTree>
    <p:extLst>
      <p:ext uri="{BB962C8B-B14F-4D97-AF65-F5344CB8AC3E}">
        <p14:creationId xmlns:p14="http://schemas.microsoft.com/office/powerpoint/2010/main" val="1370256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97162F03-F6AC-9484-1017-7F82B6A0AB44}"/>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759B4E2F-730C-9892-07AD-49E358757610}"/>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C608843-1000-B8C3-B40B-D526139F0C11}"/>
              </a:ext>
            </a:extLst>
          </p:cNvPr>
          <p:cNvSpPr/>
          <p:nvPr/>
        </p:nvSpPr>
        <p:spPr>
          <a:xfrm>
            <a:off x="9818271" y="5206956"/>
            <a:ext cx="2951664" cy="295166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9" name="Oval 28">
            <a:extLst>
              <a:ext uri="{FF2B5EF4-FFF2-40B4-BE49-F238E27FC236}">
                <a16:creationId xmlns:a16="http://schemas.microsoft.com/office/drawing/2014/main" id="{8988F15D-09C5-2576-E786-B00AC82A95FF}"/>
              </a:ext>
            </a:extLst>
          </p:cNvPr>
          <p:cNvSpPr/>
          <p:nvPr/>
        </p:nvSpPr>
        <p:spPr>
          <a:xfrm>
            <a:off x="9618246" y="5609827"/>
            <a:ext cx="2951664" cy="2951664"/>
          </a:xfrm>
          <a:prstGeom prst="ellipse">
            <a:avLst/>
          </a:prstGeom>
          <a:solidFill>
            <a:srgbClr val="97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30" name="Picture 29">
            <a:extLst>
              <a:ext uri="{FF2B5EF4-FFF2-40B4-BE49-F238E27FC236}">
                <a16:creationId xmlns:a16="http://schemas.microsoft.com/office/drawing/2014/main" id="{FAD9DB7A-29F3-FFFE-D62A-8940550F4A16}"/>
              </a:ext>
            </a:extLst>
          </p:cNvPr>
          <p:cNvPicPr>
            <a:picLocks noChangeAspect="1"/>
          </p:cNvPicPr>
          <p:nvPr/>
        </p:nvPicPr>
        <p:blipFill>
          <a:blip r:embed="rId3"/>
          <a:stretch>
            <a:fillRect/>
          </a:stretch>
        </p:blipFill>
        <p:spPr>
          <a:xfrm>
            <a:off x="10121046" y="6076951"/>
            <a:ext cx="1874583" cy="569640"/>
          </a:xfrm>
          <a:prstGeom prst="rect">
            <a:avLst/>
          </a:prstGeom>
        </p:spPr>
      </p:pic>
      <p:sp>
        <p:nvSpPr>
          <p:cNvPr id="3" name="TextBox 2">
            <a:extLst>
              <a:ext uri="{FF2B5EF4-FFF2-40B4-BE49-F238E27FC236}">
                <a16:creationId xmlns:a16="http://schemas.microsoft.com/office/drawing/2014/main" id="{3EEF2708-43EC-4263-4298-7C4E45CD02D1}"/>
              </a:ext>
            </a:extLst>
          </p:cNvPr>
          <p:cNvSpPr txBox="1"/>
          <p:nvPr/>
        </p:nvSpPr>
        <p:spPr>
          <a:xfrm>
            <a:off x="281175" y="408403"/>
            <a:ext cx="10447350" cy="569386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97BF0D"/>
                </a:solidFill>
                <a:effectLst/>
                <a:uLnTx/>
                <a:uFillTx/>
                <a:latin typeface="Calibri" panose="020F0502020204030204"/>
                <a:ea typeface="+mn-ea"/>
                <a:cs typeface="+mn-cs"/>
              </a:rPr>
              <a:t>Norfolk Early Years Transitions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rgbClr val="4472C4">
                    <a:lumMod val="20000"/>
                    <a:lumOff val="80000"/>
                  </a:srgbClr>
                </a:solidFill>
                <a:latin typeface="Calibri" panose="020F0502020204030204"/>
              </a:rPr>
              <a:t>The Norfolk landscape</a:t>
            </a:r>
            <a:r>
              <a:rPr kumimoji="0" lang="en-GB" sz="3200" b="0"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rPr>
              <a:t>Jenny Howell &amp; Ruth Toop – EYFS SEND Advisers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srgbClr val="4472C4">
                    <a:lumMod val="40000"/>
                    <a:lumOff val="60000"/>
                  </a:srgbClr>
                </a:solidFill>
                <a:latin typeface="Calibri" panose="020F0502020204030204"/>
              </a:rPr>
              <a:t>Norfolk County Council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rPr>
              <a:t>Safety valve = Local First Inclusion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srgbClr val="4472C4">
                    <a:lumMod val="40000"/>
                    <a:lumOff val="60000"/>
                  </a:srgbClr>
                </a:solidFill>
                <a:latin typeface="Calibri" panose="020F0502020204030204"/>
              </a:rPr>
              <a:t>NASAPs</a:t>
            </a:r>
            <a:endPar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srgbClr val="4472C4">
                    <a:lumMod val="40000"/>
                    <a:lumOff val="60000"/>
                  </a:srgbClr>
                </a:solidFill>
                <a:latin typeface="Calibri" panose="020F0502020204030204"/>
              </a:rPr>
              <a:t>4 FTE Early Years Advisers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rPr>
              <a:t>Focus on SEND transitions to school today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3200" dirty="0">
              <a:solidFill>
                <a:srgbClr val="4472C4">
                  <a:lumMod val="40000"/>
                  <a:lumOff val="60000"/>
                </a:srgbClr>
              </a:solidFill>
              <a:latin typeface="Calibri" panose="020F0502020204030204"/>
            </a:endParaRPr>
          </a:p>
        </p:txBody>
      </p:sp>
      <p:pic>
        <p:nvPicPr>
          <p:cNvPr id="8" name="Picture 7">
            <a:extLst>
              <a:ext uri="{FF2B5EF4-FFF2-40B4-BE49-F238E27FC236}">
                <a16:creationId xmlns:a16="http://schemas.microsoft.com/office/drawing/2014/main" id="{04956F39-EAE9-F138-9E27-E9D8BB0CEDF7}"/>
              </a:ext>
            </a:extLst>
          </p:cNvPr>
          <p:cNvPicPr>
            <a:picLocks noChangeAspect="1"/>
          </p:cNvPicPr>
          <p:nvPr/>
        </p:nvPicPr>
        <p:blipFill>
          <a:blip r:embed="rId4"/>
          <a:stretch>
            <a:fillRect/>
          </a:stretch>
        </p:blipFill>
        <p:spPr>
          <a:xfrm>
            <a:off x="10486810" y="460741"/>
            <a:ext cx="1214535" cy="412074"/>
          </a:xfrm>
          <a:prstGeom prst="rect">
            <a:avLst/>
          </a:prstGeom>
        </p:spPr>
      </p:pic>
      <p:pic>
        <p:nvPicPr>
          <p:cNvPr id="9" name="Picture 8">
            <a:extLst>
              <a:ext uri="{FF2B5EF4-FFF2-40B4-BE49-F238E27FC236}">
                <a16:creationId xmlns:a16="http://schemas.microsoft.com/office/drawing/2014/main" id="{3684C834-90C0-74AC-5E75-83CBC4160BBE}"/>
              </a:ext>
            </a:extLst>
          </p:cNvPr>
          <p:cNvPicPr>
            <a:picLocks noChangeAspect="1"/>
          </p:cNvPicPr>
          <p:nvPr/>
        </p:nvPicPr>
        <p:blipFill>
          <a:blip r:embed="rId5"/>
          <a:stretch>
            <a:fillRect/>
          </a:stretch>
        </p:blipFill>
        <p:spPr>
          <a:xfrm>
            <a:off x="9309565" y="321169"/>
            <a:ext cx="811481" cy="553282"/>
          </a:xfrm>
          <a:prstGeom prst="rect">
            <a:avLst/>
          </a:prstGeom>
        </p:spPr>
      </p:pic>
      <p:pic>
        <p:nvPicPr>
          <p:cNvPr id="2" name="Picture 2" descr="Image">
            <a:extLst>
              <a:ext uri="{FF2B5EF4-FFF2-40B4-BE49-F238E27FC236}">
                <a16:creationId xmlns:a16="http://schemas.microsoft.com/office/drawing/2014/main" id="{022DC4F9-F137-34ED-65E4-FDC6DECA4E0E}"/>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31477" y="1719508"/>
            <a:ext cx="3394095" cy="313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731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BF268A4C-65A0-AC24-F83C-8D717ABEB74A}"/>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D7825C59-635D-A205-2F5E-6364A4C2CE6E}"/>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ABAA9470-7B91-C9FB-734F-640790B535F0}"/>
              </a:ext>
            </a:extLst>
          </p:cNvPr>
          <p:cNvSpPr/>
          <p:nvPr/>
        </p:nvSpPr>
        <p:spPr>
          <a:xfrm>
            <a:off x="9818271" y="5206956"/>
            <a:ext cx="2951664" cy="295166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9" name="Oval 28">
            <a:extLst>
              <a:ext uri="{FF2B5EF4-FFF2-40B4-BE49-F238E27FC236}">
                <a16:creationId xmlns:a16="http://schemas.microsoft.com/office/drawing/2014/main" id="{2D0ECC76-54BC-B61B-38E6-66A2AF64F711}"/>
              </a:ext>
            </a:extLst>
          </p:cNvPr>
          <p:cNvSpPr/>
          <p:nvPr/>
        </p:nvSpPr>
        <p:spPr>
          <a:xfrm>
            <a:off x="9618246" y="5609827"/>
            <a:ext cx="2951664" cy="2951664"/>
          </a:xfrm>
          <a:prstGeom prst="ellipse">
            <a:avLst/>
          </a:prstGeom>
          <a:solidFill>
            <a:srgbClr val="97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30" name="Picture 29">
            <a:extLst>
              <a:ext uri="{FF2B5EF4-FFF2-40B4-BE49-F238E27FC236}">
                <a16:creationId xmlns:a16="http://schemas.microsoft.com/office/drawing/2014/main" id="{0CB03E0E-5F99-3961-0340-F636D32C2381}"/>
              </a:ext>
            </a:extLst>
          </p:cNvPr>
          <p:cNvPicPr>
            <a:picLocks noChangeAspect="1"/>
          </p:cNvPicPr>
          <p:nvPr/>
        </p:nvPicPr>
        <p:blipFill>
          <a:blip r:embed="rId3"/>
          <a:stretch>
            <a:fillRect/>
          </a:stretch>
        </p:blipFill>
        <p:spPr>
          <a:xfrm>
            <a:off x="10121046" y="6076951"/>
            <a:ext cx="1874583" cy="569640"/>
          </a:xfrm>
          <a:prstGeom prst="rect">
            <a:avLst/>
          </a:prstGeom>
        </p:spPr>
      </p:pic>
      <p:sp>
        <p:nvSpPr>
          <p:cNvPr id="3" name="TextBox 2">
            <a:extLst>
              <a:ext uri="{FF2B5EF4-FFF2-40B4-BE49-F238E27FC236}">
                <a16:creationId xmlns:a16="http://schemas.microsoft.com/office/drawing/2014/main" id="{0F15A546-D189-2C2C-BABE-FC060326F788}"/>
              </a:ext>
            </a:extLst>
          </p:cNvPr>
          <p:cNvSpPr txBox="1"/>
          <p:nvPr/>
        </p:nvSpPr>
        <p:spPr>
          <a:xfrm>
            <a:off x="443442" y="335845"/>
            <a:ext cx="11112525" cy="66787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97BF0D"/>
                </a:solidFill>
                <a:effectLst/>
                <a:uLnTx/>
                <a:uFillTx/>
                <a:latin typeface="Calibri" panose="020F0502020204030204"/>
                <a:ea typeface="+mn-ea"/>
                <a:cs typeface="+mn-cs"/>
              </a:rPr>
              <a:t>Norfolk Early Years Transitions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rgbClr val="DAE3F3"/>
                </a:solidFill>
                <a:latin typeface="Calibri" panose="020F0502020204030204"/>
              </a:rPr>
              <a:t>Early Years data context</a:t>
            </a:r>
            <a:endParaRPr kumimoji="0" lang="en-GB" sz="3600" b="0" i="0" u="none" strike="noStrike" kern="1200" cap="none" spc="0" normalizeH="0" baseline="0" noProof="0" dirty="0">
              <a:ln>
                <a:noFill/>
              </a:ln>
              <a:solidFill>
                <a:srgbClr val="DAE3F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GB" sz="3200" dirty="0">
                <a:solidFill>
                  <a:srgbClr val="4472C4">
                    <a:lumMod val="40000"/>
                    <a:lumOff val="60000"/>
                  </a:srgbClr>
                </a:solidFill>
                <a:latin typeface="Calibri" panose="020F0502020204030204"/>
              </a:rPr>
              <a:t>Seeing increases in:</a:t>
            </a:r>
          </a:p>
          <a:p>
            <a:pPr marL="800100" lvl="1" indent="-342900">
              <a:buFont typeface="Arial" panose="020B0604020202020204" pitchFamily="34" charset="0"/>
              <a:buChar char="•"/>
              <a:defRPr/>
            </a:pPr>
            <a:r>
              <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rPr>
              <a:t>SENIF</a:t>
            </a:r>
          </a:p>
          <a:p>
            <a:pPr marL="800100" lvl="1" indent="-342900">
              <a:buFont typeface="Arial" panose="020B0604020202020204" pitchFamily="34" charset="0"/>
              <a:buChar char="•"/>
              <a:defRPr/>
            </a:pPr>
            <a:r>
              <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rPr>
              <a:t>EIN</a:t>
            </a:r>
          </a:p>
          <a:p>
            <a:pPr marL="800100" lvl="1" indent="-342900">
              <a:buFont typeface="Arial" panose="020B0604020202020204" pitchFamily="34" charset="0"/>
              <a:buChar char="•"/>
              <a:defRPr/>
            </a:pPr>
            <a:r>
              <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rPr>
              <a:t>EY EHCP’s</a:t>
            </a:r>
          </a:p>
          <a:p>
            <a:pPr marL="800100" lvl="1" indent="-342900">
              <a:buFont typeface="Arial" panose="020B0604020202020204" pitchFamily="34" charset="0"/>
              <a:buChar char="•"/>
              <a:defRPr/>
            </a:pPr>
            <a:r>
              <a:rPr lang="en-GB" sz="3200" dirty="0">
                <a:solidFill>
                  <a:srgbClr val="4472C4">
                    <a:lumMod val="40000"/>
                    <a:lumOff val="60000"/>
                  </a:srgbClr>
                </a:solidFill>
                <a:latin typeface="Calibri" panose="020F0502020204030204"/>
              </a:rPr>
              <a:t>PEX &amp; exclusion risks for Reception children</a:t>
            </a:r>
          </a:p>
          <a:p>
            <a:pPr marL="800100" lvl="1" indent="-342900">
              <a:buFont typeface="Arial" panose="020B0604020202020204" pitchFamily="34" charset="0"/>
              <a:buChar char="•"/>
              <a:defRPr/>
            </a:pPr>
            <a:r>
              <a:rPr lang="en-GB" sz="3200" dirty="0">
                <a:solidFill>
                  <a:srgbClr val="4472C4">
                    <a:lumMod val="40000"/>
                    <a:lumOff val="60000"/>
                  </a:srgbClr>
                </a:solidFill>
                <a:latin typeface="Calibri" panose="020F0502020204030204"/>
              </a:rPr>
              <a:t>Delayed and deferred school starts</a:t>
            </a:r>
            <a:endPar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a:p>
            <a:pPr marL="800100" lvl="1" indent="-342900">
              <a:buFont typeface="Arial" panose="020B0604020202020204" pitchFamily="34" charset="0"/>
              <a:buChar char="•"/>
              <a:defRPr/>
            </a:pPr>
            <a:r>
              <a:rPr lang="en-GB" sz="3200" dirty="0">
                <a:solidFill>
                  <a:srgbClr val="4472C4">
                    <a:lumMod val="40000"/>
                    <a:lumOff val="60000"/>
                  </a:srgbClr>
                </a:solidFill>
                <a:latin typeface="Calibri" panose="020F0502020204030204"/>
              </a:rPr>
              <a:t>Appeals</a:t>
            </a:r>
          </a:p>
          <a:p>
            <a:pPr marL="800100" lvl="1" indent="-342900">
              <a:buFont typeface="Arial" panose="020B0604020202020204" pitchFamily="34" charset="0"/>
              <a:buChar char="•"/>
              <a:defRPr/>
            </a:pPr>
            <a:r>
              <a:rPr lang="en-GB" sz="3200" dirty="0">
                <a:solidFill>
                  <a:srgbClr val="4472C4">
                    <a:lumMod val="40000"/>
                    <a:lumOff val="60000"/>
                  </a:srgbClr>
                </a:solidFill>
                <a:latin typeface="Calibri" panose="020F0502020204030204"/>
              </a:rPr>
              <a:t>Tribunals</a:t>
            </a:r>
            <a:endPar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5DA835F-25A1-FDED-8375-ADB80DED018A}"/>
              </a:ext>
            </a:extLst>
          </p:cNvPr>
          <p:cNvPicPr>
            <a:picLocks noChangeAspect="1"/>
          </p:cNvPicPr>
          <p:nvPr/>
        </p:nvPicPr>
        <p:blipFill>
          <a:blip r:embed="rId4"/>
          <a:stretch>
            <a:fillRect/>
          </a:stretch>
        </p:blipFill>
        <p:spPr>
          <a:xfrm>
            <a:off x="10486810" y="460741"/>
            <a:ext cx="1214535" cy="412074"/>
          </a:xfrm>
          <a:prstGeom prst="rect">
            <a:avLst/>
          </a:prstGeom>
        </p:spPr>
      </p:pic>
      <p:pic>
        <p:nvPicPr>
          <p:cNvPr id="9" name="Picture 8">
            <a:extLst>
              <a:ext uri="{FF2B5EF4-FFF2-40B4-BE49-F238E27FC236}">
                <a16:creationId xmlns:a16="http://schemas.microsoft.com/office/drawing/2014/main" id="{3D9CAD94-F3E3-48C7-E59A-E914C72F4BE0}"/>
              </a:ext>
            </a:extLst>
          </p:cNvPr>
          <p:cNvPicPr>
            <a:picLocks noChangeAspect="1"/>
          </p:cNvPicPr>
          <p:nvPr/>
        </p:nvPicPr>
        <p:blipFill>
          <a:blip r:embed="rId5"/>
          <a:stretch>
            <a:fillRect/>
          </a:stretch>
        </p:blipFill>
        <p:spPr>
          <a:xfrm>
            <a:off x="9309565" y="321169"/>
            <a:ext cx="811481" cy="553282"/>
          </a:xfrm>
          <a:prstGeom prst="rect">
            <a:avLst/>
          </a:prstGeom>
        </p:spPr>
      </p:pic>
      <p:pic>
        <p:nvPicPr>
          <p:cNvPr id="3074" name="Picture 2" descr="Image">
            <a:extLst>
              <a:ext uri="{FF2B5EF4-FFF2-40B4-BE49-F238E27FC236}">
                <a16:creationId xmlns:a16="http://schemas.microsoft.com/office/drawing/2014/main" id="{D33DB52F-1D9E-3F45-CC1A-E0018CEBE89A}"/>
              </a:ext>
            </a:extLst>
          </p:cNvPr>
          <p:cNvPicPr>
            <a:picLocks noChangeAspect="1" noChangeArrowheads="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530275" y="1509480"/>
            <a:ext cx="5245523" cy="1953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483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D2F0-5979-AFFC-F4CF-ABBB87517FE2}"/>
              </a:ext>
            </a:extLst>
          </p:cNvPr>
          <p:cNvSpPr>
            <a:spLocks noGrp="1"/>
          </p:cNvSpPr>
          <p:nvPr>
            <p:ph type="title"/>
          </p:nvPr>
        </p:nvSpPr>
        <p:spPr>
          <a:xfrm>
            <a:off x="6392583" y="501651"/>
            <a:ext cx="4434720" cy="1716255"/>
          </a:xfrm>
        </p:spPr>
        <p:txBody>
          <a:bodyPr anchor="b">
            <a:normAutofit/>
          </a:bodyPr>
          <a:lstStyle/>
          <a:p>
            <a:r>
              <a:rPr lang="en-US" sz="5600" b="1">
                <a:latin typeface="+mn-lt"/>
              </a:rPr>
              <a:t>Agenda </a:t>
            </a:r>
          </a:p>
        </p:txBody>
      </p:sp>
      <p:pic>
        <p:nvPicPr>
          <p:cNvPr id="4" name="Picture 3" descr="Logo, company name&#10;&#10;Description automatically generated">
            <a:extLst>
              <a:ext uri="{FF2B5EF4-FFF2-40B4-BE49-F238E27FC236}">
                <a16:creationId xmlns:a16="http://schemas.microsoft.com/office/drawing/2014/main" id="{7B50382E-E3CE-3D1D-87BF-51015F07D302}"/>
              </a:ext>
            </a:extLst>
          </p:cNvPr>
          <p:cNvPicPr>
            <a:picLocks noChangeAspect="1"/>
          </p:cNvPicPr>
          <p:nvPr/>
        </p:nvPicPr>
        <p:blipFill rotWithShape="1">
          <a:blip r:embed="rId3"/>
          <a:srcRect t="9945" b="8567"/>
          <a:stretch/>
        </p:blipFill>
        <p:spPr>
          <a:xfrm>
            <a:off x="279143" y="299508"/>
            <a:ext cx="5221625" cy="3010397"/>
          </a:xfrm>
          <a:prstGeom prst="rect">
            <a:avLst/>
          </a:prstGeom>
        </p:spPr>
      </p:pic>
      <p:pic>
        <p:nvPicPr>
          <p:cNvPr id="6" name="Picture 5" descr="Multi-coloured cubes letters spelling inclusion">
            <a:extLst>
              <a:ext uri="{FF2B5EF4-FFF2-40B4-BE49-F238E27FC236}">
                <a16:creationId xmlns:a16="http://schemas.microsoft.com/office/drawing/2014/main" id="{C3AE1A8E-70DD-D53D-9779-7105AEEC14D2}"/>
              </a:ext>
            </a:extLst>
          </p:cNvPr>
          <p:cNvPicPr>
            <a:picLocks noChangeAspect="1"/>
          </p:cNvPicPr>
          <p:nvPr/>
        </p:nvPicPr>
        <p:blipFill>
          <a:blip r:embed="rId4"/>
          <a:srcRect t="13196" b="433"/>
          <a:stretch/>
        </p:blipFill>
        <p:spPr>
          <a:xfrm>
            <a:off x="279143" y="3548095"/>
            <a:ext cx="5221625" cy="3010397"/>
          </a:xfrm>
          <a:prstGeom prst="rect">
            <a:avLst/>
          </a:prstGeom>
        </p:spPr>
      </p:pic>
      <p:sp>
        <p:nvSpPr>
          <p:cNvPr id="3" name="Content Placeholder 2">
            <a:extLst>
              <a:ext uri="{FF2B5EF4-FFF2-40B4-BE49-F238E27FC236}">
                <a16:creationId xmlns:a16="http://schemas.microsoft.com/office/drawing/2014/main" id="{FE9621A5-5D7D-16E6-641E-8AB89E979B53}"/>
              </a:ext>
            </a:extLst>
          </p:cNvPr>
          <p:cNvSpPr>
            <a:spLocks noGrp="1"/>
          </p:cNvSpPr>
          <p:nvPr>
            <p:ph idx="1"/>
          </p:nvPr>
        </p:nvSpPr>
        <p:spPr>
          <a:xfrm>
            <a:off x="6392583" y="2645922"/>
            <a:ext cx="4434721" cy="3710427"/>
          </a:xfrm>
        </p:spPr>
        <p:txBody>
          <a:bodyPr anchor="t">
            <a:normAutofit/>
          </a:bodyPr>
          <a:lstStyle/>
          <a:p>
            <a:r>
              <a:rPr lang="en-GB" sz="1300" kern="10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Who we are and what we do</a:t>
            </a:r>
          </a:p>
          <a:p>
            <a:r>
              <a:rPr lang="en-GB" sz="1300" kern="10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A parent carers perspective – when transitions go wrong</a:t>
            </a:r>
          </a:p>
          <a:p>
            <a:r>
              <a:rPr lang="en-GB" sz="1300" kern="10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Highlights of the last 6 years, what we collectively learnt </a:t>
            </a:r>
          </a:p>
          <a:p>
            <a:r>
              <a:rPr lang="en-GB" sz="1300" kern="10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Case study Bournemouth Christchurch and Poole – data driven change and the journey to ensuring the best impact and outcomes</a:t>
            </a:r>
          </a:p>
          <a:p>
            <a:r>
              <a:rPr lang="en-GB" sz="1300" kern="100">
                <a:solidFill>
                  <a:schemeClr val="tx1">
                    <a:alpha val="80000"/>
                  </a:schemeClr>
                </a:solidFill>
                <a:latin typeface="Aptos" panose="020B0004020202020204" pitchFamily="34" charset="0"/>
                <a:ea typeface="Aptos" panose="020B0004020202020204" pitchFamily="34" charset="0"/>
                <a:cs typeface="Times New Roman" panose="02020603050405020304" pitchFamily="18" charset="0"/>
              </a:rPr>
              <a:t>Case study Norfolk -  what works and our process of measuring impact</a:t>
            </a:r>
          </a:p>
          <a:p>
            <a:r>
              <a:rPr lang="en-GB" sz="1300" kern="100">
                <a:solidFill>
                  <a:schemeClr val="tx1">
                    <a:alpha val="80000"/>
                  </a:schemeClr>
                </a:solidFill>
                <a:latin typeface="Aptos" panose="020B0004020202020204" pitchFamily="34" charset="0"/>
                <a:ea typeface="Aptos" panose="020B0004020202020204" pitchFamily="34" charset="0"/>
                <a:cs typeface="Times New Roman" panose="02020603050405020304" pitchFamily="18" charset="0"/>
              </a:rPr>
              <a:t>A parent carers perspective – when things go well and what works</a:t>
            </a:r>
          </a:p>
          <a:p>
            <a:r>
              <a:rPr lang="en-GB" sz="1300" kern="10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What are you doing to drive change and measure impact?</a:t>
            </a:r>
          </a:p>
          <a:p>
            <a:r>
              <a:rPr lang="en-GB" sz="1300" kern="10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What will you do next?</a:t>
            </a:r>
          </a:p>
          <a:p>
            <a:endParaRPr lang="en-US" sz="1300">
              <a:solidFill>
                <a:schemeClr val="tx1">
                  <a:alpha val="80000"/>
                </a:schemeClr>
              </a:solidFill>
            </a:endParaRPr>
          </a:p>
        </p:txBody>
      </p:sp>
    </p:spTree>
    <p:extLst>
      <p:ext uri="{BB962C8B-B14F-4D97-AF65-F5344CB8AC3E}">
        <p14:creationId xmlns:p14="http://schemas.microsoft.com/office/powerpoint/2010/main" val="274397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75E0A355-8BA4-9836-7C96-FA88817A0D21}"/>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7E366985-97F1-3E1C-D082-26A739E6D62D}"/>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2C87DEC4-0CD3-28CD-E0A6-DCFBDF7766A8}"/>
              </a:ext>
            </a:extLst>
          </p:cNvPr>
          <p:cNvSpPr/>
          <p:nvPr/>
        </p:nvSpPr>
        <p:spPr>
          <a:xfrm>
            <a:off x="9818271" y="5206956"/>
            <a:ext cx="2951664" cy="295166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9" name="Oval 28">
            <a:extLst>
              <a:ext uri="{FF2B5EF4-FFF2-40B4-BE49-F238E27FC236}">
                <a16:creationId xmlns:a16="http://schemas.microsoft.com/office/drawing/2014/main" id="{8B55B7C7-A6BD-E7F2-1524-7CADB273B133}"/>
              </a:ext>
            </a:extLst>
          </p:cNvPr>
          <p:cNvSpPr/>
          <p:nvPr/>
        </p:nvSpPr>
        <p:spPr>
          <a:xfrm>
            <a:off x="9618246" y="5609827"/>
            <a:ext cx="2951664" cy="2951664"/>
          </a:xfrm>
          <a:prstGeom prst="ellipse">
            <a:avLst/>
          </a:prstGeom>
          <a:solidFill>
            <a:srgbClr val="97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30" name="Picture 29">
            <a:extLst>
              <a:ext uri="{FF2B5EF4-FFF2-40B4-BE49-F238E27FC236}">
                <a16:creationId xmlns:a16="http://schemas.microsoft.com/office/drawing/2014/main" id="{71762C60-7525-25E5-CCCB-BB9BEFCE8F83}"/>
              </a:ext>
            </a:extLst>
          </p:cNvPr>
          <p:cNvPicPr>
            <a:picLocks noChangeAspect="1"/>
          </p:cNvPicPr>
          <p:nvPr/>
        </p:nvPicPr>
        <p:blipFill>
          <a:blip r:embed="rId3"/>
          <a:stretch>
            <a:fillRect/>
          </a:stretch>
        </p:blipFill>
        <p:spPr>
          <a:xfrm>
            <a:off x="10121046" y="6076951"/>
            <a:ext cx="1874583" cy="569640"/>
          </a:xfrm>
          <a:prstGeom prst="rect">
            <a:avLst/>
          </a:prstGeom>
        </p:spPr>
      </p:pic>
      <p:sp>
        <p:nvSpPr>
          <p:cNvPr id="3" name="TextBox 2">
            <a:extLst>
              <a:ext uri="{FF2B5EF4-FFF2-40B4-BE49-F238E27FC236}">
                <a16:creationId xmlns:a16="http://schemas.microsoft.com/office/drawing/2014/main" id="{D2DD2203-73AC-A94D-0665-9152BBF51B99}"/>
              </a:ext>
            </a:extLst>
          </p:cNvPr>
          <p:cNvSpPr txBox="1"/>
          <p:nvPr/>
        </p:nvSpPr>
        <p:spPr>
          <a:xfrm>
            <a:off x="490655" y="666778"/>
            <a:ext cx="11504974" cy="569386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97BF0D"/>
                </a:solidFill>
                <a:effectLst/>
                <a:uLnTx/>
                <a:uFillTx/>
                <a:latin typeface="Calibri" panose="020F0502020204030204"/>
                <a:ea typeface="+mn-ea"/>
                <a:cs typeface="+mn-cs"/>
              </a:rPr>
              <a:t>Norfolk Early Years Transitions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DAE3F3"/>
                </a:solidFill>
                <a:effectLst/>
                <a:uLnTx/>
                <a:uFillTx/>
                <a:latin typeface="Calibri" panose="020F0502020204030204"/>
                <a:ea typeface="+mn-ea"/>
                <a:cs typeface="+mn-cs"/>
              </a:rPr>
              <a:t>A matrix of targeted activity to improve transitions</a:t>
            </a:r>
            <a:endParaRPr kumimoji="0" lang="en-GB" sz="3600" b="0" i="0" u="none" strike="noStrike" kern="1200" cap="none" spc="0" normalizeH="0" baseline="0" noProof="0" dirty="0">
              <a:ln>
                <a:noFill/>
              </a:ln>
              <a:solidFill>
                <a:srgbClr val="DAE3F3"/>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srgbClr val="4472C4">
                    <a:lumMod val="40000"/>
                    <a:lumOff val="60000"/>
                  </a:srgbClr>
                </a:solidFill>
                <a:latin typeface="Calibri" panose="020F0502020204030204"/>
              </a:rPr>
              <a:t>STAIR - Supporting transitions and inclusion record</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srgbClr val="4472C4">
                    <a:lumMod val="40000"/>
                    <a:lumOff val="60000"/>
                  </a:srgbClr>
                </a:solidFill>
                <a:latin typeface="Calibri" panose="020F0502020204030204"/>
              </a:rPr>
              <a:t>Communication Hubs</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srgbClr val="4472C4">
                    <a:lumMod val="40000"/>
                    <a:lumOff val="60000"/>
                  </a:srgbClr>
                </a:solidFill>
                <a:latin typeface="Calibri" panose="020F0502020204030204"/>
              </a:rPr>
              <a:t>EY SENCDO Networks</a:t>
            </a:r>
          </a:p>
          <a:p>
            <a:pPr marL="514350" indent="-514350">
              <a:buFont typeface="Arial" panose="020B0604020202020204" pitchFamily="34" charset="0"/>
              <a:buChar char="•"/>
              <a:defRPr/>
            </a:pPr>
            <a:r>
              <a:rPr lang="en-GB" sz="3200" dirty="0">
                <a:solidFill>
                  <a:srgbClr val="4472C4">
                    <a:lumMod val="40000"/>
                    <a:lumOff val="60000"/>
                  </a:srgbClr>
                </a:solidFill>
                <a:latin typeface="Calibri" panose="020F0502020204030204"/>
              </a:rPr>
              <a:t>Best School Start</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srgbClr val="4472C4">
                    <a:lumMod val="40000"/>
                    <a:lumOff val="60000"/>
                  </a:srgbClr>
                </a:solidFill>
                <a:latin typeface="Calibri" panose="020F0502020204030204"/>
              </a:rPr>
              <a:t>SCT support</a:t>
            </a:r>
          </a:p>
          <a:p>
            <a:pPr marL="514350" indent="-514350">
              <a:buFont typeface="Arial" panose="020B0604020202020204" pitchFamily="34" charset="0"/>
              <a:buChar char="•"/>
              <a:defRPr/>
            </a:pPr>
            <a:r>
              <a:rPr lang="en-GB" sz="3200" dirty="0">
                <a:solidFill>
                  <a:srgbClr val="4472C4">
                    <a:lumMod val="40000"/>
                    <a:lumOff val="60000"/>
                  </a:srgbClr>
                </a:solidFill>
                <a:latin typeface="Calibri" panose="020F0502020204030204"/>
              </a:rPr>
              <a:t>EHCP Consultations </a:t>
            </a:r>
          </a:p>
          <a:p>
            <a:pPr marL="514350" indent="-514350">
              <a:buFont typeface="Arial" panose="020B0604020202020204" pitchFamily="34" charset="0"/>
              <a:buChar char="•"/>
              <a:defRPr/>
            </a:pPr>
            <a:r>
              <a:rPr lang="en-GB" sz="3200" dirty="0">
                <a:solidFill>
                  <a:srgbClr val="4472C4">
                    <a:lumMod val="40000"/>
                    <a:lumOff val="60000"/>
                  </a:srgbClr>
                </a:solidFill>
                <a:latin typeface="Calibri" panose="020F0502020204030204"/>
              </a:rPr>
              <a:t>Bridging Fund</a:t>
            </a:r>
          </a:p>
        </p:txBody>
      </p:sp>
      <p:pic>
        <p:nvPicPr>
          <p:cNvPr id="8" name="Picture 7">
            <a:extLst>
              <a:ext uri="{FF2B5EF4-FFF2-40B4-BE49-F238E27FC236}">
                <a16:creationId xmlns:a16="http://schemas.microsoft.com/office/drawing/2014/main" id="{F5F5BA68-4756-4557-5E61-1D4F6CAB6BA2}"/>
              </a:ext>
            </a:extLst>
          </p:cNvPr>
          <p:cNvPicPr>
            <a:picLocks noChangeAspect="1"/>
          </p:cNvPicPr>
          <p:nvPr/>
        </p:nvPicPr>
        <p:blipFill>
          <a:blip r:embed="rId4"/>
          <a:stretch>
            <a:fillRect/>
          </a:stretch>
        </p:blipFill>
        <p:spPr>
          <a:xfrm>
            <a:off x="10486810" y="460741"/>
            <a:ext cx="1214535" cy="412074"/>
          </a:xfrm>
          <a:prstGeom prst="rect">
            <a:avLst/>
          </a:prstGeom>
        </p:spPr>
      </p:pic>
      <p:pic>
        <p:nvPicPr>
          <p:cNvPr id="9" name="Picture 8">
            <a:extLst>
              <a:ext uri="{FF2B5EF4-FFF2-40B4-BE49-F238E27FC236}">
                <a16:creationId xmlns:a16="http://schemas.microsoft.com/office/drawing/2014/main" id="{CBEA20F1-71E0-000A-EB93-A70FB5BDD628}"/>
              </a:ext>
            </a:extLst>
          </p:cNvPr>
          <p:cNvPicPr>
            <a:picLocks noChangeAspect="1"/>
          </p:cNvPicPr>
          <p:nvPr/>
        </p:nvPicPr>
        <p:blipFill>
          <a:blip r:embed="rId5"/>
          <a:stretch>
            <a:fillRect/>
          </a:stretch>
        </p:blipFill>
        <p:spPr>
          <a:xfrm>
            <a:off x="9309565" y="321169"/>
            <a:ext cx="811481" cy="553282"/>
          </a:xfrm>
          <a:prstGeom prst="rect">
            <a:avLst/>
          </a:prstGeom>
        </p:spPr>
      </p:pic>
      <p:pic>
        <p:nvPicPr>
          <p:cNvPr id="3074" name="Picture 2" descr="Image">
            <a:extLst>
              <a:ext uri="{FF2B5EF4-FFF2-40B4-BE49-F238E27FC236}">
                <a16:creationId xmlns:a16="http://schemas.microsoft.com/office/drawing/2014/main" id="{DE0DDD9E-C6B9-DEED-8363-647C1B69BB80}"/>
              </a:ext>
            </a:extLst>
          </p:cNvPr>
          <p:cNvPicPr>
            <a:picLocks noChangeAspect="1" noChangeArrowheads="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687545" y="3720791"/>
            <a:ext cx="5245523" cy="1953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274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CCBC1DA-8F49-4D9A-AF89-7080CAA5C881}"/>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D4B32CA-A834-4741-8AEA-526C03DD033E}"/>
              </a:ext>
            </a:extLst>
          </p:cNvPr>
          <p:cNvSpPr/>
          <p:nvPr/>
        </p:nvSpPr>
        <p:spPr>
          <a:xfrm>
            <a:off x="9818271" y="5206956"/>
            <a:ext cx="2951664" cy="295166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9" name="Oval 28">
            <a:extLst>
              <a:ext uri="{FF2B5EF4-FFF2-40B4-BE49-F238E27FC236}">
                <a16:creationId xmlns:a16="http://schemas.microsoft.com/office/drawing/2014/main" id="{FA37D881-3F80-4437-90B1-162728A42A16}"/>
              </a:ext>
            </a:extLst>
          </p:cNvPr>
          <p:cNvSpPr/>
          <p:nvPr/>
        </p:nvSpPr>
        <p:spPr>
          <a:xfrm>
            <a:off x="9618246" y="5609827"/>
            <a:ext cx="2951664" cy="2951664"/>
          </a:xfrm>
          <a:prstGeom prst="ellipse">
            <a:avLst/>
          </a:prstGeom>
          <a:solidFill>
            <a:srgbClr val="97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30" name="Picture 29">
            <a:extLst>
              <a:ext uri="{FF2B5EF4-FFF2-40B4-BE49-F238E27FC236}">
                <a16:creationId xmlns:a16="http://schemas.microsoft.com/office/drawing/2014/main" id="{B569D760-BE5F-4F69-BB99-898383C1A8CB}"/>
              </a:ext>
            </a:extLst>
          </p:cNvPr>
          <p:cNvPicPr>
            <a:picLocks noChangeAspect="1"/>
          </p:cNvPicPr>
          <p:nvPr/>
        </p:nvPicPr>
        <p:blipFill>
          <a:blip r:embed="rId3"/>
          <a:stretch>
            <a:fillRect/>
          </a:stretch>
        </p:blipFill>
        <p:spPr>
          <a:xfrm>
            <a:off x="10121046" y="6076951"/>
            <a:ext cx="1874583" cy="569640"/>
          </a:xfrm>
          <a:prstGeom prst="rect">
            <a:avLst/>
          </a:prstGeom>
        </p:spPr>
      </p:pic>
      <p:sp>
        <p:nvSpPr>
          <p:cNvPr id="3" name="TextBox 2">
            <a:extLst>
              <a:ext uri="{FF2B5EF4-FFF2-40B4-BE49-F238E27FC236}">
                <a16:creationId xmlns:a16="http://schemas.microsoft.com/office/drawing/2014/main" id="{4C689D9D-B7B9-4CC6-9843-21302A340424}"/>
              </a:ext>
            </a:extLst>
          </p:cNvPr>
          <p:cNvSpPr txBox="1"/>
          <p:nvPr/>
        </p:nvSpPr>
        <p:spPr>
          <a:xfrm>
            <a:off x="295147" y="164840"/>
            <a:ext cx="11256387" cy="723274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97BF0D"/>
                </a:solidFill>
                <a:effectLst/>
                <a:uLnTx/>
                <a:uFillTx/>
                <a:latin typeface="Calibri" panose="020F0502020204030204"/>
                <a:ea typeface="+mn-ea"/>
                <a:cs typeface="+mn-cs"/>
              </a:rPr>
              <a:t>Norfolk Early Years Transitions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accent1">
                    <a:lumMod val="20000"/>
                    <a:lumOff val="80000"/>
                  </a:schemeClr>
                </a:solidFill>
                <a:effectLst/>
                <a:uLnTx/>
                <a:uFillTx/>
                <a:latin typeface="Calibri" panose="020F0502020204030204"/>
                <a:ea typeface="+mn-ea"/>
                <a:cs typeface="+mn-cs"/>
              </a:rPr>
              <a:t>Monitoring impact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srgbClr val="B4C7E7"/>
                </a:solidFill>
                <a:latin typeface="Calibri" panose="020F0502020204030204"/>
              </a:rPr>
              <a:t>Professional development – monitoring attendance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B4C7E7"/>
                </a:solidFill>
                <a:effectLst/>
                <a:uLnTx/>
                <a:uFillTx/>
                <a:latin typeface="Calibri" panose="020F0502020204030204"/>
                <a:ea typeface="+mn-ea"/>
                <a:cs typeface="+mn-cs"/>
              </a:rPr>
              <a:t>Padlet</a:t>
            </a:r>
            <a:r>
              <a:rPr lang="en-GB" sz="3200" dirty="0">
                <a:solidFill>
                  <a:srgbClr val="B4C7E7"/>
                </a:solidFill>
                <a:latin typeface="Calibri" panose="020F0502020204030204"/>
              </a:rPr>
              <a:t> of resources – anecdotal feedback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srgbClr val="B4C7E7"/>
                </a:solidFill>
                <a:latin typeface="Calibri" panose="020F0502020204030204"/>
              </a:rPr>
              <a:t>Closer working with Admissions, SEND &amp; Inclusion teams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srgbClr val="B4C7E7"/>
                </a:solidFill>
                <a:latin typeface="Calibri" panose="020F0502020204030204"/>
              </a:rPr>
              <a:t>Data sharing with partners to identify exclusion risks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srgbClr val="B4C7E7"/>
                </a:solidFill>
                <a:latin typeface="Calibri" panose="020F0502020204030204"/>
              </a:rPr>
              <a:t>2 yr checks &amp; EIN – early intervention flags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srgbClr val="B4C7E7"/>
                </a:solidFill>
                <a:latin typeface="Calibri" panose="020F0502020204030204"/>
              </a:rPr>
              <a:t>Support services </a:t>
            </a:r>
            <a:r>
              <a:rPr lang="en-GB" sz="3200">
                <a:solidFill>
                  <a:srgbClr val="B4C7E7"/>
                </a:solidFill>
                <a:latin typeface="Calibri" panose="020F0502020204030204"/>
              </a:rPr>
              <a:t>e.g.</a:t>
            </a:r>
            <a:r>
              <a:rPr lang="en-GB" sz="3200" dirty="0">
                <a:solidFill>
                  <a:srgbClr val="B4C7E7"/>
                </a:solidFill>
                <a:latin typeface="Calibri" panose="020F0502020204030204"/>
              </a:rPr>
              <a:t> Portage, EAL, SEND, LAC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srgbClr val="B4C7E7"/>
                </a:solidFill>
                <a:latin typeface="Calibri" panose="020F0502020204030204"/>
              </a:rPr>
              <a:t>SMAAG Audit – Quality Assurance activity </a:t>
            </a:r>
          </a:p>
          <a:p>
            <a:pPr marL="342900" indent="-342900">
              <a:buFont typeface="Arial" panose="020B0604020202020204" pitchFamily="34" charset="0"/>
              <a:buChar char="•"/>
              <a:defRPr/>
            </a:pPr>
            <a:r>
              <a:rPr lang="en-GB" sz="3200" dirty="0">
                <a:solidFill>
                  <a:srgbClr val="B4C7E7"/>
                </a:solidFill>
                <a:latin typeface="Calibri" panose="020F0502020204030204"/>
              </a:rPr>
              <a:t>Use of Norfolk STAIR…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3200" dirty="0">
              <a:solidFill>
                <a:srgbClr val="B4C7E7"/>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B4C7E7"/>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5AD00F8-D17E-CA2D-8753-03963EA001A0}"/>
              </a:ext>
            </a:extLst>
          </p:cNvPr>
          <p:cNvPicPr>
            <a:picLocks noChangeAspect="1"/>
          </p:cNvPicPr>
          <p:nvPr/>
        </p:nvPicPr>
        <p:blipFill>
          <a:blip r:embed="rId4"/>
          <a:stretch>
            <a:fillRect/>
          </a:stretch>
        </p:blipFill>
        <p:spPr>
          <a:xfrm>
            <a:off x="10486810" y="460741"/>
            <a:ext cx="1214535" cy="412074"/>
          </a:xfrm>
          <a:prstGeom prst="rect">
            <a:avLst/>
          </a:prstGeom>
        </p:spPr>
      </p:pic>
      <p:pic>
        <p:nvPicPr>
          <p:cNvPr id="9" name="Picture 8">
            <a:extLst>
              <a:ext uri="{FF2B5EF4-FFF2-40B4-BE49-F238E27FC236}">
                <a16:creationId xmlns:a16="http://schemas.microsoft.com/office/drawing/2014/main" id="{5B81CC8A-AB69-4F48-A32B-3C9B2A70490C}"/>
              </a:ext>
            </a:extLst>
          </p:cNvPr>
          <p:cNvPicPr>
            <a:picLocks noChangeAspect="1"/>
          </p:cNvPicPr>
          <p:nvPr/>
        </p:nvPicPr>
        <p:blipFill>
          <a:blip r:embed="rId5"/>
          <a:stretch>
            <a:fillRect/>
          </a:stretch>
        </p:blipFill>
        <p:spPr>
          <a:xfrm>
            <a:off x="9309565" y="321169"/>
            <a:ext cx="811481" cy="553282"/>
          </a:xfrm>
          <a:prstGeom prst="rect">
            <a:avLst/>
          </a:prstGeom>
        </p:spPr>
      </p:pic>
      <p:pic>
        <p:nvPicPr>
          <p:cNvPr id="2" name="Picture 2" descr="Image">
            <a:extLst>
              <a:ext uri="{FF2B5EF4-FFF2-40B4-BE49-F238E27FC236}">
                <a16:creationId xmlns:a16="http://schemas.microsoft.com/office/drawing/2014/main" id="{2EAB9D5C-7BE2-2154-C3CA-40D869E4BD4F}"/>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16847" y="1560381"/>
            <a:ext cx="2754460" cy="2298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551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95A1C52E-6B71-626C-DBD4-950D59F52E82}"/>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004A2FCA-DD61-A3AF-A440-7731EF5E836F}"/>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C208D50E-63DC-1687-2B20-CB9C795B4593}"/>
              </a:ext>
            </a:extLst>
          </p:cNvPr>
          <p:cNvSpPr/>
          <p:nvPr/>
        </p:nvSpPr>
        <p:spPr>
          <a:xfrm>
            <a:off x="9818271" y="5206956"/>
            <a:ext cx="2951664" cy="295166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9" name="Oval 28">
            <a:extLst>
              <a:ext uri="{FF2B5EF4-FFF2-40B4-BE49-F238E27FC236}">
                <a16:creationId xmlns:a16="http://schemas.microsoft.com/office/drawing/2014/main" id="{07DA48C5-00B3-4AA6-A23B-D5F33E8925EF}"/>
              </a:ext>
            </a:extLst>
          </p:cNvPr>
          <p:cNvSpPr/>
          <p:nvPr/>
        </p:nvSpPr>
        <p:spPr>
          <a:xfrm>
            <a:off x="9618245" y="5549260"/>
            <a:ext cx="2951664" cy="2951664"/>
          </a:xfrm>
          <a:prstGeom prst="ellipse">
            <a:avLst/>
          </a:prstGeom>
          <a:solidFill>
            <a:srgbClr val="97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30" name="Picture 29">
            <a:extLst>
              <a:ext uri="{FF2B5EF4-FFF2-40B4-BE49-F238E27FC236}">
                <a16:creationId xmlns:a16="http://schemas.microsoft.com/office/drawing/2014/main" id="{3E57B783-D230-28A9-96EB-7193D58351DC}"/>
              </a:ext>
            </a:extLst>
          </p:cNvPr>
          <p:cNvPicPr>
            <a:picLocks noChangeAspect="1"/>
          </p:cNvPicPr>
          <p:nvPr/>
        </p:nvPicPr>
        <p:blipFill>
          <a:blip r:embed="rId3"/>
          <a:stretch>
            <a:fillRect/>
          </a:stretch>
        </p:blipFill>
        <p:spPr>
          <a:xfrm>
            <a:off x="10121046" y="6076951"/>
            <a:ext cx="1874583" cy="569640"/>
          </a:xfrm>
          <a:prstGeom prst="rect">
            <a:avLst/>
          </a:prstGeom>
        </p:spPr>
      </p:pic>
      <p:sp>
        <p:nvSpPr>
          <p:cNvPr id="3" name="TextBox 2">
            <a:extLst>
              <a:ext uri="{FF2B5EF4-FFF2-40B4-BE49-F238E27FC236}">
                <a16:creationId xmlns:a16="http://schemas.microsoft.com/office/drawing/2014/main" id="{93CD4269-A9AD-9383-4D04-BAC6A1AAA427}"/>
              </a:ext>
            </a:extLst>
          </p:cNvPr>
          <p:cNvSpPr txBox="1"/>
          <p:nvPr/>
        </p:nvSpPr>
        <p:spPr>
          <a:xfrm>
            <a:off x="708205" y="460741"/>
            <a:ext cx="11101409" cy="13326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97BF0D"/>
                </a:solidFill>
                <a:effectLst/>
                <a:uLnTx/>
                <a:uFillTx/>
                <a:latin typeface="Calibri" panose="020F0502020204030204"/>
                <a:ea typeface="+mn-ea"/>
                <a:cs typeface="+mn-cs"/>
              </a:rPr>
              <a:t>Norfolk Early Years Transitions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rPr>
              <a:t>What data does the STAIR communicate?</a:t>
            </a:r>
          </a:p>
          <a:p>
            <a:pPr marL="571500" indent="-571500">
              <a:buFont typeface="Arial" panose="020B0604020202020204" pitchFamily="34" charset="0"/>
              <a:buChar char="•"/>
              <a:defRPr/>
            </a:pPr>
            <a:r>
              <a:rPr lang="en-GB" sz="3200" dirty="0">
                <a:solidFill>
                  <a:srgbClr val="B4C7E7"/>
                </a:solidFill>
                <a:latin typeface="Calibri" panose="020F0502020204030204"/>
              </a:rPr>
              <a:t>Over 2000 STAIRs have been completed via the NCC hosted online form and many more paper copies</a:t>
            </a:r>
          </a:p>
          <a:p>
            <a:pPr marL="571500" indent="-571500">
              <a:buFont typeface="Arial" panose="020B0604020202020204" pitchFamily="34" charset="0"/>
              <a:buChar char="•"/>
              <a:defRPr/>
            </a:pPr>
            <a:r>
              <a:rPr lang="en-GB" sz="3200" dirty="0">
                <a:solidFill>
                  <a:srgbClr val="B4C7E7"/>
                </a:solidFill>
                <a:latin typeface="Calibri" panose="020F0502020204030204"/>
              </a:rPr>
              <a:t>Children with SEND are more likely to have a STAIR completed</a:t>
            </a:r>
          </a:p>
          <a:p>
            <a:pPr marL="571500" indent="-571500">
              <a:buFont typeface="Arial" panose="020B0604020202020204" pitchFamily="34" charset="0"/>
              <a:buChar char="•"/>
              <a:defRPr/>
            </a:pPr>
            <a:r>
              <a:rPr lang="en-GB" sz="3200" dirty="0">
                <a:solidFill>
                  <a:srgbClr val="B4C7E7"/>
                </a:solidFill>
                <a:latin typeface="Calibri" panose="020F0502020204030204"/>
              </a:rPr>
              <a:t>SENIF, DAF, PP, EAL, EHCP status</a:t>
            </a:r>
          </a:p>
          <a:p>
            <a:pPr marL="571500" indent="-571500">
              <a:buFont typeface="Arial" panose="020B0604020202020204" pitchFamily="34" charset="0"/>
              <a:buChar char="•"/>
              <a:defRPr/>
            </a:pPr>
            <a:r>
              <a:rPr lang="en-GB" sz="3200" dirty="0">
                <a:solidFill>
                  <a:srgbClr val="B4C7E7"/>
                </a:solidFill>
                <a:latin typeface="Calibri" panose="020F0502020204030204"/>
              </a:rPr>
              <a:t>Support plans, care plans, risk assessments are shared</a:t>
            </a:r>
          </a:p>
          <a:p>
            <a:pPr marL="571500" indent="-571500">
              <a:buFont typeface="Arial" panose="020B0604020202020204" pitchFamily="34" charset="0"/>
              <a:buChar char="•"/>
              <a:defRPr/>
            </a:pPr>
            <a:r>
              <a:rPr lang="en-GB" sz="3200" dirty="0">
                <a:solidFill>
                  <a:srgbClr val="B4C7E7"/>
                </a:solidFill>
                <a:latin typeface="Calibri" panose="020F0502020204030204"/>
              </a:rPr>
              <a:t>SALT, Portage, OT, PT, HV, GP &amp; other specialist contributions</a:t>
            </a:r>
          </a:p>
          <a:p>
            <a:pPr marL="571500" indent="-571500">
              <a:buFont typeface="Arial" panose="020B0604020202020204" pitchFamily="34" charset="0"/>
              <a:buChar char="•"/>
              <a:defRPr/>
            </a:pPr>
            <a:r>
              <a:rPr lang="en-GB" sz="3200" dirty="0">
                <a:solidFill>
                  <a:srgbClr val="B4C7E7"/>
                </a:solidFill>
                <a:latin typeface="Calibri" panose="020F0502020204030204"/>
              </a:rPr>
              <a:t>Expected or Emerging in the 8 sub-sections of the prime areas</a:t>
            </a:r>
          </a:p>
          <a:p>
            <a:pPr marL="571500" indent="-571500">
              <a:buFont typeface="Arial" panose="020B0604020202020204" pitchFamily="34" charset="0"/>
              <a:buChar char="•"/>
              <a:defRPr/>
            </a:pPr>
            <a:r>
              <a:rPr lang="en-GB" sz="3200" dirty="0">
                <a:solidFill>
                  <a:srgbClr val="B4C7E7"/>
                </a:solidFill>
                <a:latin typeface="Calibri" panose="020F0502020204030204"/>
              </a:rPr>
              <a:t>Quadrant of need: C&amp;I</a:t>
            </a:r>
            <a:r>
              <a:rPr lang="en-GB" sz="3200">
                <a:solidFill>
                  <a:srgbClr val="B4C7E7"/>
                </a:solidFill>
                <a:latin typeface="Calibri" panose="020F0502020204030204"/>
              </a:rPr>
              <a:t>, SEMH, </a:t>
            </a:r>
            <a:r>
              <a:rPr lang="en-GB" sz="3200" dirty="0">
                <a:solidFill>
                  <a:srgbClr val="B4C7E7"/>
                </a:solidFill>
                <a:latin typeface="Calibri" panose="020F0502020204030204"/>
              </a:rPr>
              <a:t>P&amp;S, C&amp;L</a:t>
            </a:r>
          </a:p>
          <a:p>
            <a:pPr marL="571500" indent="-571500">
              <a:buFont typeface="Arial" panose="020B0604020202020204" pitchFamily="34" charset="0"/>
              <a:buChar char="•"/>
              <a:defRPr/>
            </a:pPr>
            <a:r>
              <a:rPr lang="en-GB" sz="3200" dirty="0">
                <a:solidFill>
                  <a:srgbClr val="B4C7E7"/>
                </a:solidFill>
                <a:latin typeface="Calibri" panose="020F0502020204030204"/>
              </a:rPr>
              <a:t>Tracking trends over 3 years</a:t>
            </a:r>
          </a:p>
          <a:p>
            <a:pPr marL="571500" indent="-571500">
              <a:buFont typeface="Arial" panose="020B0604020202020204" pitchFamily="34" charset="0"/>
              <a:buChar char="•"/>
              <a:defRPr/>
            </a:pPr>
            <a:endParaRPr lang="en-GB" sz="3200" dirty="0">
              <a:solidFill>
                <a:srgbClr val="B4C7E7"/>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600" dirty="0">
              <a:solidFill>
                <a:srgbClr val="4472C4">
                  <a:lumMod val="20000"/>
                  <a:lumOff val="80000"/>
                </a:srgb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GB"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B4C7E7"/>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sng" strike="noStrike" kern="1200" cap="none" spc="0" normalizeH="0" baseline="0" noProof="0" dirty="0">
              <a:ln>
                <a:noFill/>
              </a:ln>
              <a:solidFill>
                <a:srgbClr val="B4C7E7"/>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B065397-5207-E301-12ED-2AE137AC1ADF}"/>
              </a:ext>
            </a:extLst>
          </p:cNvPr>
          <p:cNvPicPr>
            <a:picLocks noChangeAspect="1"/>
          </p:cNvPicPr>
          <p:nvPr/>
        </p:nvPicPr>
        <p:blipFill>
          <a:blip r:embed="rId4"/>
          <a:stretch>
            <a:fillRect/>
          </a:stretch>
        </p:blipFill>
        <p:spPr>
          <a:xfrm>
            <a:off x="10486810" y="460741"/>
            <a:ext cx="1214535" cy="412074"/>
          </a:xfrm>
          <a:prstGeom prst="rect">
            <a:avLst/>
          </a:prstGeom>
        </p:spPr>
      </p:pic>
      <p:pic>
        <p:nvPicPr>
          <p:cNvPr id="9" name="Picture 8">
            <a:extLst>
              <a:ext uri="{FF2B5EF4-FFF2-40B4-BE49-F238E27FC236}">
                <a16:creationId xmlns:a16="http://schemas.microsoft.com/office/drawing/2014/main" id="{76F38B07-E028-26E3-FF12-C5FC4CFDD38C}"/>
              </a:ext>
            </a:extLst>
          </p:cNvPr>
          <p:cNvPicPr>
            <a:picLocks noChangeAspect="1"/>
          </p:cNvPicPr>
          <p:nvPr/>
        </p:nvPicPr>
        <p:blipFill>
          <a:blip r:embed="rId5"/>
          <a:stretch>
            <a:fillRect/>
          </a:stretch>
        </p:blipFill>
        <p:spPr>
          <a:xfrm>
            <a:off x="9309565" y="321169"/>
            <a:ext cx="811481" cy="553282"/>
          </a:xfrm>
          <a:prstGeom prst="rect">
            <a:avLst/>
          </a:prstGeom>
        </p:spPr>
      </p:pic>
    </p:spTree>
    <p:extLst>
      <p:ext uri="{BB962C8B-B14F-4D97-AF65-F5344CB8AC3E}">
        <p14:creationId xmlns:p14="http://schemas.microsoft.com/office/powerpoint/2010/main" val="911836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46EE3F5A-BCCB-51D3-E0DB-08E92BAC5F62}"/>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08CA0CF3-C2E5-A8AE-8101-B6E57AC333DF}"/>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168ABBA9-6B71-C2CF-5EAD-E31BAE642D33}"/>
              </a:ext>
            </a:extLst>
          </p:cNvPr>
          <p:cNvPicPr>
            <a:picLocks noChangeAspect="1"/>
          </p:cNvPicPr>
          <p:nvPr/>
        </p:nvPicPr>
        <p:blipFill>
          <a:blip r:embed="rId3"/>
          <a:stretch>
            <a:fillRect/>
          </a:stretch>
        </p:blipFill>
        <p:spPr>
          <a:xfrm>
            <a:off x="9662962" y="1297792"/>
            <a:ext cx="1874583" cy="569640"/>
          </a:xfrm>
          <a:prstGeom prst="rect">
            <a:avLst/>
          </a:prstGeom>
        </p:spPr>
      </p:pic>
      <p:sp>
        <p:nvSpPr>
          <p:cNvPr id="3" name="TextBox 2">
            <a:extLst>
              <a:ext uri="{FF2B5EF4-FFF2-40B4-BE49-F238E27FC236}">
                <a16:creationId xmlns:a16="http://schemas.microsoft.com/office/drawing/2014/main" id="{1DB5F7FC-EFB4-8184-F9A5-240BC37FFBEA}"/>
              </a:ext>
            </a:extLst>
          </p:cNvPr>
          <p:cNvSpPr txBox="1"/>
          <p:nvPr/>
        </p:nvSpPr>
        <p:spPr>
          <a:xfrm>
            <a:off x="607881" y="321169"/>
            <a:ext cx="11101409" cy="581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97BF0D"/>
                </a:solidFill>
                <a:effectLst/>
                <a:uLnTx/>
                <a:uFillTx/>
                <a:latin typeface="Calibri" panose="020F0502020204030204"/>
                <a:ea typeface="+mn-ea"/>
                <a:cs typeface="+mn-cs"/>
              </a:rPr>
              <a:t>Norfolk Early Years Transitions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rPr>
              <a:t>Impact of intelligent data-led approach</a:t>
            </a:r>
          </a:p>
          <a:p>
            <a:pPr marR="0" lvl="0" algn="l" defTabSz="914400" rtl="0" eaLnBrk="1" fontAlgn="auto" latinLnBrk="0" hangingPunct="1">
              <a:lnSpc>
                <a:spcPct val="100000"/>
              </a:lnSpc>
              <a:spcBef>
                <a:spcPts val="0"/>
              </a:spcBef>
              <a:spcAft>
                <a:spcPts val="0"/>
              </a:spcAft>
              <a:buClrTx/>
              <a:buSzTx/>
              <a:tabLst/>
              <a:defRPr/>
            </a:pPr>
            <a:endParaRPr kumimoji="0" lang="en-GB"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GB"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B4C7E7"/>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sng" strike="noStrike" kern="1200" cap="none" spc="0" normalizeH="0" baseline="0" noProof="0" dirty="0">
              <a:ln>
                <a:noFill/>
              </a:ln>
              <a:solidFill>
                <a:srgbClr val="B4C7E7"/>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56B394F-6B16-92F6-F42F-4FDFE16B538C}"/>
              </a:ext>
            </a:extLst>
          </p:cNvPr>
          <p:cNvPicPr>
            <a:picLocks noChangeAspect="1"/>
          </p:cNvPicPr>
          <p:nvPr/>
        </p:nvPicPr>
        <p:blipFill>
          <a:blip r:embed="rId4"/>
          <a:stretch>
            <a:fillRect/>
          </a:stretch>
        </p:blipFill>
        <p:spPr>
          <a:xfrm>
            <a:off x="10486810" y="460741"/>
            <a:ext cx="1214535" cy="412074"/>
          </a:xfrm>
          <a:prstGeom prst="rect">
            <a:avLst/>
          </a:prstGeom>
        </p:spPr>
      </p:pic>
      <p:pic>
        <p:nvPicPr>
          <p:cNvPr id="9" name="Picture 8">
            <a:extLst>
              <a:ext uri="{FF2B5EF4-FFF2-40B4-BE49-F238E27FC236}">
                <a16:creationId xmlns:a16="http://schemas.microsoft.com/office/drawing/2014/main" id="{82093975-CEE2-BAEA-D5E1-2315813A0027}"/>
              </a:ext>
            </a:extLst>
          </p:cNvPr>
          <p:cNvPicPr>
            <a:picLocks noChangeAspect="1"/>
          </p:cNvPicPr>
          <p:nvPr/>
        </p:nvPicPr>
        <p:blipFill>
          <a:blip r:embed="rId5"/>
          <a:stretch>
            <a:fillRect/>
          </a:stretch>
        </p:blipFill>
        <p:spPr>
          <a:xfrm>
            <a:off x="9309565" y="321169"/>
            <a:ext cx="811481" cy="553282"/>
          </a:xfrm>
          <a:prstGeom prst="rect">
            <a:avLst/>
          </a:prstGeom>
        </p:spPr>
      </p:pic>
      <p:graphicFrame>
        <p:nvGraphicFramePr>
          <p:cNvPr id="2" name="Table 1">
            <a:extLst>
              <a:ext uri="{FF2B5EF4-FFF2-40B4-BE49-F238E27FC236}">
                <a16:creationId xmlns:a16="http://schemas.microsoft.com/office/drawing/2014/main" id="{203917BF-AB76-23DA-F7DC-580FA2275127}"/>
              </a:ext>
            </a:extLst>
          </p:cNvPr>
          <p:cNvGraphicFramePr>
            <a:graphicFrameLocks noGrp="1"/>
          </p:cNvGraphicFramePr>
          <p:nvPr/>
        </p:nvGraphicFramePr>
        <p:xfrm>
          <a:off x="607881" y="2086165"/>
          <a:ext cx="10976237" cy="4654528"/>
        </p:xfrm>
        <a:graphic>
          <a:graphicData uri="http://schemas.openxmlformats.org/drawingml/2006/table">
            <a:tbl>
              <a:tblPr firstRow="1" firstCol="1" bandRow="1">
                <a:tableStyleId>{5C22544A-7EE6-4342-B048-85BDC9FD1C3A}</a:tableStyleId>
              </a:tblPr>
              <a:tblGrid>
                <a:gridCol w="8539967">
                  <a:extLst>
                    <a:ext uri="{9D8B030D-6E8A-4147-A177-3AD203B41FA5}">
                      <a16:colId xmlns:a16="http://schemas.microsoft.com/office/drawing/2014/main" val="2294460622"/>
                    </a:ext>
                  </a:extLst>
                </a:gridCol>
                <a:gridCol w="2436270">
                  <a:extLst>
                    <a:ext uri="{9D8B030D-6E8A-4147-A177-3AD203B41FA5}">
                      <a16:colId xmlns:a16="http://schemas.microsoft.com/office/drawing/2014/main" val="1034025519"/>
                    </a:ext>
                  </a:extLst>
                </a:gridCol>
              </a:tblGrid>
              <a:tr h="425541">
                <a:tc>
                  <a:txBody>
                    <a:bodyPr/>
                    <a:lstStyle/>
                    <a:p>
                      <a:pPr>
                        <a:lnSpc>
                          <a:spcPct val="107000"/>
                        </a:lnSpc>
                        <a:spcAft>
                          <a:spcPts val="800"/>
                        </a:spcAft>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What do we know?</a:t>
                      </a:r>
                    </a:p>
                  </a:txBody>
                  <a:tcPr marL="68580" marR="68580" marT="0" marB="0"/>
                </a:tc>
                <a:tc>
                  <a:txBody>
                    <a:bodyPr/>
                    <a:lstStyle/>
                    <a:p>
                      <a:pPr>
                        <a:lnSpc>
                          <a:spcPct val="107000"/>
                        </a:lnSpc>
                        <a:spcAft>
                          <a:spcPts val="800"/>
                        </a:spcAft>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How do we know it?</a:t>
                      </a:r>
                    </a:p>
                  </a:txBody>
                  <a:tcPr marL="68580" marR="68580" marT="0" marB="0"/>
                </a:tc>
                <a:extLst>
                  <a:ext uri="{0D108BD9-81ED-4DB2-BD59-A6C34878D82A}">
                    <a16:rowId xmlns:a16="http://schemas.microsoft.com/office/drawing/2014/main" val="3238427643"/>
                  </a:ext>
                </a:extLst>
              </a:tr>
              <a:tr h="331291">
                <a:tc>
                  <a:txBody>
                    <a:bodyPr/>
                    <a:lstStyle/>
                    <a:p>
                      <a:pPr>
                        <a:lnSpc>
                          <a:spcPct val="107000"/>
                        </a:lnSpc>
                        <a:spcAft>
                          <a:spcPts val="800"/>
                        </a:spcAft>
                      </a:pPr>
                      <a:r>
                        <a:rPr lang="en-GB" sz="1600" b="0" kern="100">
                          <a:effectLst/>
                        </a:rPr>
                        <a:t>Children with EIN have more than double the persistent absence than all Norfolk children</a:t>
                      </a:r>
                      <a:endParaRPr lang="en-GB" sz="16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600" kern="100" dirty="0">
                          <a:effectLst/>
                        </a:rPr>
                        <a:t>EIN &amp; school attendance </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182373"/>
                  </a:ext>
                </a:extLst>
              </a:tr>
              <a:tr h="574389">
                <a:tc>
                  <a:txBody>
                    <a:bodyPr/>
                    <a:lstStyle/>
                    <a:p>
                      <a:pPr>
                        <a:lnSpc>
                          <a:spcPct val="107000"/>
                        </a:lnSpc>
                        <a:spcAft>
                          <a:spcPts val="800"/>
                        </a:spcAft>
                      </a:pPr>
                      <a:r>
                        <a:rPr lang="en-GB" sz="1600" b="0" kern="100" dirty="0">
                          <a:effectLst/>
                        </a:rPr>
                        <a:t>More than half of children with an EIN go on to have an EHCP</a:t>
                      </a:r>
                    </a:p>
                    <a:p>
                      <a:pPr>
                        <a:lnSpc>
                          <a:spcPct val="107000"/>
                        </a:lnSpc>
                        <a:spcAft>
                          <a:spcPts val="800"/>
                        </a:spcAft>
                      </a:pPr>
                      <a:r>
                        <a:rPr lang="en-GB" sz="1600" b="0" kern="100" dirty="0">
                          <a:effectLst/>
                        </a:rPr>
                        <a:t> </a:t>
                      </a:r>
                      <a:endParaRPr lang="en-GB"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600" kern="100" dirty="0">
                          <a:effectLst/>
                        </a:rPr>
                        <a:t>EIN &amp; EHCP data</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8335580"/>
                  </a:ext>
                </a:extLst>
              </a:tr>
              <a:tr h="433197">
                <a:tc>
                  <a:txBody>
                    <a:bodyPr/>
                    <a:lstStyle/>
                    <a:p>
                      <a:pPr>
                        <a:lnSpc>
                          <a:spcPct val="107000"/>
                        </a:lnSpc>
                        <a:spcAft>
                          <a:spcPts val="800"/>
                        </a:spcAft>
                      </a:pPr>
                      <a:r>
                        <a:rPr lang="en-GB" sz="1600" b="0" kern="100" dirty="0">
                          <a:effectLst/>
                        </a:rPr>
                        <a:t>Take up of early entitlement closely matches for children with or without SEND</a:t>
                      </a:r>
                    </a:p>
                  </a:txBody>
                  <a:tcPr marL="68580" marR="68580" marT="0" marB="0"/>
                </a:tc>
                <a:tc>
                  <a:txBody>
                    <a:bodyPr/>
                    <a:lstStyle/>
                    <a:p>
                      <a:pPr>
                        <a:lnSpc>
                          <a:spcPct val="107000"/>
                        </a:lnSpc>
                        <a:spcAft>
                          <a:spcPts val="800"/>
                        </a:spcAft>
                      </a:pPr>
                      <a:r>
                        <a:rPr lang="en-GB" sz="1600" kern="100" dirty="0">
                          <a:effectLst/>
                        </a:rPr>
                        <a:t>EE &amp; SENIF data</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9660649"/>
                  </a:ext>
                </a:extLst>
              </a:tr>
              <a:tr h="470018">
                <a:tc>
                  <a:txBody>
                    <a:bodyPr/>
                    <a:lstStyle/>
                    <a:p>
                      <a:pPr>
                        <a:lnSpc>
                          <a:spcPct val="107000"/>
                        </a:lnSpc>
                        <a:spcAft>
                          <a:spcPts val="800"/>
                        </a:spcAft>
                      </a:pPr>
                      <a:r>
                        <a:rPr lang="en-GB" sz="1600" b="0" kern="100" dirty="0">
                          <a:effectLst/>
                        </a:rPr>
                        <a:t>Children with SEND who attend a CM have better outcomes at FSP</a:t>
                      </a:r>
                    </a:p>
                  </a:txBody>
                  <a:tcPr marL="68580" marR="68580" marT="0" marB="0"/>
                </a:tc>
                <a:tc>
                  <a:txBody>
                    <a:bodyPr/>
                    <a:lstStyle/>
                    <a:p>
                      <a:pPr>
                        <a:lnSpc>
                          <a:spcPct val="107000"/>
                        </a:lnSpc>
                        <a:spcAft>
                          <a:spcPts val="800"/>
                        </a:spcAft>
                      </a:pPr>
                      <a:r>
                        <a:rPr lang="en-GB" sz="1600" kern="100" dirty="0">
                          <a:effectLst/>
                        </a:rPr>
                        <a:t>FSP &amp; EE data</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0690480"/>
                  </a:ext>
                </a:extLst>
              </a:tr>
              <a:tr h="331291">
                <a:tc>
                  <a:txBody>
                    <a:bodyPr/>
                    <a:lstStyle/>
                    <a:p>
                      <a:pPr>
                        <a:lnSpc>
                          <a:spcPct val="107000"/>
                        </a:lnSpc>
                        <a:spcAft>
                          <a:spcPts val="800"/>
                        </a:spcAft>
                      </a:pPr>
                      <a:r>
                        <a:rPr lang="en-GB" sz="1600" b="0" kern="100">
                          <a:effectLst/>
                        </a:rPr>
                        <a:t>Boys with SEND are at significantly greater risk at point of transition than girls with SEND</a:t>
                      </a:r>
                      <a:endParaRPr lang="en-GB" sz="16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600" kern="100" dirty="0">
                          <a:effectLst/>
                        </a:rPr>
                        <a:t>SMAAG &amp; Attendance data</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2806427"/>
                  </a:ext>
                </a:extLst>
              </a:tr>
              <a:tr h="331291">
                <a:tc>
                  <a:txBody>
                    <a:bodyPr/>
                    <a:lstStyle/>
                    <a:p>
                      <a:pPr>
                        <a:lnSpc>
                          <a:spcPct val="107000"/>
                        </a:lnSpc>
                        <a:spcAft>
                          <a:spcPts val="800"/>
                        </a:spcAft>
                      </a:pPr>
                      <a:r>
                        <a:rPr lang="en-GB" sz="1600" b="0" kern="100">
                          <a:effectLst/>
                        </a:rPr>
                        <a:t>Over a quarter of EY settings where vulnerable children attended did not share a transition record with onward school</a:t>
                      </a:r>
                      <a:endParaRPr lang="en-GB" sz="16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600" kern="100" dirty="0">
                          <a:effectLst/>
                        </a:rPr>
                        <a:t>SMAAG audit</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2441213"/>
                  </a:ext>
                </a:extLst>
              </a:tr>
              <a:tr h="331291">
                <a:tc>
                  <a:txBody>
                    <a:bodyPr/>
                    <a:lstStyle/>
                    <a:p>
                      <a:pPr>
                        <a:lnSpc>
                          <a:spcPct val="107000"/>
                        </a:lnSpc>
                        <a:spcAft>
                          <a:spcPts val="800"/>
                        </a:spcAft>
                      </a:pPr>
                      <a:r>
                        <a:rPr lang="en-GB" sz="1600" b="0" kern="100">
                          <a:effectLst/>
                        </a:rPr>
                        <a:t>Children with an EHCP are more likely to experience a poor transition</a:t>
                      </a:r>
                      <a:endParaRPr lang="en-GB" sz="16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600" kern="100" dirty="0">
                          <a:effectLst/>
                        </a:rPr>
                        <a:t>SMAAG &amp; EHCP data</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578285"/>
                  </a:ext>
                </a:extLst>
              </a:tr>
              <a:tr h="331291">
                <a:tc>
                  <a:txBody>
                    <a:bodyPr/>
                    <a:lstStyle/>
                    <a:p>
                      <a:pPr>
                        <a:lnSpc>
                          <a:spcPct val="107000"/>
                        </a:lnSpc>
                        <a:spcAft>
                          <a:spcPts val="800"/>
                        </a:spcAft>
                      </a:pPr>
                      <a:r>
                        <a:rPr lang="en-GB" sz="1600" b="0" kern="100" dirty="0">
                          <a:effectLst/>
                        </a:rPr>
                        <a:t>Children transitioning into specialist provision have smoother transitions and are at less risk of PEX</a:t>
                      </a:r>
                      <a:endParaRPr lang="en-GB"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600" kern="100" dirty="0">
                          <a:effectLst/>
                        </a:rPr>
                        <a:t>SMAAG &amp; PEX data</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0113263"/>
                  </a:ext>
                </a:extLst>
              </a:tr>
              <a:tr h="331291">
                <a:tc>
                  <a:txBody>
                    <a:bodyPr/>
                    <a:lstStyle/>
                    <a:p>
                      <a:pPr>
                        <a:lnSpc>
                          <a:spcPct val="107000"/>
                        </a:lnSpc>
                        <a:spcAft>
                          <a:spcPts val="800"/>
                        </a:spcAft>
                      </a:pPr>
                      <a:r>
                        <a:rPr lang="en-GB" sz="1600" b="0" kern="100" dirty="0">
                          <a:effectLst/>
                        </a:rPr>
                        <a:t>Only 11% of the settings &amp; schools involved in the transition of the vulnerable cohort had access Dingley’s Promise Transition Training.</a:t>
                      </a:r>
                      <a:endParaRPr lang="en-GB"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600" kern="100" dirty="0">
                          <a:effectLst/>
                        </a:rPr>
                        <a:t>SMAAG &amp; Dingley’s data</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8573908"/>
                  </a:ext>
                </a:extLst>
              </a:tr>
            </a:tbl>
          </a:graphicData>
        </a:graphic>
      </p:graphicFrame>
    </p:spTree>
    <p:extLst>
      <p:ext uri="{BB962C8B-B14F-4D97-AF65-F5344CB8AC3E}">
        <p14:creationId xmlns:p14="http://schemas.microsoft.com/office/powerpoint/2010/main" val="49246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C5840769-62EC-68FF-8140-A03FFE9177D5}"/>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63A961BF-508C-413C-00E5-67623318176A}"/>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421CC97E-AFF9-7CF3-BFF9-A2D13A9C9368}"/>
              </a:ext>
            </a:extLst>
          </p:cNvPr>
          <p:cNvSpPr/>
          <p:nvPr/>
        </p:nvSpPr>
        <p:spPr>
          <a:xfrm>
            <a:off x="9818271" y="5206956"/>
            <a:ext cx="2951664" cy="295166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9" name="Oval 28">
            <a:extLst>
              <a:ext uri="{FF2B5EF4-FFF2-40B4-BE49-F238E27FC236}">
                <a16:creationId xmlns:a16="http://schemas.microsoft.com/office/drawing/2014/main" id="{6831FDB8-D77E-D770-3A1C-86F733645903}"/>
              </a:ext>
            </a:extLst>
          </p:cNvPr>
          <p:cNvSpPr/>
          <p:nvPr/>
        </p:nvSpPr>
        <p:spPr>
          <a:xfrm>
            <a:off x="9891577" y="5346528"/>
            <a:ext cx="2951664" cy="2951664"/>
          </a:xfrm>
          <a:prstGeom prst="ellipse">
            <a:avLst/>
          </a:prstGeom>
          <a:solidFill>
            <a:srgbClr val="97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30" name="Picture 29">
            <a:extLst>
              <a:ext uri="{FF2B5EF4-FFF2-40B4-BE49-F238E27FC236}">
                <a16:creationId xmlns:a16="http://schemas.microsoft.com/office/drawing/2014/main" id="{0EF93DD0-CF4D-1BA4-8BBB-DB48E02141D4}"/>
              </a:ext>
            </a:extLst>
          </p:cNvPr>
          <p:cNvPicPr>
            <a:picLocks noChangeAspect="1"/>
          </p:cNvPicPr>
          <p:nvPr/>
        </p:nvPicPr>
        <p:blipFill>
          <a:blip r:embed="rId3"/>
          <a:stretch>
            <a:fillRect/>
          </a:stretch>
        </p:blipFill>
        <p:spPr>
          <a:xfrm>
            <a:off x="10121046" y="6076951"/>
            <a:ext cx="1874583" cy="569640"/>
          </a:xfrm>
          <a:prstGeom prst="rect">
            <a:avLst/>
          </a:prstGeom>
        </p:spPr>
      </p:pic>
      <p:sp>
        <p:nvSpPr>
          <p:cNvPr id="3" name="TextBox 2">
            <a:extLst>
              <a:ext uri="{FF2B5EF4-FFF2-40B4-BE49-F238E27FC236}">
                <a16:creationId xmlns:a16="http://schemas.microsoft.com/office/drawing/2014/main" id="{EAAF5178-840C-0EE2-6ECE-F7241F31C74A}"/>
              </a:ext>
            </a:extLst>
          </p:cNvPr>
          <p:cNvSpPr txBox="1"/>
          <p:nvPr/>
        </p:nvSpPr>
        <p:spPr>
          <a:xfrm>
            <a:off x="708205" y="460741"/>
            <a:ext cx="11101409" cy="133882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97BF0D"/>
                </a:solidFill>
                <a:effectLst/>
                <a:uLnTx/>
                <a:uFillTx/>
                <a:latin typeface="Calibri" panose="020F0502020204030204"/>
                <a:ea typeface="+mn-ea"/>
                <a:cs typeface="+mn-cs"/>
              </a:rPr>
              <a:t>Norfolk Early Years Transitions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rPr>
              <a:t>What have we learned about SEND transition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endParaRPr>
          </a:p>
          <a:p>
            <a:pPr marL="571500" indent="-571500">
              <a:buFont typeface="Arial" panose="020B0604020202020204" pitchFamily="34" charset="0"/>
              <a:buChar char="•"/>
              <a:defRPr/>
            </a:pPr>
            <a:r>
              <a:rPr lang="en-GB" sz="3200" dirty="0">
                <a:solidFill>
                  <a:srgbClr val="B4C7E7"/>
                </a:solidFill>
                <a:latin typeface="Calibri" panose="020F0502020204030204"/>
              </a:rPr>
              <a:t>Data gathering, monitoring &amp; analysis is only of value if it brings about tangible changes in transition experiences</a:t>
            </a:r>
          </a:p>
          <a:p>
            <a:pPr marL="571500" indent="-571500">
              <a:buFont typeface="Arial" panose="020B0604020202020204" pitchFamily="34" charset="0"/>
              <a:buChar char="•"/>
              <a:defRPr/>
            </a:pPr>
            <a:r>
              <a:rPr lang="en-GB" sz="3200" dirty="0">
                <a:solidFill>
                  <a:srgbClr val="B4C7E7"/>
                </a:solidFill>
                <a:latin typeface="Calibri" panose="020F0502020204030204"/>
              </a:rPr>
              <a:t>Data should be communicated with all those involved </a:t>
            </a:r>
          </a:p>
          <a:p>
            <a:pPr marL="571500" indent="-571500">
              <a:buFont typeface="Arial" panose="020B0604020202020204" pitchFamily="34" charset="0"/>
              <a:buChar char="•"/>
              <a:defRPr/>
            </a:pPr>
            <a:r>
              <a:rPr lang="en-GB" sz="3200" dirty="0">
                <a:solidFill>
                  <a:srgbClr val="B4C7E7"/>
                </a:solidFill>
                <a:latin typeface="Calibri" panose="020F0502020204030204"/>
              </a:rPr>
              <a:t>Data can tell a chapter of the story, if not careful</a:t>
            </a:r>
          </a:p>
          <a:p>
            <a:pPr marL="571500" indent="-571500">
              <a:buFont typeface="Arial" panose="020B0604020202020204" pitchFamily="34" charset="0"/>
              <a:buChar char="•"/>
              <a:defRPr/>
            </a:pPr>
            <a:r>
              <a:rPr lang="en-GB" sz="3200" dirty="0">
                <a:solidFill>
                  <a:srgbClr val="B4C7E7"/>
                </a:solidFill>
                <a:latin typeface="Calibri" panose="020F0502020204030204"/>
              </a:rPr>
              <a:t>Data enables us to understand our impact &amp; effectiveness</a:t>
            </a:r>
          </a:p>
          <a:p>
            <a:pPr marL="571500" indent="-571500">
              <a:buFont typeface="Arial" panose="020B0604020202020204" pitchFamily="34" charset="0"/>
              <a:buChar char="•"/>
              <a:defRPr/>
            </a:pPr>
            <a:r>
              <a:rPr lang="en-GB" sz="3200" dirty="0">
                <a:solidFill>
                  <a:srgbClr val="B4C7E7"/>
                </a:solidFill>
                <a:latin typeface="Calibri" panose="020F0502020204030204"/>
              </a:rPr>
              <a:t>Data is used to evolve our offer of support around transitions</a:t>
            </a:r>
          </a:p>
          <a:p>
            <a:pPr marL="571500" indent="-571500">
              <a:buFont typeface="Arial" panose="020B0604020202020204" pitchFamily="34" charset="0"/>
              <a:buChar char="•"/>
              <a:defRPr/>
            </a:pPr>
            <a:r>
              <a:rPr lang="en-GB" sz="3200" dirty="0">
                <a:solidFill>
                  <a:srgbClr val="B4C7E7"/>
                </a:solidFill>
                <a:latin typeface="Calibri" panose="020F0502020204030204"/>
              </a:rPr>
              <a:t>Data empowers us to present robust challenge</a:t>
            </a:r>
          </a:p>
          <a:p>
            <a:pPr marL="571500" indent="-571500">
              <a:buFont typeface="Arial" panose="020B0604020202020204" pitchFamily="34" charset="0"/>
              <a:buChar char="•"/>
              <a:defRPr/>
            </a:pPr>
            <a:r>
              <a:rPr lang="en-GB" sz="3200" dirty="0">
                <a:solidFill>
                  <a:srgbClr val="B4C7E7"/>
                </a:solidFill>
                <a:latin typeface="Calibri" panose="020F0502020204030204"/>
              </a:rPr>
              <a:t>Data generates some answers, but more questions!</a:t>
            </a:r>
          </a:p>
          <a:p>
            <a:pPr marL="571500" indent="-571500">
              <a:buFont typeface="Arial" panose="020B0604020202020204" pitchFamily="34" charset="0"/>
              <a:buChar char="•"/>
              <a:defRPr/>
            </a:pPr>
            <a:endParaRPr lang="en-GB" sz="3200" dirty="0">
              <a:solidFill>
                <a:srgbClr val="B4C7E7"/>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600" dirty="0">
              <a:solidFill>
                <a:srgbClr val="4472C4">
                  <a:lumMod val="20000"/>
                  <a:lumOff val="80000"/>
                </a:srgb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GB"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B4C7E7"/>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sng" strike="noStrike" kern="1200" cap="none" spc="0" normalizeH="0" baseline="0" noProof="0" dirty="0">
              <a:ln>
                <a:noFill/>
              </a:ln>
              <a:solidFill>
                <a:srgbClr val="B4C7E7"/>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4435095-C1AB-8F47-1C3F-C687A4928DDB}"/>
              </a:ext>
            </a:extLst>
          </p:cNvPr>
          <p:cNvPicPr>
            <a:picLocks noChangeAspect="1"/>
          </p:cNvPicPr>
          <p:nvPr/>
        </p:nvPicPr>
        <p:blipFill>
          <a:blip r:embed="rId4"/>
          <a:stretch>
            <a:fillRect/>
          </a:stretch>
        </p:blipFill>
        <p:spPr>
          <a:xfrm>
            <a:off x="10486810" y="460741"/>
            <a:ext cx="1214535" cy="412074"/>
          </a:xfrm>
          <a:prstGeom prst="rect">
            <a:avLst/>
          </a:prstGeom>
        </p:spPr>
      </p:pic>
      <p:pic>
        <p:nvPicPr>
          <p:cNvPr id="9" name="Picture 8">
            <a:extLst>
              <a:ext uri="{FF2B5EF4-FFF2-40B4-BE49-F238E27FC236}">
                <a16:creationId xmlns:a16="http://schemas.microsoft.com/office/drawing/2014/main" id="{4078B5A2-3C8C-07A6-C6D9-81C704080CE7}"/>
              </a:ext>
            </a:extLst>
          </p:cNvPr>
          <p:cNvPicPr>
            <a:picLocks noChangeAspect="1"/>
          </p:cNvPicPr>
          <p:nvPr/>
        </p:nvPicPr>
        <p:blipFill>
          <a:blip r:embed="rId5"/>
          <a:stretch>
            <a:fillRect/>
          </a:stretch>
        </p:blipFill>
        <p:spPr>
          <a:xfrm>
            <a:off x="9309565" y="321169"/>
            <a:ext cx="811481" cy="553282"/>
          </a:xfrm>
          <a:prstGeom prst="rect">
            <a:avLst/>
          </a:prstGeom>
        </p:spPr>
      </p:pic>
    </p:spTree>
    <p:extLst>
      <p:ext uri="{BB962C8B-B14F-4D97-AF65-F5344CB8AC3E}">
        <p14:creationId xmlns:p14="http://schemas.microsoft.com/office/powerpoint/2010/main" val="2238250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CA798F-6B07-FC30-E097-931A11BF0C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CEFE20-5E8D-0AF5-E902-2C9661018D83}"/>
              </a:ext>
            </a:extLst>
          </p:cNvPr>
          <p:cNvSpPr>
            <a:spLocks noGrp="1"/>
          </p:cNvSpPr>
          <p:nvPr>
            <p:ph type="title"/>
          </p:nvPr>
        </p:nvSpPr>
        <p:spPr>
          <a:xfrm>
            <a:off x="982639" y="1012536"/>
            <a:ext cx="4613300" cy="3163224"/>
          </a:xfrm>
        </p:spPr>
        <p:txBody>
          <a:bodyPr vert="horz" lIns="91440" tIns="45720" rIns="91440" bIns="45720" rtlCol="0" anchor="t">
            <a:normAutofit/>
          </a:bodyPr>
          <a:lstStyle/>
          <a:p>
            <a:r>
              <a:rPr lang="en-US" sz="4800" b="1" dirty="0"/>
              <a:t>Questions and what can YOU share?</a:t>
            </a:r>
          </a:p>
        </p:txBody>
      </p:sp>
      <p:pic>
        <p:nvPicPr>
          <p:cNvPr id="4" name="Picture 3" descr="Magnifying glass and question mark">
            <a:extLst>
              <a:ext uri="{FF2B5EF4-FFF2-40B4-BE49-F238E27FC236}">
                <a16:creationId xmlns:a16="http://schemas.microsoft.com/office/drawing/2014/main" id="{76D1096C-E2CA-C5A6-EEA9-428D11C8FC93}"/>
              </a:ext>
            </a:extLst>
          </p:cNvPr>
          <p:cNvPicPr>
            <a:picLocks noChangeAspect="1"/>
          </p:cNvPicPr>
          <p:nvPr/>
        </p:nvPicPr>
        <p:blipFill rotWithShape="1">
          <a:blip r:embed="rId2"/>
          <a:srcRect l="23615" r="20133" b="-2"/>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106319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aph on document with pen">
            <a:extLst>
              <a:ext uri="{FF2B5EF4-FFF2-40B4-BE49-F238E27FC236}">
                <a16:creationId xmlns:a16="http://schemas.microsoft.com/office/drawing/2014/main" id="{5E0766FC-4DE3-66B2-35BE-4AD91C8F2A23}"/>
              </a:ext>
            </a:extLst>
          </p:cNvPr>
          <p:cNvPicPr>
            <a:picLocks noChangeAspect="1"/>
          </p:cNvPicPr>
          <p:nvPr/>
        </p:nvPicPr>
        <p:blipFill rotWithShape="1">
          <a:blip r:embed="rId3"/>
          <a:srcRect l="17604" r="3886" b="2"/>
          <a:stretch/>
        </p:blipFill>
        <p:spPr>
          <a:xfrm>
            <a:off x="20" y="1666568"/>
            <a:ext cx="6106195" cy="5191432"/>
          </a:xfrm>
          <a:prstGeom prst="rect">
            <a:avLst/>
          </a:prstGeom>
        </p:spPr>
      </p:pic>
      <p:sp>
        <p:nvSpPr>
          <p:cNvPr id="2" name="Title 1">
            <a:extLst>
              <a:ext uri="{FF2B5EF4-FFF2-40B4-BE49-F238E27FC236}">
                <a16:creationId xmlns:a16="http://schemas.microsoft.com/office/drawing/2014/main" id="{B290723C-68AD-5580-53D4-A00685D52223}"/>
              </a:ext>
            </a:extLst>
          </p:cNvPr>
          <p:cNvSpPr>
            <a:spLocks noGrp="1"/>
          </p:cNvSpPr>
          <p:nvPr>
            <p:ph type="title"/>
          </p:nvPr>
        </p:nvSpPr>
        <p:spPr>
          <a:xfrm>
            <a:off x="761801" y="352766"/>
            <a:ext cx="10591999" cy="1023584"/>
          </a:xfrm>
        </p:spPr>
        <p:txBody>
          <a:bodyPr>
            <a:normAutofit/>
          </a:bodyPr>
          <a:lstStyle/>
          <a:p>
            <a:r>
              <a:rPr lang="en-US" sz="4000" b="1" dirty="0">
                <a:latin typeface="+mn-lt"/>
              </a:rPr>
              <a:t>What can we all do?</a:t>
            </a:r>
          </a:p>
        </p:txBody>
      </p:sp>
      <p:sp>
        <p:nvSpPr>
          <p:cNvPr id="3" name="Content Placeholder 2">
            <a:extLst>
              <a:ext uri="{FF2B5EF4-FFF2-40B4-BE49-F238E27FC236}">
                <a16:creationId xmlns:a16="http://schemas.microsoft.com/office/drawing/2014/main" id="{ED8002F2-815A-D0D0-1099-D2948E9B2D09}"/>
              </a:ext>
            </a:extLst>
          </p:cNvPr>
          <p:cNvSpPr>
            <a:spLocks noGrp="1"/>
          </p:cNvSpPr>
          <p:nvPr>
            <p:ph idx="1"/>
          </p:nvPr>
        </p:nvSpPr>
        <p:spPr>
          <a:xfrm>
            <a:off x="6803408" y="2249766"/>
            <a:ext cx="4550391" cy="4070303"/>
          </a:xfrm>
        </p:spPr>
        <p:txBody>
          <a:bodyPr anchor="ctr">
            <a:normAutofit fontScale="92500" lnSpcReduction="20000"/>
          </a:bodyPr>
          <a:lstStyle/>
          <a:p>
            <a:r>
              <a:rPr lang="en-US" sz="2000" dirty="0"/>
              <a:t>Parents and carers can equip themselves and share feedback</a:t>
            </a:r>
          </a:p>
          <a:p>
            <a:r>
              <a:rPr lang="en-US" sz="2000" dirty="0"/>
              <a:t>Providers and schools can follow up with families (and share the information to jointly plan improvements)</a:t>
            </a:r>
          </a:p>
          <a:p>
            <a:r>
              <a:rPr lang="en-US" sz="2000" dirty="0"/>
              <a:t>LAs can survey families in the autumn term and broker conversations </a:t>
            </a:r>
          </a:p>
          <a:p>
            <a:r>
              <a:rPr lang="en-US" sz="2000" dirty="0"/>
              <a:t>LAs can support EVERYONE to use our Entry Exit Pathway (or something like it!)</a:t>
            </a:r>
          </a:p>
          <a:p>
            <a:r>
              <a:rPr lang="en-US" sz="2000" dirty="0"/>
              <a:t>LAs can track complaints, deferred/pt entry, and track back take up data</a:t>
            </a:r>
          </a:p>
          <a:p>
            <a:r>
              <a:rPr lang="en-US" sz="2000" dirty="0"/>
              <a:t>LAs can join the dots with your overall data sets</a:t>
            </a:r>
          </a:p>
          <a:p>
            <a:pPr lvl="1"/>
            <a:r>
              <a:rPr lang="en-US" sz="2000" dirty="0"/>
              <a:t>Measuring sufficiency</a:t>
            </a:r>
          </a:p>
          <a:p>
            <a:pPr lvl="1"/>
            <a:r>
              <a:rPr lang="en-US" sz="2000" dirty="0"/>
              <a:t>Measuring impact</a:t>
            </a:r>
          </a:p>
          <a:p>
            <a:pPr lvl="1"/>
            <a:endParaRPr lang="en-US" sz="2000" dirty="0"/>
          </a:p>
        </p:txBody>
      </p:sp>
    </p:spTree>
    <p:extLst>
      <p:ext uri="{BB962C8B-B14F-4D97-AF65-F5344CB8AC3E}">
        <p14:creationId xmlns:p14="http://schemas.microsoft.com/office/powerpoint/2010/main" val="2597306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D21789-4A30-56EA-3CF0-CF539F4052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E30BC-66A9-49ED-A1BF-90D2FDF32E33}"/>
              </a:ext>
            </a:extLst>
          </p:cNvPr>
          <p:cNvSpPr>
            <a:spLocks noGrp="1"/>
          </p:cNvSpPr>
          <p:nvPr>
            <p:ph type="title"/>
          </p:nvPr>
        </p:nvSpPr>
        <p:spPr>
          <a:xfrm>
            <a:off x="982639" y="1012536"/>
            <a:ext cx="4613300" cy="3163224"/>
          </a:xfrm>
        </p:spPr>
        <p:txBody>
          <a:bodyPr vert="horz" lIns="91440" tIns="45720" rIns="91440" bIns="45720" rtlCol="0" anchor="t">
            <a:normAutofit/>
          </a:bodyPr>
          <a:lstStyle/>
          <a:p>
            <a:r>
              <a:rPr lang="en-US" sz="4800" b="1"/>
              <a:t>What can YOU share?</a:t>
            </a:r>
          </a:p>
        </p:txBody>
      </p:sp>
      <p:pic>
        <p:nvPicPr>
          <p:cNvPr id="4" name="Picture 3" descr="Magnifying glass and question mark">
            <a:extLst>
              <a:ext uri="{FF2B5EF4-FFF2-40B4-BE49-F238E27FC236}">
                <a16:creationId xmlns:a16="http://schemas.microsoft.com/office/drawing/2014/main" id="{E0CFFB3D-6EBA-82B5-1A6E-1C4140E909C8}"/>
              </a:ext>
            </a:extLst>
          </p:cNvPr>
          <p:cNvPicPr>
            <a:picLocks noChangeAspect="1"/>
          </p:cNvPicPr>
          <p:nvPr/>
        </p:nvPicPr>
        <p:blipFill rotWithShape="1">
          <a:blip r:embed="rId2"/>
          <a:srcRect l="23615" r="20133" b="-2"/>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105166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26945-CCCA-A83F-4620-592E9FF688C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9FBDE7E-4D8D-9753-825F-5212198B208D}"/>
              </a:ext>
            </a:extLst>
          </p:cNvPr>
          <p:cNvSpPr txBox="1"/>
          <p:nvPr/>
        </p:nvSpPr>
        <p:spPr>
          <a:xfrm>
            <a:off x="2899718" y="2369632"/>
            <a:ext cx="6096000" cy="1754326"/>
          </a:xfrm>
          <a:prstGeom prst="rect">
            <a:avLst/>
          </a:prstGeom>
          <a:noFill/>
        </p:spPr>
        <p:txBody>
          <a:bodyPr wrap="square">
            <a:spAutoFit/>
          </a:bodyPr>
          <a:lstStyle/>
          <a:p>
            <a:pPr algn="ctr"/>
            <a:r>
              <a:rPr lang="en-US" sz="3600" b="1" dirty="0"/>
              <a:t>When transitions go wrong and what could have helped  </a:t>
            </a:r>
          </a:p>
          <a:p>
            <a:pPr algn="ctr"/>
            <a:r>
              <a:rPr lang="en-US" sz="3600" b="1" dirty="0"/>
              <a:t>a parent perspective</a:t>
            </a:r>
          </a:p>
        </p:txBody>
      </p:sp>
      <p:pic>
        <p:nvPicPr>
          <p:cNvPr id="9" name="Picture 8" descr="Logo, company name&#10;&#10;Description automatically generated">
            <a:extLst>
              <a:ext uri="{FF2B5EF4-FFF2-40B4-BE49-F238E27FC236}">
                <a16:creationId xmlns:a16="http://schemas.microsoft.com/office/drawing/2014/main" id="{E4769C4D-EB7A-EF68-E715-8BEC7AA4AF79}"/>
              </a:ext>
            </a:extLst>
          </p:cNvPr>
          <p:cNvPicPr>
            <a:picLocks noChangeAspect="1"/>
          </p:cNvPicPr>
          <p:nvPr/>
        </p:nvPicPr>
        <p:blipFill rotWithShape="1">
          <a:blip r:embed="rId2"/>
          <a:srcRect t="28826" b="31705"/>
          <a:stretch/>
        </p:blipFill>
        <p:spPr>
          <a:xfrm>
            <a:off x="6337738" y="4933581"/>
            <a:ext cx="5937454" cy="1657599"/>
          </a:xfrm>
          <a:prstGeom prst="rect">
            <a:avLst/>
          </a:prstGeom>
        </p:spPr>
      </p:pic>
    </p:spTree>
    <p:extLst>
      <p:ext uri="{BB962C8B-B14F-4D97-AF65-F5344CB8AC3E}">
        <p14:creationId xmlns:p14="http://schemas.microsoft.com/office/powerpoint/2010/main" val="1489498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dashboard of a car">
            <a:extLst>
              <a:ext uri="{FF2B5EF4-FFF2-40B4-BE49-F238E27FC236}">
                <a16:creationId xmlns:a16="http://schemas.microsoft.com/office/drawing/2014/main" id="{A782764F-EE99-19D1-1F7F-F86AEE20E8DA}"/>
              </a:ext>
            </a:extLst>
          </p:cNvPr>
          <p:cNvPicPr>
            <a:picLocks noChangeAspect="1"/>
          </p:cNvPicPr>
          <p:nvPr/>
        </p:nvPicPr>
        <p:blipFill rotWithShape="1">
          <a:blip r:embed="rId2">
            <a:alphaModFix amt="50000"/>
          </a:blip>
          <a:srcRect t="15709" r="-1" b="-1"/>
          <a:stretch/>
        </p:blipFill>
        <p:spPr>
          <a:xfrm>
            <a:off x="20" y="10"/>
            <a:ext cx="12188930" cy="6857990"/>
          </a:xfrm>
          <a:prstGeom prst="rect">
            <a:avLst/>
          </a:prstGeom>
        </p:spPr>
      </p:pic>
      <p:sp>
        <p:nvSpPr>
          <p:cNvPr id="2" name="Title 1">
            <a:extLst>
              <a:ext uri="{FF2B5EF4-FFF2-40B4-BE49-F238E27FC236}">
                <a16:creationId xmlns:a16="http://schemas.microsoft.com/office/drawing/2014/main" id="{20FA9635-02AD-0C04-A5DE-44D54151EF7E}"/>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b="1">
                <a:solidFill>
                  <a:schemeClr val="bg1"/>
                </a:solidFill>
              </a:rPr>
              <a:t>Question</a:t>
            </a:r>
            <a:br>
              <a:rPr lang="en-US" sz="6600" b="1">
                <a:solidFill>
                  <a:schemeClr val="bg1"/>
                </a:solidFill>
              </a:rPr>
            </a:br>
            <a:r>
              <a:rPr lang="en-US" sz="6600" b="1">
                <a:solidFill>
                  <a:schemeClr val="bg1"/>
                </a:solidFill>
              </a:rPr>
              <a:t>What will you do to drive change?</a:t>
            </a:r>
          </a:p>
        </p:txBody>
      </p:sp>
    </p:spTree>
    <p:extLst>
      <p:ext uri="{BB962C8B-B14F-4D97-AF65-F5344CB8AC3E}">
        <p14:creationId xmlns:p14="http://schemas.microsoft.com/office/powerpoint/2010/main" val="2586996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765612" y="3940584"/>
            <a:ext cx="4648051" cy="2405833"/>
          </a:xfrm>
          <a:prstGeom prst="rect">
            <a:avLst/>
          </a:prstGeom>
        </p:spPr>
        <p:txBody>
          <a:bodyPr spcFirstLastPara="1" lIns="91608" tIns="45791" rIns="91608" bIns="45791" anchor="ctr" anchorCtr="0">
            <a:normAutofit/>
          </a:bodyPr>
          <a:lstStyle/>
          <a:p>
            <a:pPr>
              <a:spcBef>
                <a:spcPts val="0"/>
              </a:spcBef>
              <a:buClr>
                <a:srgbClr val="002060"/>
              </a:buClr>
              <a:buSzPts val="5400"/>
            </a:pPr>
            <a:r>
              <a:rPr lang="en-GB" sz="4000" b="1">
                <a:latin typeface="Calibri" panose="020F0502020204030204" pitchFamily="34" charset="0"/>
                <a:ea typeface="Calibri"/>
                <a:cs typeface="Calibri" panose="020F0502020204030204" pitchFamily="34" charset="0"/>
                <a:sym typeface="Calibri"/>
              </a:rPr>
              <a:t>How shall we work today? </a:t>
            </a:r>
          </a:p>
        </p:txBody>
      </p:sp>
      <p:pic>
        <p:nvPicPr>
          <p:cNvPr id="7" name="Picture 6" descr="A red alarm clock&#10;&#10;Description automatically generated">
            <a:extLst>
              <a:ext uri="{FF2B5EF4-FFF2-40B4-BE49-F238E27FC236}">
                <a16:creationId xmlns:a16="http://schemas.microsoft.com/office/drawing/2014/main" id="{1083FF1A-E281-E373-7AE7-3732647A978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9175" b="6238"/>
          <a:stretch/>
        </p:blipFill>
        <p:spPr>
          <a:xfrm>
            <a:off x="1" y="-2"/>
            <a:ext cx="6096000" cy="3429001"/>
          </a:xfrm>
          <a:prstGeom prst="rect">
            <a:avLst/>
          </a:prstGeom>
        </p:spPr>
      </p:pic>
      <p:pic>
        <p:nvPicPr>
          <p:cNvPr id="5" name="Picture 4" descr="A cat sleeping in a cat bed&#10;&#10;Description automatically generated with medium confidence">
            <a:extLst>
              <a:ext uri="{FF2B5EF4-FFF2-40B4-BE49-F238E27FC236}">
                <a16:creationId xmlns:a16="http://schemas.microsoft.com/office/drawing/2014/main" id="{01C83678-9664-C31C-A90A-EF17070315DA}"/>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1465" b="17890"/>
          <a:stretch/>
        </p:blipFill>
        <p:spPr>
          <a:xfrm>
            <a:off x="6096000" y="-2"/>
            <a:ext cx="6096000" cy="3429001"/>
          </a:xfrm>
          <a:prstGeom prst="rect">
            <a:avLst/>
          </a:prstGeom>
        </p:spPr>
      </p:pic>
      <p:sp>
        <p:nvSpPr>
          <p:cNvPr id="106" name="Google Shape;106;p15"/>
          <p:cNvSpPr txBox="1">
            <a:spLocks noGrp="1"/>
          </p:cNvSpPr>
          <p:nvPr>
            <p:ph idx="1"/>
          </p:nvPr>
        </p:nvSpPr>
        <p:spPr>
          <a:xfrm>
            <a:off x="6803408" y="3886767"/>
            <a:ext cx="4617965" cy="2513466"/>
          </a:xfrm>
          <a:prstGeom prst="rect">
            <a:avLst/>
          </a:prstGeom>
        </p:spPr>
        <p:txBody>
          <a:bodyPr spcFirstLastPara="1" lIns="91608" tIns="45791" rIns="91608" bIns="45791" anchor="ctr" anchorCtr="0">
            <a:normAutofit fontScale="92500" lnSpcReduction="20000"/>
          </a:bodyPr>
          <a:lstStyle/>
          <a:p>
            <a:pPr>
              <a:spcBef>
                <a:spcPts val="1002"/>
              </a:spcBef>
              <a:buClr>
                <a:schemeClr val="dk1"/>
              </a:buClr>
              <a:buSzPts val="2800"/>
              <a:buFont typeface="Wingdings" panose="05000000000000000000" pitchFamily="2" charset="2"/>
              <a:buChar char="ü"/>
            </a:pPr>
            <a:r>
              <a:rPr lang="en-GB" sz="2000" dirty="0"/>
              <a:t>Cameras, mics, joining in and chat</a:t>
            </a:r>
          </a:p>
          <a:p>
            <a:pPr>
              <a:spcBef>
                <a:spcPts val="1002"/>
              </a:spcBef>
              <a:buClr>
                <a:schemeClr val="dk1"/>
              </a:buClr>
              <a:buSzPts val="2800"/>
              <a:buFont typeface="Wingdings" panose="05000000000000000000" pitchFamily="2" charset="2"/>
              <a:buChar char="ü"/>
            </a:pPr>
            <a:r>
              <a:rPr lang="en-GB" sz="2000" dirty="0"/>
              <a:t>Can you stop the clock and give yourself this time?</a:t>
            </a:r>
          </a:p>
          <a:p>
            <a:pPr>
              <a:spcBef>
                <a:spcPts val="1002"/>
              </a:spcBef>
              <a:buClr>
                <a:schemeClr val="dk1"/>
              </a:buClr>
              <a:buSzPts val="2800"/>
              <a:buFont typeface="Wingdings" panose="05000000000000000000" pitchFamily="2" charset="2"/>
              <a:buChar char="ü"/>
            </a:pPr>
            <a:r>
              <a:rPr lang="en-GB" sz="2000" dirty="0"/>
              <a:t>Are you comfy?</a:t>
            </a:r>
          </a:p>
          <a:p>
            <a:pPr>
              <a:spcBef>
                <a:spcPts val="1002"/>
              </a:spcBef>
              <a:buClr>
                <a:schemeClr val="dk1"/>
              </a:buClr>
              <a:buSzPts val="2800"/>
              <a:buFont typeface="Wingdings" panose="05000000000000000000" pitchFamily="2" charset="2"/>
              <a:buChar char="ü"/>
            </a:pPr>
            <a:r>
              <a:rPr lang="en-GB" sz="2000" dirty="0"/>
              <a:t>Please join in, (we get back what we give)</a:t>
            </a:r>
          </a:p>
          <a:p>
            <a:pPr>
              <a:spcBef>
                <a:spcPts val="1002"/>
              </a:spcBef>
              <a:buClr>
                <a:schemeClr val="dk1"/>
              </a:buClr>
              <a:buSzPts val="2800"/>
              <a:buFont typeface="Wingdings" panose="05000000000000000000" pitchFamily="2" charset="2"/>
              <a:buChar char="ü"/>
            </a:pPr>
            <a:r>
              <a:rPr lang="en-GB" sz="2000" dirty="0"/>
              <a:t>Who are we all? Please tell us in the chat!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1169E-D658-5D63-8996-2C04F84BD8A9}"/>
              </a:ext>
            </a:extLst>
          </p:cNvPr>
          <p:cNvSpPr>
            <a:spLocks noGrp="1"/>
          </p:cNvSpPr>
          <p:nvPr>
            <p:ph type="title"/>
          </p:nvPr>
        </p:nvSpPr>
        <p:spPr>
          <a:xfrm>
            <a:off x="481013" y="3752849"/>
            <a:ext cx="3290887" cy="2452687"/>
          </a:xfrm>
        </p:spPr>
        <p:txBody>
          <a:bodyPr anchor="ctr">
            <a:normAutofit/>
          </a:bodyPr>
          <a:lstStyle/>
          <a:p>
            <a:r>
              <a:rPr lang="en-US" sz="3600" b="1">
                <a:latin typeface="+mn-lt"/>
              </a:rPr>
              <a:t>Next steps – get involved!</a:t>
            </a:r>
            <a:endParaRPr lang="en-US" sz="3600" b="1">
              <a:latin typeface="+mn-lt"/>
              <a:cs typeface="Calibri Light"/>
            </a:endParaRPr>
          </a:p>
        </p:txBody>
      </p:sp>
      <p:pic>
        <p:nvPicPr>
          <p:cNvPr id="4" name="Picture 3" descr="A collage of a person and a child&#10;&#10;Description automatically generated">
            <a:extLst>
              <a:ext uri="{FF2B5EF4-FFF2-40B4-BE49-F238E27FC236}">
                <a16:creationId xmlns:a16="http://schemas.microsoft.com/office/drawing/2014/main" id="{8921E141-3F63-0A18-2407-2D064DDF7C5F}"/>
              </a:ext>
            </a:extLst>
          </p:cNvPr>
          <p:cNvPicPr>
            <a:picLocks noChangeAspect="1"/>
          </p:cNvPicPr>
          <p:nvPr/>
        </p:nvPicPr>
        <p:blipFill rotWithShape="1">
          <a:blip r:embed="rId3"/>
          <a:srcRect t="29883" b="671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5" name="Content Placeholder 2">
            <a:extLst>
              <a:ext uri="{FF2B5EF4-FFF2-40B4-BE49-F238E27FC236}">
                <a16:creationId xmlns:a16="http://schemas.microsoft.com/office/drawing/2014/main" id="{502A6DF8-41C3-E22A-331C-7A683321FFD7}"/>
              </a:ext>
            </a:extLst>
          </p:cNvPr>
          <p:cNvSpPr>
            <a:spLocks noGrp="1"/>
          </p:cNvSpPr>
          <p:nvPr>
            <p:ph idx="1"/>
          </p:nvPr>
        </p:nvSpPr>
        <p:spPr>
          <a:xfrm>
            <a:off x="4225574" y="4165026"/>
            <a:ext cx="7485413" cy="2452687"/>
          </a:xfrm>
        </p:spPr>
        <p:txBody>
          <a:bodyPr vert="horz" lIns="91440" tIns="45720" rIns="91440" bIns="45720" rtlCol="0" anchor="ctr">
            <a:normAutofit/>
          </a:bodyPr>
          <a:lstStyle/>
          <a:p>
            <a:r>
              <a:rPr lang="en-US" sz="1800" dirty="0"/>
              <a:t>Join us for more events like this!</a:t>
            </a:r>
          </a:p>
          <a:p>
            <a:r>
              <a:rPr lang="en-US" sz="1800" dirty="0"/>
              <a:t>Link your local SEND Specialist providers with us to join the national forum</a:t>
            </a:r>
          </a:p>
          <a:p>
            <a:r>
              <a:rPr lang="en-US" sz="1800" dirty="0">
                <a:cs typeface="Calibri"/>
              </a:rPr>
              <a:t>Share your ideas and concerns with us so we can pass on messages when we speak to MPs and influencers.</a:t>
            </a:r>
          </a:p>
          <a:p>
            <a:r>
              <a:rPr lang="en-US" sz="1800" dirty="0">
                <a:cs typeface="Calibri"/>
              </a:rPr>
              <a:t>Sign up to hear our news and know first about webinars, events &amp; opportunities</a:t>
            </a:r>
          </a:p>
          <a:p>
            <a:endParaRPr lang="en-US" sz="1800" dirty="0">
              <a:cs typeface="Calibri"/>
            </a:endParaRPr>
          </a:p>
          <a:p>
            <a:endParaRPr lang="en-US" sz="1800" dirty="0">
              <a:cs typeface="Calibri"/>
            </a:endParaRPr>
          </a:p>
        </p:txBody>
      </p:sp>
      <p:pic>
        <p:nvPicPr>
          <p:cNvPr id="6" name="Picture 5" descr="Logo, company name&#10;&#10;Description automatically generated">
            <a:extLst>
              <a:ext uri="{FF2B5EF4-FFF2-40B4-BE49-F238E27FC236}">
                <a16:creationId xmlns:a16="http://schemas.microsoft.com/office/drawing/2014/main" id="{565AB51A-8731-5DB3-CE96-3CABC5B72D75}"/>
              </a:ext>
            </a:extLst>
          </p:cNvPr>
          <p:cNvPicPr>
            <a:picLocks noChangeAspect="1"/>
          </p:cNvPicPr>
          <p:nvPr/>
        </p:nvPicPr>
        <p:blipFill rotWithShape="1">
          <a:blip r:embed="rId4"/>
          <a:srcRect t="28826" b="31705"/>
          <a:stretch/>
        </p:blipFill>
        <p:spPr>
          <a:xfrm>
            <a:off x="0" y="-42227"/>
            <a:ext cx="3771900" cy="1058254"/>
          </a:xfrm>
          <a:prstGeom prst="rect">
            <a:avLst/>
          </a:prstGeom>
        </p:spPr>
      </p:pic>
    </p:spTree>
    <p:extLst>
      <p:ext uri="{BB962C8B-B14F-4D97-AF65-F5344CB8AC3E}">
        <p14:creationId xmlns:p14="http://schemas.microsoft.com/office/powerpoint/2010/main" val="1486773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5003-EDFF-7962-63FF-DBF800D3F520}"/>
              </a:ext>
            </a:extLst>
          </p:cNvPr>
          <p:cNvSpPr>
            <a:spLocks noGrp="1"/>
          </p:cNvSpPr>
          <p:nvPr>
            <p:ph type="title"/>
          </p:nvPr>
        </p:nvSpPr>
        <p:spPr>
          <a:xfrm>
            <a:off x="1754152" y="4532586"/>
            <a:ext cx="8440678" cy="2452687"/>
          </a:xfrm>
        </p:spPr>
        <p:txBody>
          <a:bodyPr anchor="ctr">
            <a:noAutofit/>
          </a:bodyPr>
          <a:lstStyle/>
          <a:p>
            <a:pPr algn="ctr"/>
            <a:br>
              <a:rPr lang="en-US" sz="2400" b="1">
                <a:latin typeface="+mn-lt"/>
              </a:rPr>
            </a:br>
            <a:br>
              <a:rPr lang="en-US" sz="2400"/>
            </a:br>
            <a:r>
              <a:rPr lang="en-US" sz="1800">
                <a:solidFill>
                  <a:srgbClr val="025B9D"/>
                </a:solidFill>
                <a:latin typeface="+mn-lt"/>
              </a:rPr>
              <a:t>Catherine McLeod MBE </a:t>
            </a:r>
            <a:r>
              <a:rPr lang="en-US" sz="1800">
                <a:solidFill>
                  <a:srgbClr val="025B9D"/>
                </a:solidFill>
                <a:latin typeface="+mn-lt"/>
                <a:hlinkClick r:id="rId3">
                  <a:extLst>
                    <a:ext uri="{A12FA001-AC4F-418D-AE19-62706E023703}">
                      <ahyp:hlinkClr xmlns:ahyp="http://schemas.microsoft.com/office/drawing/2018/hyperlinkcolor" val="tx"/>
                    </a:ext>
                  </a:extLst>
                </a:hlinkClick>
              </a:rPr>
              <a:t>catherine.mcleod@dingley.org.uk</a:t>
            </a:r>
            <a:br>
              <a:rPr lang="en-US" sz="1800">
                <a:latin typeface="+mn-lt"/>
              </a:rPr>
            </a:br>
            <a:r>
              <a:rPr lang="en-US" sz="1800">
                <a:solidFill>
                  <a:srgbClr val="025B9D"/>
                </a:solidFill>
                <a:latin typeface="+mn-lt"/>
              </a:rPr>
              <a:t>Ann Van Dyke MBE  </a:t>
            </a:r>
            <a:r>
              <a:rPr lang="en-US" sz="1800">
                <a:solidFill>
                  <a:srgbClr val="025B9D"/>
                </a:solidFill>
                <a:latin typeface="+mn-lt"/>
                <a:hlinkClick r:id="rId4">
                  <a:extLst>
                    <a:ext uri="{A12FA001-AC4F-418D-AE19-62706E023703}">
                      <ahyp:hlinkClr xmlns:ahyp="http://schemas.microsoft.com/office/drawing/2018/hyperlinkcolor" val="tx"/>
                    </a:ext>
                  </a:extLst>
                </a:hlinkClick>
              </a:rPr>
              <a:t>ann.vandyke@dingley.org.uk</a:t>
            </a:r>
            <a:br>
              <a:rPr lang="en-US" sz="1800"/>
            </a:br>
            <a:br>
              <a:rPr lang="en-US" sz="2000"/>
            </a:br>
            <a:endParaRPr lang="en-US" sz="2000" b="1">
              <a:solidFill>
                <a:srgbClr val="025B9D"/>
              </a:solidFill>
              <a:latin typeface="+mn-lt"/>
            </a:endParaRPr>
          </a:p>
        </p:txBody>
      </p:sp>
      <p:sp>
        <p:nvSpPr>
          <p:cNvPr id="6" name="Content Placeholder 5">
            <a:extLst>
              <a:ext uri="{FF2B5EF4-FFF2-40B4-BE49-F238E27FC236}">
                <a16:creationId xmlns:a16="http://schemas.microsoft.com/office/drawing/2014/main" id="{F6B90AB0-A8CA-57B1-A1C0-FF9C6BDF5B91}"/>
              </a:ext>
            </a:extLst>
          </p:cNvPr>
          <p:cNvSpPr>
            <a:spLocks noGrp="1"/>
          </p:cNvSpPr>
          <p:nvPr>
            <p:ph idx="1"/>
          </p:nvPr>
        </p:nvSpPr>
        <p:spPr>
          <a:xfrm>
            <a:off x="716691" y="1853514"/>
            <a:ext cx="10515600" cy="4351338"/>
          </a:xfrm>
        </p:spPr>
        <p:txBody>
          <a:bodyPr>
            <a:normAutofit/>
          </a:bodyPr>
          <a:lstStyle/>
          <a:p>
            <a:pPr marL="0" indent="0" algn="ctr">
              <a:buNone/>
            </a:pPr>
            <a:r>
              <a:rPr lang="en-US" sz="3600" b="1" dirty="0">
                <a:solidFill>
                  <a:srgbClr val="025B9D"/>
                </a:solidFill>
              </a:rPr>
              <a:t>Thank you for your hard work </a:t>
            </a:r>
          </a:p>
          <a:p>
            <a:pPr marL="0" indent="0" algn="ctr">
              <a:buNone/>
            </a:pPr>
            <a:r>
              <a:rPr lang="en-US" sz="3600" b="1" dirty="0">
                <a:solidFill>
                  <a:srgbClr val="025B9D"/>
                </a:solidFill>
              </a:rPr>
              <a:t>and commitment to inclusion!</a:t>
            </a:r>
          </a:p>
          <a:p>
            <a:pPr marL="0" indent="0" algn="ctr">
              <a:buNone/>
            </a:pPr>
            <a:endParaRPr lang="en-US" sz="3600" b="1" dirty="0">
              <a:solidFill>
                <a:srgbClr val="025B9D"/>
              </a:solidFill>
            </a:endParaRPr>
          </a:p>
          <a:p>
            <a:pPr marL="0" indent="0" algn="ctr">
              <a:buNone/>
            </a:pPr>
            <a:r>
              <a:rPr lang="en-US" sz="3600" b="1" dirty="0">
                <a:solidFill>
                  <a:srgbClr val="025B9D"/>
                </a:solidFill>
              </a:rPr>
              <a:t>Feedback please in the chat</a:t>
            </a:r>
          </a:p>
        </p:txBody>
      </p:sp>
      <p:pic>
        <p:nvPicPr>
          <p:cNvPr id="4" name="Picture 3" descr="Logo, company name&#10;&#10;Description automatically generated">
            <a:extLst>
              <a:ext uri="{FF2B5EF4-FFF2-40B4-BE49-F238E27FC236}">
                <a16:creationId xmlns:a16="http://schemas.microsoft.com/office/drawing/2014/main" id="{537EED22-4AB2-B5BD-5ACF-6EA70BF69645}"/>
              </a:ext>
            </a:extLst>
          </p:cNvPr>
          <p:cNvPicPr>
            <a:picLocks noChangeAspect="1"/>
          </p:cNvPicPr>
          <p:nvPr/>
        </p:nvPicPr>
        <p:blipFill rotWithShape="1">
          <a:blip r:embed="rId5"/>
          <a:srcRect t="28826" b="31705"/>
          <a:stretch/>
        </p:blipFill>
        <p:spPr>
          <a:xfrm>
            <a:off x="8659647" y="320166"/>
            <a:ext cx="3320686" cy="931660"/>
          </a:xfrm>
          <a:prstGeom prst="rect">
            <a:avLst/>
          </a:prstGeom>
        </p:spPr>
      </p:pic>
    </p:spTree>
    <p:extLst>
      <p:ext uri="{BB962C8B-B14F-4D97-AF65-F5344CB8AC3E}">
        <p14:creationId xmlns:p14="http://schemas.microsoft.com/office/powerpoint/2010/main" val="3259157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467-51FA-BB7D-B90F-F6BD46492F9B}"/>
              </a:ext>
            </a:extLst>
          </p:cNvPr>
          <p:cNvSpPr>
            <a:spLocks noGrp="1"/>
          </p:cNvSpPr>
          <p:nvPr>
            <p:ph type="title"/>
          </p:nvPr>
        </p:nvSpPr>
        <p:spPr>
          <a:xfrm>
            <a:off x="6412091" y="501651"/>
            <a:ext cx="4395340" cy="1716255"/>
          </a:xfrm>
        </p:spPr>
        <p:txBody>
          <a:bodyPr anchor="b">
            <a:normAutofit/>
          </a:bodyPr>
          <a:lstStyle/>
          <a:p>
            <a:r>
              <a:rPr lang="en-US" sz="4800" b="1">
                <a:latin typeface="Calibri" panose="020F0502020204030204" pitchFamily="34" charset="0"/>
                <a:cs typeface="Calibri" panose="020F0502020204030204" pitchFamily="34" charset="0"/>
              </a:rPr>
              <a:t>Where this work comes from</a:t>
            </a:r>
          </a:p>
        </p:txBody>
      </p:sp>
      <p:pic>
        <p:nvPicPr>
          <p:cNvPr id="4" name="Picture 3" descr="A group of logos for children&#10;&#10;Description automatically generated">
            <a:extLst>
              <a:ext uri="{FF2B5EF4-FFF2-40B4-BE49-F238E27FC236}">
                <a16:creationId xmlns:a16="http://schemas.microsoft.com/office/drawing/2014/main" id="{EA724CBF-8F99-94C2-5DE0-7A2035BEA798}"/>
              </a:ext>
            </a:extLst>
          </p:cNvPr>
          <p:cNvPicPr>
            <a:picLocks noChangeAspect="1"/>
          </p:cNvPicPr>
          <p:nvPr/>
        </p:nvPicPr>
        <p:blipFill>
          <a:blip r:embed="rId3"/>
          <a:stretch>
            <a:fillRect/>
          </a:stretch>
        </p:blipFill>
        <p:spPr>
          <a:xfrm>
            <a:off x="279143" y="2319406"/>
            <a:ext cx="5221625" cy="2219189"/>
          </a:xfrm>
          <a:prstGeom prst="rect">
            <a:avLst/>
          </a:prstGeom>
        </p:spPr>
      </p:pic>
      <p:sp>
        <p:nvSpPr>
          <p:cNvPr id="3" name="Content Placeholder 2">
            <a:extLst>
              <a:ext uri="{FF2B5EF4-FFF2-40B4-BE49-F238E27FC236}">
                <a16:creationId xmlns:a16="http://schemas.microsoft.com/office/drawing/2014/main" id="{773B5250-A847-5836-CBAD-43316FABBB90}"/>
              </a:ext>
            </a:extLst>
          </p:cNvPr>
          <p:cNvSpPr>
            <a:spLocks noGrp="1"/>
          </p:cNvSpPr>
          <p:nvPr>
            <p:ph idx="1"/>
          </p:nvPr>
        </p:nvSpPr>
        <p:spPr>
          <a:xfrm>
            <a:off x="6392583" y="2645922"/>
            <a:ext cx="4434721" cy="3710427"/>
          </a:xfrm>
        </p:spPr>
        <p:txBody>
          <a:bodyPr anchor="t">
            <a:normAutofit/>
          </a:bodyPr>
          <a:lstStyle/>
          <a:p>
            <a:r>
              <a:rPr lang="en-US" sz="2000" dirty="0">
                <a:solidFill>
                  <a:schemeClr val="tx1">
                    <a:alpha val="80000"/>
                  </a:schemeClr>
                </a:solidFill>
              </a:rPr>
              <a:t>Early Years SEND Partnership</a:t>
            </a:r>
          </a:p>
          <a:p>
            <a:r>
              <a:rPr lang="en-US" sz="2000" dirty="0">
                <a:solidFill>
                  <a:schemeClr val="tx1">
                    <a:alpha val="80000"/>
                  </a:schemeClr>
                </a:solidFill>
              </a:rPr>
              <a:t>DfE funded for 6 years now</a:t>
            </a:r>
          </a:p>
          <a:p>
            <a:r>
              <a:rPr lang="en-US" sz="2000" dirty="0">
                <a:solidFill>
                  <a:schemeClr val="tx1">
                    <a:alpha val="80000"/>
                  </a:schemeClr>
                </a:solidFill>
              </a:rPr>
              <a:t>LA strategic support, training, lunch breaks and webinars</a:t>
            </a:r>
          </a:p>
        </p:txBody>
      </p:sp>
      <p:sp>
        <p:nvSpPr>
          <p:cNvPr id="5" name="Subtitle 2">
            <a:extLst>
              <a:ext uri="{FF2B5EF4-FFF2-40B4-BE49-F238E27FC236}">
                <a16:creationId xmlns:a16="http://schemas.microsoft.com/office/drawing/2014/main" id="{8698667A-C025-2E44-E1EC-29077A306DDC}"/>
              </a:ext>
            </a:extLst>
          </p:cNvPr>
          <p:cNvSpPr txBox="1">
            <a:spLocks/>
          </p:cNvSpPr>
          <p:nvPr/>
        </p:nvSpPr>
        <p:spPr>
          <a:xfrm>
            <a:off x="6590855" y="5410680"/>
            <a:ext cx="5068833" cy="14473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dirty="0">
              <a:solidFill>
                <a:schemeClr val="tx2"/>
              </a:solidFill>
            </a:endParaRPr>
          </a:p>
          <a:p>
            <a:endParaRPr lang="en-US" sz="500" dirty="0">
              <a:solidFill>
                <a:schemeClr val="tx2"/>
              </a:solidFill>
            </a:endParaRPr>
          </a:p>
          <a:p>
            <a:endParaRPr lang="en-US" sz="500">
              <a:solidFill>
                <a:schemeClr val="tx2"/>
              </a:solidFill>
              <a:ea typeface="Calibri"/>
              <a:cs typeface="Calibri"/>
            </a:endParaRPr>
          </a:p>
          <a:p>
            <a:endParaRPr lang="en-US" sz="500">
              <a:solidFill>
                <a:schemeClr val="tx2"/>
              </a:solidFill>
            </a:endParaRPr>
          </a:p>
          <a:p>
            <a:pPr marL="0" indent="0">
              <a:buNone/>
            </a:pPr>
            <a:r>
              <a:rPr lang="en-US" sz="500">
                <a:solidFill>
                  <a:schemeClr val="tx2"/>
                </a:solidFill>
                <a:hlinkClick r:id="rId4">
                  <a:extLst>
                    <a:ext uri="{A12FA001-AC4F-418D-AE19-62706E023703}">
                      <ahyp:hlinkClr xmlns:ahyp="http://schemas.microsoft.com/office/drawing/2018/hyperlinkcolor" val="tx"/>
                    </a:ext>
                  </a:extLst>
                </a:hlinkClick>
              </a:rPr>
              <a:t>https://councilfordisabledchildren.org.uk/about-us-0/networks/early-years-send/eysend-partnership</a:t>
            </a:r>
            <a:endParaRPr lang="en-US" sz="500">
              <a:solidFill>
                <a:schemeClr val="tx2"/>
              </a:solidFill>
              <a:ea typeface="Calibri" panose="020F0502020204030204"/>
              <a:cs typeface="Calibri"/>
              <a:hlinkClick r:id="rId4">
                <a:extLst>
                  <a:ext uri="{A12FA001-AC4F-418D-AE19-62706E023703}">
                    <ahyp:hlinkClr xmlns:ahyp="http://schemas.microsoft.com/office/drawing/2018/hyperlinkcolor" val="tx"/>
                  </a:ext>
                </a:extLst>
              </a:hlinkClick>
            </a:endParaRPr>
          </a:p>
          <a:p>
            <a:endParaRPr lang="en-US" sz="500">
              <a:solidFill>
                <a:schemeClr val="tx2"/>
              </a:solidFill>
              <a:cs typeface="Calibri" panose="020F0502020204030204"/>
            </a:endParaRPr>
          </a:p>
          <a:p>
            <a:endParaRPr lang="en-US" sz="500" dirty="0">
              <a:solidFill>
                <a:schemeClr val="tx2"/>
              </a:solidFill>
              <a:cs typeface="Calibri" panose="020F0502020204030204"/>
            </a:endParaRPr>
          </a:p>
        </p:txBody>
      </p:sp>
    </p:spTree>
    <p:extLst>
      <p:ext uri="{BB962C8B-B14F-4D97-AF65-F5344CB8AC3E}">
        <p14:creationId xmlns:p14="http://schemas.microsoft.com/office/powerpoint/2010/main" val="1949371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DEE274-4CAF-040F-6AE4-A8D0404D239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5884" r="-1" b="-1"/>
          <a:stretch/>
        </p:blipFill>
        <p:spPr>
          <a:xfrm>
            <a:off x="2522356" y="10"/>
            <a:ext cx="9669642" cy="6857990"/>
          </a:xfrm>
          <a:prstGeom prst="rect">
            <a:avLst/>
          </a:prstGeom>
        </p:spPr>
      </p:pic>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430427" y="273323"/>
            <a:ext cx="4697628" cy="1899912"/>
          </a:xfrm>
        </p:spPr>
        <p:txBody>
          <a:bodyPr>
            <a:normAutofit/>
          </a:bodyPr>
          <a:lstStyle/>
          <a:p>
            <a:r>
              <a:rPr lang="en-US" sz="4000" b="1" dirty="0">
                <a:latin typeface="+mn-lt"/>
              </a:rPr>
              <a:t>Who we are, and why we </a:t>
            </a:r>
            <a:r>
              <a:rPr lang="en-US" sz="4000" b="1" u="sng" dirty="0">
                <a:latin typeface="+mn-lt"/>
              </a:rPr>
              <a:t>rock</a:t>
            </a:r>
            <a:r>
              <a:rPr lang="en-US" sz="4000" b="1" dirty="0">
                <a:latin typeface="+mn-lt"/>
              </a:rPr>
              <a:t> at transitions</a:t>
            </a:r>
            <a:endParaRPr lang="en-US" sz="4000" b="1" dirty="0">
              <a:latin typeface="+mn-lt"/>
              <a:cs typeface="Calibri"/>
            </a:endParaRPr>
          </a:p>
        </p:txBody>
      </p:sp>
      <p:sp>
        <p:nvSpPr>
          <p:cNvPr id="3" name="Content Placeholder 2">
            <a:extLst>
              <a:ext uri="{FF2B5EF4-FFF2-40B4-BE49-F238E27FC236}">
                <a16:creationId xmlns:a16="http://schemas.microsoft.com/office/drawing/2014/main" id="{9008BA61-9304-03C4-2618-FF569030CC8A}"/>
              </a:ext>
            </a:extLst>
          </p:cNvPr>
          <p:cNvSpPr>
            <a:spLocks noGrp="1"/>
          </p:cNvSpPr>
          <p:nvPr>
            <p:ph idx="1"/>
          </p:nvPr>
        </p:nvSpPr>
        <p:spPr>
          <a:xfrm>
            <a:off x="343822" y="2644236"/>
            <a:ext cx="4697628" cy="3742762"/>
          </a:xfrm>
        </p:spPr>
        <p:txBody>
          <a:bodyPr vert="horz" lIns="91440" tIns="45720" rIns="91440" bIns="45720" rtlCol="0">
            <a:normAutofit/>
          </a:bodyPr>
          <a:lstStyle/>
          <a:p>
            <a:pPr fontAlgn="base"/>
            <a:r>
              <a:rPr lang="en-GB" sz="1600" dirty="0"/>
              <a:t>Specialist early years provision for children with SEND &amp; their families</a:t>
            </a:r>
            <a:endParaRPr lang="en-GB" sz="1600" dirty="0">
              <a:cs typeface="Calibri"/>
            </a:endParaRPr>
          </a:p>
          <a:p>
            <a:pPr marL="0" indent="0">
              <a:buNone/>
            </a:pPr>
            <a:endParaRPr lang="en-GB" sz="1600" dirty="0">
              <a:cs typeface="Calibri"/>
            </a:endParaRPr>
          </a:p>
          <a:p>
            <a:pPr fontAlgn="base"/>
            <a:r>
              <a:rPr lang="en-GB" sz="1600" dirty="0">
                <a:cs typeface="Calibri"/>
              </a:rPr>
              <a:t>Driving an inclusion movement across the country through training and local authority support (</a:t>
            </a:r>
            <a:r>
              <a:rPr lang="en-US" sz="1600" dirty="0"/>
              <a:t>96%+ of practitioners tell us they can take more children with SEND after our training)</a:t>
            </a:r>
          </a:p>
          <a:p>
            <a:pPr marL="0" indent="0">
              <a:buNone/>
            </a:pPr>
            <a:endParaRPr lang="en-GB" sz="1600" dirty="0">
              <a:cs typeface="Calibri"/>
            </a:endParaRPr>
          </a:p>
          <a:p>
            <a:r>
              <a:rPr lang="en-US" sz="1600" dirty="0"/>
              <a:t>Our transitions journey from 2015</a:t>
            </a:r>
          </a:p>
          <a:p>
            <a:pPr marL="0" indent="0">
              <a:buNone/>
            </a:pPr>
            <a:endParaRPr lang="en-US" sz="1600" dirty="0">
              <a:cs typeface="Calibri"/>
              <a:hlinkClick r:id="rId5"/>
            </a:endParaRPr>
          </a:p>
          <a:p>
            <a:r>
              <a:rPr lang="en-US" sz="1600" dirty="0">
                <a:cs typeface="Calibri"/>
                <a:hlinkClick r:id="rId5"/>
              </a:rPr>
              <a:t>https://dingley.org.uk</a:t>
            </a:r>
            <a:endParaRPr lang="en-US" sz="1600" dirty="0">
              <a:cs typeface="Calibri"/>
            </a:endParaRPr>
          </a:p>
          <a:p>
            <a:pPr marL="0" indent="0">
              <a:buNone/>
            </a:pPr>
            <a:endParaRPr lang="en-US" sz="1600" dirty="0">
              <a:cs typeface="Calibri"/>
            </a:endParaRPr>
          </a:p>
          <a:p>
            <a:pPr lvl="1"/>
            <a:endParaRPr lang="en-GB" sz="1600" dirty="0">
              <a:cs typeface="Calibri"/>
            </a:endParaRPr>
          </a:p>
          <a:p>
            <a:pPr lvl="1"/>
            <a:endParaRPr lang="en-GB" sz="1600" dirty="0">
              <a:cs typeface="Calibri"/>
            </a:endParaRPr>
          </a:p>
          <a:p>
            <a:pPr marL="0" indent="0">
              <a:buNone/>
            </a:pPr>
            <a:endParaRPr lang="en-US" sz="1600" dirty="0">
              <a:cs typeface="Calibri"/>
            </a:endParaRPr>
          </a:p>
        </p:txBody>
      </p:sp>
      <p:sp>
        <p:nvSpPr>
          <p:cNvPr id="11" name="TextBox 10">
            <a:extLst>
              <a:ext uri="{FF2B5EF4-FFF2-40B4-BE49-F238E27FC236}">
                <a16:creationId xmlns:a16="http://schemas.microsoft.com/office/drawing/2014/main" id="{BEE12728-6887-281B-B660-EB7B4A319BF2}"/>
              </a:ext>
            </a:extLst>
          </p:cNvPr>
          <p:cNvSpPr txBox="1"/>
          <p:nvPr/>
        </p:nvSpPr>
        <p:spPr>
          <a:xfrm>
            <a:off x="9751907"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ourses.lumenlearning.com/wmopen-psychology/chapter/outcome-heari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367333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FE75DD22-FF22-7AAC-5489-C5C276B8ABB0}"/>
              </a:ext>
            </a:extLst>
          </p:cNvPr>
          <p:cNvPicPr>
            <a:picLocks noChangeAspect="1"/>
          </p:cNvPicPr>
          <p:nvPr/>
        </p:nvPicPr>
        <p:blipFill rotWithShape="1">
          <a:blip r:embed="rId2"/>
          <a:srcRect r="243" b="-1"/>
          <a:stretch/>
        </p:blipFill>
        <p:spPr>
          <a:xfrm>
            <a:off x="3494814" y="10"/>
            <a:ext cx="9669642" cy="6857990"/>
          </a:xfrm>
          <a:prstGeom prst="rect">
            <a:avLst/>
          </a:prstGeom>
        </p:spPr>
      </p:pic>
      <p:sp>
        <p:nvSpPr>
          <p:cNvPr id="2" name="Title 1">
            <a:extLst>
              <a:ext uri="{FF2B5EF4-FFF2-40B4-BE49-F238E27FC236}">
                <a16:creationId xmlns:a16="http://schemas.microsoft.com/office/drawing/2014/main" id="{074AFD25-8D51-A0EE-2A8B-A8DB59F2C178}"/>
              </a:ext>
            </a:extLst>
          </p:cNvPr>
          <p:cNvSpPr>
            <a:spLocks noGrp="1"/>
          </p:cNvSpPr>
          <p:nvPr>
            <p:ph type="title"/>
          </p:nvPr>
        </p:nvSpPr>
        <p:spPr>
          <a:xfrm>
            <a:off x="838200" y="365125"/>
            <a:ext cx="3822189" cy="1899912"/>
          </a:xfrm>
        </p:spPr>
        <p:txBody>
          <a:bodyPr>
            <a:normAutofit/>
          </a:bodyPr>
          <a:lstStyle/>
          <a:p>
            <a:r>
              <a:rPr lang="en-US" sz="4000" b="1">
                <a:latin typeface="+mn-lt"/>
              </a:rPr>
              <a:t>Measuring Transitions – Why?</a:t>
            </a:r>
          </a:p>
        </p:txBody>
      </p:sp>
      <p:sp>
        <p:nvSpPr>
          <p:cNvPr id="3" name="Content Placeholder 2">
            <a:extLst>
              <a:ext uri="{FF2B5EF4-FFF2-40B4-BE49-F238E27FC236}">
                <a16:creationId xmlns:a16="http://schemas.microsoft.com/office/drawing/2014/main" id="{912D9757-A27D-9AB3-7A75-28F7AF236D87}"/>
              </a:ext>
            </a:extLst>
          </p:cNvPr>
          <p:cNvSpPr>
            <a:spLocks noGrp="1"/>
          </p:cNvSpPr>
          <p:nvPr>
            <p:ph idx="1"/>
          </p:nvPr>
        </p:nvSpPr>
        <p:spPr>
          <a:xfrm>
            <a:off x="417286" y="2630152"/>
            <a:ext cx="3822189" cy="3742762"/>
          </a:xfrm>
        </p:spPr>
        <p:txBody>
          <a:bodyPr>
            <a:normAutofit/>
          </a:bodyPr>
          <a:lstStyle/>
          <a:p>
            <a:r>
              <a:rPr lang="en-US" sz="2000" dirty="0"/>
              <a:t>We all have to manage change throughout our lives and need to know what works!</a:t>
            </a:r>
          </a:p>
          <a:p>
            <a:r>
              <a:rPr lang="en-US" sz="2000" dirty="0"/>
              <a:t>Multiple disadvantage matters</a:t>
            </a:r>
          </a:p>
          <a:p>
            <a:r>
              <a:rPr lang="en-US" sz="2000" dirty="0"/>
              <a:t>To justify and use resources effectively</a:t>
            </a:r>
          </a:p>
          <a:p>
            <a:r>
              <a:rPr lang="en-US" sz="2000" dirty="0"/>
              <a:t>To know what works and repeat!</a:t>
            </a:r>
          </a:p>
        </p:txBody>
      </p:sp>
    </p:spTree>
    <p:extLst>
      <p:ext uri="{BB962C8B-B14F-4D97-AF65-F5344CB8AC3E}">
        <p14:creationId xmlns:p14="http://schemas.microsoft.com/office/powerpoint/2010/main" val="3029453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7C2807-2DFF-6F65-032F-72AF6D87EF7A}"/>
              </a:ext>
            </a:extLst>
          </p:cNvPr>
          <p:cNvSpPr txBox="1"/>
          <p:nvPr/>
        </p:nvSpPr>
        <p:spPr>
          <a:xfrm>
            <a:off x="669910" y="1774547"/>
            <a:ext cx="11335656" cy="1754326"/>
          </a:xfrm>
          <a:prstGeom prst="rect">
            <a:avLst/>
          </a:prstGeom>
          <a:noFill/>
        </p:spPr>
        <p:txBody>
          <a:bodyPr wrap="square">
            <a:spAutoFit/>
          </a:bodyPr>
          <a:lstStyle/>
          <a:p>
            <a:pPr algn="ctr"/>
            <a:r>
              <a:rPr lang="en-US" sz="3600" b="1" dirty="0"/>
              <a:t>When transitions go wrong  </a:t>
            </a:r>
          </a:p>
          <a:p>
            <a:pPr algn="ctr"/>
            <a:r>
              <a:rPr lang="en-US" sz="3600" b="1" dirty="0"/>
              <a:t>a parent perspective</a:t>
            </a:r>
          </a:p>
          <a:p>
            <a:pPr algn="ctr"/>
            <a:endParaRPr lang="en-US" sz="3600" b="1" dirty="0"/>
          </a:p>
        </p:txBody>
      </p:sp>
      <p:pic>
        <p:nvPicPr>
          <p:cNvPr id="9" name="Picture 8" descr="Logo, company name&#10;&#10;Description automatically generated">
            <a:extLst>
              <a:ext uri="{FF2B5EF4-FFF2-40B4-BE49-F238E27FC236}">
                <a16:creationId xmlns:a16="http://schemas.microsoft.com/office/drawing/2014/main" id="{26D6CE1B-956A-9455-9883-3D299F44308F}"/>
              </a:ext>
            </a:extLst>
          </p:cNvPr>
          <p:cNvPicPr>
            <a:picLocks noChangeAspect="1"/>
          </p:cNvPicPr>
          <p:nvPr/>
        </p:nvPicPr>
        <p:blipFill rotWithShape="1">
          <a:blip r:embed="rId3"/>
          <a:srcRect t="28826" b="31705"/>
          <a:stretch/>
        </p:blipFill>
        <p:spPr>
          <a:xfrm>
            <a:off x="6337738" y="4933581"/>
            <a:ext cx="5937454" cy="1657599"/>
          </a:xfrm>
          <a:prstGeom prst="rect">
            <a:avLst/>
          </a:prstGeom>
        </p:spPr>
      </p:pic>
    </p:spTree>
    <p:extLst>
      <p:ext uri="{BB962C8B-B14F-4D97-AF65-F5344CB8AC3E}">
        <p14:creationId xmlns:p14="http://schemas.microsoft.com/office/powerpoint/2010/main" val="2576277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0AA1CB-D86F-649D-088A-77AFAE062579}"/>
            </a:ext>
          </a:extLst>
        </p:cNvPr>
        <p:cNvGrpSpPr/>
        <p:nvPr/>
      </p:nvGrpSpPr>
      <p:grpSpPr>
        <a:xfrm>
          <a:off x="0" y="0"/>
          <a:ext cx="0" cy="0"/>
          <a:chOff x="0" y="0"/>
          <a:chExt cx="0" cy="0"/>
        </a:xfrm>
      </p:grpSpPr>
      <p:pic>
        <p:nvPicPr>
          <p:cNvPr id="9" name="Picture 8" descr="Ladder and cloud">
            <a:extLst>
              <a:ext uri="{FF2B5EF4-FFF2-40B4-BE49-F238E27FC236}">
                <a16:creationId xmlns:a16="http://schemas.microsoft.com/office/drawing/2014/main" id="{4E1B5313-6A79-7FAE-C59D-F7750CAE7F7F}"/>
              </a:ext>
            </a:extLst>
          </p:cNvPr>
          <p:cNvPicPr>
            <a:picLocks noChangeAspect="1"/>
          </p:cNvPicPr>
          <p:nvPr/>
        </p:nvPicPr>
        <p:blipFill>
          <a:blip r:embed="rId3"/>
          <a:srcRect b="29077"/>
          <a:stretch/>
        </p:blipFill>
        <p:spPr>
          <a:xfrm>
            <a:off x="1" y="10"/>
            <a:ext cx="9669642" cy="6857990"/>
          </a:xfrm>
          <a:prstGeom prst="rect">
            <a:avLst/>
          </a:prstGeom>
        </p:spPr>
      </p:pic>
      <p:sp>
        <p:nvSpPr>
          <p:cNvPr id="2" name="Title 1">
            <a:extLst>
              <a:ext uri="{FF2B5EF4-FFF2-40B4-BE49-F238E27FC236}">
                <a16:creationId xmlns:a16="http://schemas.microsoft.com/office/drawing/2014/main" id="{C14BA0F1-D719-7EF9-092F-ABF6B55A35F2}"/>
              </a:ext>
            </a:extLst>
          </p:cNvPr>
          <p:cNvSpPr>
            <a:spLocks noGrp="1"/>
          </p:cNvSpPr>
          <p:nvPr>
            <p:ph type="title"/>
          </p:nvPr>
        </p:nvSpPr>
        <p:spPr>
          <a:xfrm>
            <a:off x="7996067" y="408668"/>
            <a:ext cx="3822189" cy="1899912"/>
          </a:xfrm>
        </p:spPr>
        <p:txBody>
          <a:bodyPr>
            <a:normAutofit fontScale="90000"/>
          </a:bodyPr>
          <a:lstStyle/>
          <a:p>
            <a:r>
              <a:rPr lang="en-US" sz="2800" b="1" dirty="0"/>
              <a:t>What do you think about what you’ve heard?</a:t>
            </a:r>
            <a:br>
              <a:rPr lang="en-US" sz="2800" b="1" dirty="0"/>
            </a:br>
            <a:br>
              <a:rPr lang="en-US" sz="2800" b="1" dirty="0"/>
            </a:br>
            <a:r>
              <a:rPr lang="en-US" sz="2800" b="1" dirty="0"/>
              <a:t>Please share in the chat</a:t>
            </a:r>
          </a:p>
        </p:txBody>
      </p:sp>
      <p:sp>
        <p:nvSpPr>
          <p:cNvPr id="3" name="Content Placeholder 2">
            <a:extLst>
              <a:ext uri="{FF2B5EF4-FFF2-40B4-BE49-F238E27FC236}">
                <a16:creationId xmlns:a16="http://schemas.microsoft.com/office/drawing/2014/main" id="{C8BB6A30-2411-6405-7F86-71C7A0018094}"/>
              </a:ext>
            </a:extLst>
          </p:cNvPr>
          <p:cNvSpPr>
            <a:spLocks noGrp="1"/>
          </p:cNvSpPr>
          <p:nvPr>
            <p:ph idx="1"/>
          </p:nvPr>
        </p:nvSpPr>
        <p:spPr>
          <a:xfrm>
            <a:off x="7531610" y="2434201"/>
            <a:ext cx="3822189" cy="3742762"/>
          </a:xfrm>
        </p:spPr>
        <p:txBody>
          <a:bodyPr>
            <a:normAutofit/>
          </a:bodyPr>
          <a:lstStyle/>
          <a:p>
            <a:pPr marL="0" indent="0">
              <a:buNone/>
            </a:pPr>
            <a:endParaRPr lang="en-US" sz="2000"/>
          </a:p>
          <a:p>
            <a:pPr marL="0" indent="0">
              <a:buNone/>
            </a:pPr>
            <a:endParaRPr lang="en-US" sz="2000"/>
          </a:p>
        </p:txBody>
      </p:sp>
    </p:spTree>
    <p:extLst>
      <p:ext uri="{BB962C8B-B14F-4D97-AF65-F5344CB8AC3E}">
        <p14:creationId xmlns:p14="http://schemas.microsoft.com/office/powerpoint/2010/main" val="1699216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37672-A8D1-3E0C-334D-33BC4EEED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9822E-C9CB-8472-90BB-E554C8ED9248}"/>
              </a:ext>
            </a:extLst>
          </p:cNvPr>
          <p:cNvSpPr>
            <a:spLocks noGrp="1"/>
          </p:cNvSpPr>
          <p:nvPr>
            <p:ph type="title"/>
          </p:nvPr>
        </p:nvSpPr>
        <p:spPr/>
        <p:txBody>
          <a:bodyPr/>
          <a:lstStyle/>
          <a:p>
            <a:r>
              <a:rPr lang="en-US" b="1" dirty="0">
                <a:latin typeface="+mn-lt"/>
              </a:rPr>
              <a:t>Our learning since 2015 </a:t>
            </a:r>
          </a:p>
        </p:txBody>
      </p:sp>
      <p:sp>
        <p:nvSpPr>
          <p:cNvPr id="3" name="Content Placeholder 2">
            <a:extLst>
              <a:ext uri="{FF2B5EF4-FFF2-40B4-BE49-F238E27FC236}">
                <a16:creationId xmlns:a16="http://schemas.microsoft.com/office/drawing/2014/main" id="{5CF2B282-0C68-7C78-AA48-BAD136B5593C}"/>
              </a:ext>
            </a:extLst>
          </p:cNvPr>
          <p:cNvSpPr>
            <a:spLocks noGrp="1"/>
          </p:cNvSpPr>
          <p:nvPr>
            <p:ph idx="1"/>
          </p:nvPr>
        </p:nvSpPr>
        <p:spPr>
          <a:xfrm>
            <a:off x="838200" y="2141537"/>
            <a:ext cx="10515600" cy="4351338"/>
          </a:xfrm>
        </p:spPr>
        <p:txBody>
          <a:bodyPr>
            <a:normAutofit fontScale="92500" lnSpcReduction="10000"/>
          </a:bodyPr>
          <a:lstStyle/>
          <a:p>
            <a:r>
              <a:rPr lang="en-GB" sz="2800" kern="100" dirty="0">
                <a:effectLst/>
                <a:latin typeface="Aptos" panose="020B0004020202020204" pitchFamily="34" charset="0"/>
                <a:ea typeface="Aptos" panose="020B0004020202020204" pitchFamily="34" charset="0"/>
                <a:cs typeface="Times New Roman" panose="02020603050405020304" pitchFamily="18" charset="0"/>
              </a:rPr>
              <a:t>Keep children </a:t>
            </a:r>
            <a:r>
              <a:rPr lang="en-GB" kern="100" dirty="0">
                <a:latin typeface="Aptos" panose="020B0004020202020204" pitchFamily="34" charset="0"/>
                <a:ea typeface="Aptos" panose="020B0004020202020204" pitchFamily="34" charset="0"/>
                <a:cs typeface="Times New Roman" panose="02020603050405020304" pitchFamily="18" charset="0"/>
              </a:rPr>
              <a:t>central</a:t>
            </a:r>
          </a:p>
          <a:p>
            <a:r>
              <a:rPr lang="en-GB" sz="2800" kern="100" dirty="0">
                <a:effectLst/>
                <a:latin typeface="Aptos" panose="020B0004020202020204" pitchFamily="34" charset="0"/>
                <a:ea typeface="Aptos" panose="020B0004020202020204" pitchFamily="34" charset="0"/>
                <a:cs typeface="Times New Roman" panose="02020603050405020304" pitchFamily="18" charset="0"/>
              </a:rPr>
              <a:t>Talk to parents but more importantly listen</a:t>
            </a:r>
          </a:p>
          <a:p>
            <a:r>
              <a:rPr lang="en-GB" kern="100" dirty="0">
                <a:latin typeface="Aptos" panose="020B0004020202020204" pitchFamily="34" charset="0"/>
                <a:ea typeface="Aptos" panose="020B0004020202020204" pitchFamily="34" charset="0"/>
                <a:cs typeface="Times New Roman" panose="02020603050405020304" pitchFamily="18" charset="0"/>
              </a:rPr>
              <a:t>Start before you start</a:t>
            </a:r>
          </a:p>
          <a:p>
            <a:r>
              <a:rPr lang="en-GB" kern="100" dirty="0">
                <a:latin typeface="Aptos" panose="020B0004020202020204" pitchFamily="34" charset="0"/>
                <a:ea typeface="Aptos" panose="020B0004020202020204" pitchFamily="34" charset="0"/>
                <a:cs typeface="Times New Roman" panose="02020603050405020304" pitchFamily="18" charset="0"/>
              </a:rPr>
              <a:t>Deliberately facilitate relationships and joint working</a:t>
            </a:r>
          </a:p>
          <a:p>
            <a:r>
              <a:rPr lang="en-GB" kern="100" dirty="0">
                <a:latin typeface="Aptos" panose="020B0004020202020204" pitchFamily="34" charset="0"/>
                <a:ea typeface="Aptos" panose="020B0004020202020204" pitchFamily="34" charset="0"/>
                <a:cs typeface="Times New Roman" panose="02020603050405020304" pitchFamily="18" charset="0"/>
              </a:rPr>
              <a:t>Senior management support counts</a:t>
            </a:r>
          </a:p>
          <a:p>
            <a:r>
              <a:rPr lang="en-GB" kern="100" dirty="0">
                <a:latin typeface="Aptos" panose="020B0004020202020204" pitchFamily="34" charset="0"/>
                <a:ea typeface="Aptos" panose="020B0004020202020204" pitchFamily="34" charset="0"/>
                <a:cs typeface="Times New Roman" panose="02020603050405020304" pitchFamily="18" charset="0"/>
              </a:rPr>
              <a:t>When we get it right for children with SEND, we get it right for all children</a:t>
            </a:r>
          </a:p>
          <a:p>
            <a:r>
              <a:rPr lang="en-GB" kern="100" dirty="0">
                <a:latin typeface="Aptos" panose="020B0004020202020204" pitchFamily="34" charset="0"/>
                <a:ea typeface="Aptos" panose="020B0004020202020204" pitchFamily="34" charset="0"/>
                <a:cs typeface="Times New Roman" panose="02020603050405020304" pitchFamily="18" charset="0"/>
              </a:rPr>
              <a:t>Processes to support</a:t>
            </a:r>
          </a:p>
          <a:p>
            <a:r>
              <a:rPr lang="en-GB" kern="100" dirty="0">
                <a:latin typeface="Aptos" panose="020B0004020202020204" pitchFamily="34" charset="0"/>
                <a:ea typeface="Aptos" panose="020B0004020202020204" pitchFamily="34" charset="0"/>
                <a:cs typeface="Times New Roman" panose="02020603050405020304" pitchFamily="18" charset="0"/>
              </a:rPr>
              <a:t>Practical ideas can be fun!</a:t>
            </a:r>
          </a:p>
          <a:p>
            <a:r>
              <a:rPr lang="en-GB" kern="100" dirty="0">
                <a:latin typeface="Aptos" panose="020B0004020202020204" pitchFamily="34" charset="0"/>
                <a:ea typeface="Aptos" panose="020B0004020202020204" pitchFamily="34" charset="0"/>
                <a:cs typeface="Times New Roman" panose="02020603050405020304" pitchFamily="18" charset="0"/>
              </a:rPr>
              <a:t>Evidence changing attitudes and confidence as well as outcomes</a:t>
            </a:r>
          </a:p>
          <a:p>
            <a:pPr marL="0" indent="0">
              <a:buNone/>
            </a:pP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descr="Logo, company name&#10;&#10;Description automatically generated">
            <a:extLst>
              <a:ext uri="{FF2B5EF4-FFF2-40B4-BE49-F238E27FC236}">
                <a16:creationId xmlns:a16="http://schemas.microsoft.com/office/drawing/2014/main" id="{A791E2D2-2089-C0CF-9220-1B80B744F78F}"/>
              </a:ext>
            </a:extLst>
          </p:cNvPr>
          <p:cNvPicPr>
            <a:picLocks noChangeAspect="1"/>
          </p:cNvPicPr>
          <p:nvPr/>
        </p:nvPicPr>
        <p:blipFill rotWithShape="1">
          <a:blip r:embed="rId2"/>
          <a:srcRect t="28826" b="31705"/>
          <a:stretch/>
        </p:blipFill>
        <p:spPr>
          <a:xfrm>
            <a:off x="6355208" y="-17934"/>
            <a:ext cx="5937454" cy="1657599"/>
          </a:xfrm>
          <a:prstGeom prst="rect">
            <a:avLst/>
          </a:prstGeom>
        </p:spPr>
      </p:pic>
    </p:spTree>
    <p:extLst>
      <p:ext uri="{BB962C8B-B14F-4D97-AF65-F5344CB8AC3E}">
        <p14:creationId xmlns:p14="http://schemas.microsoft.com/office/powerpoint/2010/main" val="838562193"/>
      </p:ext>
    </p:extLst>
  </p:cSld>
  <p:clrMapOvr>
    <a:masterClrMapping/>
  </p:clrMapOvr>
</p:sld>
</file>

<file path=ppt/theme/theme1.xml><?xml version="1.0" encoding="utf-8"?>
<a:theme xmlns:a="http://schemas.openxmlformats.org/drawingml/2006/main" name="office them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3bc997-f854-457e-a89a-f53daf41e975">
      <Terms xmlns="http://schemas.microsoft.com/office/infopath/2007/PartnerControls"/>
    </lcf76f155ced4ddcb4097134ff3c332f>
    <TaxCatchAll xmlns="5ff03d53-907b-4153-b31a-f9c01187da2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27934E83E3AC4A821FF7D65C647CF3" ma:contentTypeVersion="18" ma:contentTypeDescription="Create a new document." ma:contentTypeScope="" ma:versionID="5797f0bc1d4900ba710060bfd187960e">
  <xsd:schema xmlns:xsd="http://www.w3.org/2001/XMLSchema" xmlns:xs="http://www.w3.org/2001/XMLSchema" xmlns:p="http://schemas.microsoft.com/office/2006/metadata/properties" xmlns:ns2="2f3bc997-f854-457e-a89a-f53daf41e975" xmlns:ns3="5ff03d53-907b-4153-b31a-f9c01187da2f" targetNamespace="http://schemas.microsoft.com/office/2006/metadata/properties" ma:root="true" ma:fieldsID="ac5ce1b79af9bc05dab852fe9b2a7131" ns2:_="" ns3:_="">
    <xsd:import namespace="2f3bc997-f854-457e-a89a-f53daf41e975"/>
    <xsd:import namespace="5ff03d53-907b-4153-b31a-f9c01187d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bc997-f854-457e-a89a-f53daf41e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fd98df-2cc9-409e-a9a9-85a472a8861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03d53-907b-4153-b31a-f9c01187d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a809a7-1504-4795-ab1a-8225feca0323}" ma:internalName="TaxCatchAll" ma:showField="CatchAllData" ma:web="5ff03d53-907b-4153-b31a-f9c01187d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3CFB6C-E9A1-4D67-AA68-F18806004DDB}">
  <ds:schemaRefs>
    <ds:schemaRef ds:uri="http://purl.org/dc/terms/"/>
    <ds:schemaRef ds:uri="5ff03d53-907b-4153-b31a-f9c01187da2f"/>
    <ds:schemaRef ds:uri="2f3bc997-f854-457e-a89a-f53daf41e975"/>
    <ds:schemaRef ds:uri="http://purl.org/dc/elements/1.1/"/>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166847F9-FD1E-4AD0-BC31-CB969E2C8543}">
  <ds:schemaRefs>
    <ds:schemaRef ds:uri="http://schemas.microsoft.com/sharepoint/v3/contenttype/forms"/>
  </ds:schemaRefs>
</ds:datastoreItem>
</file>

<file path=customXml/itemProps3.xml><?xml version="1.0" encoding="utf-8"?>
<ds:datastoreItem xmlns:ds="http://schemas.openxmlformats.org/officeDocument/2006/customXml" ds:itemID="{6C2D408C-C7DE-4988-8804-A3747854FE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3bc997-f854-457e-a89a-f53daf41e975"/>
    <ds:schemaRef ds:uri="5ff03d53-907b-4153-b31a-f9c01187da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TotalTime>
  <Words>1625</Words>
  <Application>Microsoft Office PowerPoint</Application>
  <PresentationFormat>Widescreen</PresentationFormat>
  <Paragraphs>287</Paragraphs>
  <Slides>31</Slides>
  <Notes>17</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Agenda </vt:lpstr>
      <vt:lpstr>How shall we work today? </vt:lpstr>
      <vt:lpstr>Where this work comes from</vt:lpstr>
      <vt:lpstr>Who we are, and why we rock at transitions</vt:lpstr>
      <vt:lpstr>Measuring Transitions – Why?</vt:lpstr>
      <vt:lpstr>PowerPoint Presentation</vt:lpstr>
      <vt:lpstr>What do you think about what you’ve heard?  Please share in the chat</vt:lpstr>
      <vt:lpstr>Our learning since 2015 </vt:lpstr>
      <vt:lpstr>Addressing the common issues 1. A strategic approach</vt:lpstr>
      <vt:lpstr>Addressing the common issues 2. Actively support joint working</vt:lpstr>
      <vt:lpstr>Addressing the common issues 3. Making sure families are central</vt:lpstr>
      <vt:lpstr>Addressing the common issues 4. Informing and supporting all partners in the process</vt:lpstr>
      <vt:lpstr>Addressing the common issues 5. Create a baseline and measure impact!</vt:lpstr>
      <vt:lpstr>Case Study from Bournemouth Christchurch and Poole – setting the scene, developing an evidence base for change</vt:lpstr>
      <vt:lpstr>Questions and what can YOU share?</vt:lpstr>
      <vt:lpstr>Case Study from Norfolk – measuring transitions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and what can YOU share?</vt:lpstr>
      <vt:lpstr>What can we all do?</vt:lpstr>
      <vt:lpstr>What can YOU share?</vt:lpstr>
      <vt:lpstr>PowerPoint Presentation</vt:lpstr>
      <vt:lpstr>Question What will you do to drive change?</vt:lpstr>
      <vt:lpstr>Next steps – get involved!</vt:lpstr>
      <vt:lpstr>  Catherine McLeod MBE catherine.mcleod@dingley.org.uk Ann Van Dyke MBE  ann.vandyke@dingley.org.uk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Meggie Fisher</cp:lastModifiedBy>
  <cp:revision>15</cp:revision>
  <dcterms:created xsi:type="dcterms:W3CDTF">2025-03-17T20:24:45Z</dcterms:created>
  <dcterms:modified xsi:type="dcterms:W3CDTF">2025-03-19T09:41:14Z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0x0101009627934E83E3AC4A821FF7D65C647CF3</vt:lpwstr>
  </property>
  <property fmtid="{D5CDD505-2E9C-101B-9397-08002B2CF9AE}" pid="3" name="MediaServiceImageTags">
    <vt:lpwstr/>
  </property>
</Properties>
</file>