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311" r:id="rId5"/>
    <p:sldId id="374" r:id="rId6"/>
    <p:sldId id="422" r:id="rId7"/>
    <p:sldId id="484" r:id="rId8"/>
    <p:sldId id="428" r:id="rId9"/>
    <p:sldId id="429" r:id="rId10"/>
    <p:sldId id="430" r:id="rId11"/>
    <p:sldId id="498" r:id="rId12"/>
    <p:sldId id="485" r:id="rId13"/>
    <p:sldId id="527" r:id="rId14"/>
    <p:sldId id="499" r:id="rId15"/>
    <p:sldId id="480" r:id="rId16"/>
    <p:sldId id="481" r:id="rId17"/>
    <p:sldId id="418" r:id="rId18"/>
    <p:sldId id="3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D96686-4DD3-2349-3399-48E04637912E}" v="57" dt="2024-10-14T08:22:40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/>
    <p:restoredTop sz="94626"/>
  </p:normalViewPr>
  <p:slideViewPr>
    <p:cSldViewPr snapToGrid="0">
      <p:cViewPr varScale="1">
        <p:scale>
          <a:sx n="121" d="100"/>
          <a:sy n="121" d="100"/>
        </p:scale>
        <p:origin x="6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McLeod" userId="S::catherine.mcleod@dingley.org.uk::a06e0e67-8764-4765-a196-dfdeac0a9ce0" providerId="AD" clId="Web-{74D96686-4DD3-2349-3399-48E04637912E}"/>
    <pc:docChg chg="delSld modSld">
      <pc:chgData name="Catherine McLeod" userId="S::catherine.mcleod@dingley.org.uk::a06e0e67-8764-4765-a196-dfdeac0a9ce0" providerId="AD" clId="Web-{74D96686-4DD3-2349-3399-48E04637912E}" dt="2024-10-14T08:22:40.073" v="54" actId="1076"/>
      <pc:docMkLst>
        <pc:docMk/>
      </pc:docMkLst>
      <pc:sldChg chg="del">
        <pc:chgData name="Catherine McLeod" userId="S::catherine.mcleod@dingley.org.uk::a06e0e67-8764-4765-a196-dfdeac0a9ce0" providerId="AD" clId="Web-{74D96686-4DD3-2349-3399-48E04637912E}" dt="2024-10-14T08:22:01.149" v="50"/>
        <pc:sldMkLst>
          <pc:docMk/>
          <pc:sldMk cId="1313423727" sldId="281"/>
        </pc:sldMkLst>
      </pc:sldChg>
      <pc:sldChg chg="modSp">
        <pc:chgData name="Catherine McLeod" userId="S::catherine.mcleod@dingley.org.uk::a06e0e67-8764-4765-a196-dfdeac0a9ce0" providerId="AD" clId="Web-{74D96686-4DD3-2349-3399-48E04637912E}" dt="2024-10-14T08:19:38.880" v="30" actId="20577"/>
        <pc:sldMkLst>
          <pc:docMk/>
          <pc:sldMk cId="3259157337" sldId="374"/>
        </pc:sldMkLst>
        <pc:spChg chg="mod">
          <ac:chgData name="Catherine McLeod" userId="S::catherine.mcleod@dingley.org.uk::a06e0e67-8764-4765-a196-dfdeac0a9ce0" providerId="AD" clId="Web-{74D96686-4DD3-2349-3399-48E04637912E}" dt="2024-10-14T08:19:38.880" v="30" actId="20577"/>
          <ac:spMkLst>
            <pc:docMk/>
            <pc:sldMk cId="3259157337" sldId="374"/>
            <ac:spMk id="3" creationId="{F5F9340A-2F40-9EC0-23D2-CA8140961696}"/>
          </ac:spMkLst>
        </pc:spChg>
      </pc:sldChg>
      <pc:sldChg chg="modSp">
        <pc:chgData name="Catherine McLeod" userId="S::catherine.mcleod@dingley.org.uk::a06e0e67-8764-4765-a196-dfdeac0a9ce0" providerId="AD" clId="Web-{74D96686-4DD3-2349-3399-48E04637912E}" dt="2024-10-14T08:21:26.664" v="49" actId="20577"/>
        <pc:sldMkLst>
          <pc:docMk/>
          <pc:sldMk cId="1690361276" sldId="485"/>
        </pc:sldMkLst>
        <pc:spChg chg="mod">
          <ac:chgData name="Catherine McLeod" userId="S::catherine.mcleod@dingley.org.uk::a06e0e67-8764-4765-a196-dfdeac0a9ce0" providerId="AD" clId="Web-{74D96686-4DD3-2349-3399-48E04637912E}" dt="2024-10-14T08:21:26.664" v="49" actId="20577"/>
          <ac:spMkLst>
            <pc:docMk/>
            <pc:sldMk cId="1690361276" sldId="485"/>
            <ac:spMk id="3" creationId="{02E28294-D27E-0B1E-835D-7111AD7EB0B2}"/>
          </ac:spMkLst>
        </pc:spChg>
      </pc:sldChg>
      <pc:sldChg chg="del">
        <pc:chgData name="Catherine McLeod" userId="S::catherine.mcleod@dingley.org.uk::a06e0e67-8764-4765-a196-dfdeac0a9ce0" providerId="AD" clId="Web-{74D96686-4DD3-2349-3399-48E04637912E}" dt="2024-10-14T08:22:01.681" v="51"/>
        <pc:sldMkLst>
          <pc:docMk/>
          <pc:sldMk cId="1949938826" sldId="496"/>
        </pc:sldMkLst>
      </pc:sldChg>
      <pc:sldChg chg="modSp">
        <pc:chgData name="Catherine McLeod" userId="S::catherine.mcleod@dingley.org.uk::a06e0e67-8764-4765-a196-dfdeac0a9ce0" providerId="AD" clId="Web-{74D96686-4DD3-2349-3399-48E04637912E}" dt="2024-10-14T08:22:40.073" v="54" actId="1076"/>
        <pc:sldMkLst>
          <pc:docMk/>
          <pc:sldMk cId="1905370296" sldId="499"/>
        </pc:sldMkLst>
        <pc:spChg chg="mod">
          <ac:chgData name="Catherine McLeod" userId="S::catherine.mcleod@dingley.org.uk::a06e0e67-8764-4765-a196-dfdeac0a9ce0" providerId="AD" clId="Web-{74D96686-4DD3-2349-3399-48E04637912E}" dt="2024-10-14T08:22:40.073" v="54" actId="1076"/>
          <ac:spMkLst>
            <pc:docMk/>
            <pc:sldMk cId="1905370296" sldId="499"/>
            <ac:spMk id="2" creationId="{314BCE74-4CF5-35E8-FBF5-18BA760DB00B}"/>
          </ac:spMkLst>
        </pc:spChg>
      </pc:sldChg>
      <pc:sldChg chg="modSp del">
        <pc:chgData name="Catherine McLeod" userId="S::catherine.mcleod@dingley.org.uk::a06e0e67-8764-4765-a196-dfdeac0a9ce0" providerId="AD" clId="Web-{74D96686-4DD3-2349-3399-48E04637912E}" dt="2024-10-14T08:22:18.431" v="53"/>
        <pc:sldMkLst>
          <pc:docMk/>
          <pc:sldMk cId="3926276827" sldId="508"/>
        </pc:sldMkLst>
        <pc:spChg chg="mod">
          <ac:chgData name="Catherine McLeod" userId="S::catherine.mcleod@dingley.org.uk::a06e0e67-8764-4765-a196-dfdeac0a9ce0" providerId="AD" clId="Web-{74D96686-4DD3-2349-3399-48E04637912E}" dt="2024-10-14T08:22:15.400" v="52" actId="20577"/>
          <ac:spMkLst>
            <pc:docMk/>
            <pc:sldMk cId="3926276827" sldId="508"/>
            <ac:spMk id="3" creationId="{AEA480CF-9A6E-69FE-25E1-43A22521CCFA}"/>
          </ac:spMkLst>
        </pc:spChg>
      </pc:sldChg>
    </pc:docChg>
  </pc:docChgLst>
  <pc:docChgLst>
    <pc:chgData name="Ann Van Dyke" userId="S::ann.vandyke@dingley.org.uk::856c8285-8076-4870-a95d-1ca2178499f0" providerId="AD" clId="Web-{7372F45B-73F9-D8B9-8B82-8726900E46EE}"/>
    <pc:docChg chg="modSld">
      <pc:chgData name="Ann Van Dyke" userId="S::ann.vandyke@dingley.org.uk::856c8285-8076-4870-a95d-1ca2178499f0" providerId="AD" clId="Web-{7372F45B-73F9-D8B9-8B82-8726900E46EE}" dt="2024-09-19T13:31:21.018" v="96" actId="20577"/>
      <pc:docMkLst>
        <pc:docMk/>
      </pc:docMkLst>
      <pc:sldChg chg="modSp">
        <pc:chgData name="Ann Van Dyke" userId="S::ann.vandyke@dingley.org.uk::856c8285-8076-4870-a95d-1ca2178499f0" providerId="AD" clId="Web-{7372F45B-73F9-D8B9-8B82-8726900E46EE}" dt="2024-09-19T13:31:21.018" v="96" actId="20577"/>
        <pc:sldMkLst>
          <pc:docMk/>
          <pc:sldMk cId="0" sldId="422"/>
        </pc:sldMkLst>
        <pc:spChg chg="mod">
          <ac:chgData name="Ann Van Dyke" userId="S::ann.vandyke@dingley.org.uk::856c8285-8076-4870-a95d-1ca2178499f0" providerId="AD" clId="Web-{7372F45B-73F9-D8B9-8B82-8726900E46EE}" dt="2024-09-19T13:31:21.018" v="96" actId="20577"/>
          <ac:spMkLst>
            <pc:docMk/>
            <pc:sldMk cId="0" sldId="422"/>
            <ac:spMk id="106" creationId="{00000000-0000-0000-0000-000000000000}"/>
          </ac:spMkLst>
        </pc:spChg>
      </pc:sldChg>
    </pc:docChg>
  </pc:docChgLst>
  <pc:docChgLst>
    <pc:chgData name="Ann Van Dyke" userId="S::ann.vandyke@dingley.org.uk::856c8285-8076-4870-a95d-1ca2178499f0" providerId="AD" clId="Web-{941D3FAF-FACB-9F93-D412-DE20375DC610}"/>
    <pc:docChg chg="modSld">
      <pc:chgData name="Ann Van Dyke" userId="S::ann.vandyke@dingley.org.uk::856c8285-8076-4870-a95d-1ca2178499f0" providerId="AD" clId="Web-{941D3FAF-FACB-9F93-D412-DE20375DC610}" dt="2024-09-09T13:16:48.679" v="67" actId="20577"/>
      <pc:docMkLst>
        <pc:docMk/>
      </pc:docMkLst>
      <pc:sldChg chg="modSp">
        <pc:chgData name="Ann Van Dyke" userId="S::ann.vandyke@dingley.org.uk::856c8285-8076-4870-a95d-1ca2178499f0" providerId="AD" clId="Web-{941D3FAF-FACB-9F93-D412-DE20375DC610}" dt="2024-09-09T13:15:08.058" v="3" actId="20577"/>
        <pc:sldMkLst>
          <pc:docMk/>
          <pc:sldMk cId="3259157337" sldId="374"/>
        </pc:sldMkLst>
        <pc:spChg chg="mod">
          <ac:chgData name="Ann Van Dyke" userId="S::ann.vandyke@dingley.org.uk::856c8285-8076-4870-a95d-1ca2178499f0" providerId="AD" clId="Web-{941D3FAF-FACB-9F93-D412-DE20375DC610}" dt="2024-09-09T13:15:08.058" v="3" actId="20577"/>
          <ac:spMkLst>
            <pc:docMk/>
            <pc:sldMk cId="3259157337" sldId="374"/>
            <ac:spMk id="3" creationId="{F5F9340A-2F40-9EC0-23D2-CA8140961696}"/>
          </ac:spMkLst>
        </pc:spChg>
      </pc:sldChg>
      <pc:sldChg chg="modSp">
        <pc:chgData name="Ann Van Dyke" userId="S::ann.vandyke@dingley.org.uk::856c8285-8076-4870-a95d-1ca2178499f0" providerId="AD" clId="Web-{941D3FAF-FACB-9F93-D412-DE20375DC610}" dt="2024-09-09T13:15:59.896" v="50" actId="20577"/>
        <pc:sldMkLst>
          <pc:docMk/>
          <pc:sldMk cId="1704625231" sldId="430"/>
        </pc:sldMkLst>
        <pc:spChg chg="mod">
          <ac:chgData name="Ann Van Dyke" userId="S::ann.vandyke@dingley.org.uk::856c8285-8076-4870-a95d-1ca2178499f0" providerId="AD" clId="Web-{941D3FAF-FACB-9F93-D412-DE20375DC610}" dt="2024-09-09T13:15:59.896" v="50" actId="20577"/>
          <ac:spMkLst>
            <pc:docMk/>
            <pc:sldMk cId="1704625231" sldId="430"/>
            <ac:spMk id="2" creationId="{A5B430FF-4ACA-A5D4-111A-BFBCD1AE6A74}"/>
          </ac:spMkLst>
        </pc:spChg>
      </pc:sldChg>
      <pc:sldChg chg="modSp">
        <pc:chgData name="Ann Van Dyke" userId="S::ann.vandyke@dingley.org.uk::856c8285-8076-4870-a95d-1ca2178499f0" providerId="AD" clId="Web-{941D3FAF-FACB-9F93-D412-DE20375DC610}" dt="2024-09-09T13:16:48.679" v="67" actId="20577"/>
        <pc:sldMkLst>
          <pc:docMk/>
          <pc:sldMk cId="1414316489" sldId="498"/>
        </pc:sldMkLst>
        <pc:spChg chg="mod">
          <ac:chgData name="Ann Van Dyke" userId="S::ann.vandyke@dingley.org.uk::856c8285-8076-4870-a95d-1ca2178499f0" providerId="AD" clId="Web-{941D3FAF-FACB-9F93-D412-DE20375DC610}" dt="2024-09-09T13:16:48.679" v="67" actId="20577"/>
          <ac:spMkLst>
            <pc:docMk/>
            <pc:sldMk cId="1414316489" sldId="498"/>
            <ac:spMk id="3" creationId="{EEF56C89-5932-3F42-C963-8BB6DCC831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C8955-FD92-1E45-9CAA-D519A764679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9851C-E0B2-8A46-91F1-D0EDD426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0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9C398-02ED-9241-A867-D2363B44B5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79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 txBox="1">
            <a:spLocks noGrp="1"/>
          </p:cNvSpPr>
          <p:nvPr>
            <p:ph type="sldNum" idx="12"/>
          </p:nvPr>
        </p:nvSpPr>
        <p:spPr>
          <a:xfrm>
            <a:off x="3884615" y="8685215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9851C-E0B2-8A46-91F1-D0EDD426AF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0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9851C-E0B2-8A46-91F1-D0EDD426AF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9851C-E0B2-8A46-91F1-D0EDD426AF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8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9851C-E0B2-8A46-91F1-D0EDD426AF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74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9C398-02ED-9241-A867-D2363B44B5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3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5155-EBF3-159D-35BD-A31B09351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DFADC-8772-CFE8-3774-9967AB31F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D8154-DDE3-BC0F-13E2-7AFB4E77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6A16C-67B7-86AF-075D-58C61A3C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43435-7C2E-A114-55D2-2AF3AF3C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69C85-1D45-BB13-E998-C1E4904D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211DC-9B27-D73B-B10B-8F8DD5BCD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C8F86-B573-35A3-714E-C0AB5585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0A2F-D24C-9B16-DFD2-7480662B0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F8B82-F85F-D8E0-3852-A3B79172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2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1012D0-886C-3A74-8597-1FB1D519D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8814B-C3E8-6ED9-DC93-FC4E8570A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BFEFE-AA5F-2AA3-0823-EA45CB93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BB61E-C3B0-B268-5F52-17F4A619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F68FB-BD56-8722-4DA8-9B321215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1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5EFAD-E62E-1412-54D8-F7CF4CC7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2AF99-1E8D-C940-492B-5834A1409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C4E39-727C-8ED4-13DE-D4480B4E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8953D-9870-8171-2317-D8AE326B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8BD3C-5ED2-D303-FFFF-91C764534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53291-6AAE-3DC9-2491-69655A46D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73306-C8D9-7AC9-DDD5-6FAA5126C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40338-0D39-8286-9B08-54F0ADEB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0A2CF-8E65-7E2B-7994-1FF3EFA70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CE92D-6E9B-1627-532F-DB494404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9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426A-1359-80CE-5DF4-DF2EED360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06589-BB2B-5EB9-99BB-251BD537F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643EE-A314-F5AE-24BD-D797758A2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11D8C-FEB9-89C7-A9C5-C9D8E4F2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735A6-D632-4D02-E27B-68B3945F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DF57D-158B-9967-015A-ADED8F37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7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FFAE-50DE-4A42-A43B-9E54E2937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273FB-CA5C-BD02-94D0-DE0A96DB3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24EA6-88DB-7738-B54C-A444B567F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D0CD4-6BE5-6DBE-4EEE-4D5FBA8F1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656DE-AF72-3A64-AA51-6AA6EED7C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093C65-42E7-40B5-A7B5-CB91F174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D1B1FC-0F9D-9E0D-8101-1E279F06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EF53C-C9E4-34D3-170F-1900ADC0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9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DFE8C-49E9-5BD1-3AB9-E11883624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45EF1-E36A-0543-E91A-B2540DC2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7A9E3-0490-E201-B07F-A412B4E6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2091A-0CB4-F026-C812-042251B2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0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B9C30-B414-8215-D453-7166AA3D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CDDC7-D5D4-6DDF-E092-CD9660215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83AB6-65B2-F2DB-2917-04BA733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8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8CBEE-0A9F-82E2-20C3-0BB4D13E4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C047-5033-99BD-8646-7E9A7AA4F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B32A3-C761-614A-FFF9-EE2563EF1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195FF-2C44-36D5-ED75-D17DFDF9E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B80CF-244C-DDB8-65A7-ECEC0E4E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8C450-4EA9-72E9-1C6C-F4D9912B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0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C5EF-C61B-4CA3-696C-EA707FAC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D4C175-C64A-6C3F-6092-F3FC5082F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19175-331B-BC00-0AA3-1EC66B50F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FCA29-D4C8-E47D-E999-08CEAB6D1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78320-82D8-6F4F-4A13-B51F88E2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AA3B7-C40D-2A02-17C2-BC356AFD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5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085590-98AA-335A-0969-9060B8EC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1C7DC-5E52-86FB-E5F4-6A7323770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E0EB7-EE67-75BB-994C-7A2281900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3337-BD44-AD41-B8FD-1AA614B130D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E4960-54AE-1E6D-3BB2-2019EBF79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C7653-6BC1-C1B2-B392-2A5BF5C33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9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ingley.org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mailto:ann.vandyke@dingley.org.uk" TargetMode="External"/><Relationship Id="rId4" Type="http://schemas.openxmlformats.org/officeDocument/2006/relationships/hyperlink" Target="mailto:catherine.mcleod@dingley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ngley.org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ncilfordisabledchildren.org.uk/about-us-0/networks/early-years-send/eysend-partnershi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ngley.org.uk/national-document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939BA-2A31-C04B-BA07-852212A64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388" y="4813651"/>
            <a:ext cx="10592174" cy="100065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Welcome to our </a:t>
            </a:r>
            <a:br>
              <a:rPr lang="en-US" sz="4000" b="1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Inclusion Lunch Break!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31BDC57-433E-2786-5D1B-9EA9A69C50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335" b="24957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79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urved stone pathway in a calm lake at sunrise">
            <a:extLst>
              <a:ext uri="{FF2B5EF4-FFF2-40B4-BE49-F238E27FC236}">
                <a16:creationId xmlns:a16="http://schemas.microsoft.com/office/drawing/2014/main" id="{FEA4B265-5469-E221-AEA8-BD820313E5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82" b="-1"/>
          <a:stretch/>
        </p:blipFill>
        <p:spPr>
          <a:xfrm>
            <a:off x="2519309" y="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F9A7E-EDDE-A753-2196-F0F95BD91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97" y="1991479"/>
            <a:ext cx="346792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>
                <a:latin typeface="+mn-lt"/>
              </a:rPr>
              <a:t>Discussion questions?</a:t>
            </a:r>
            <a:br>
              <a:rPr lang="en-US" sz="3100" b="1" dirty="0">
                <a:latin typeface="+mn-lt"/>
              </a:rPr>
            </a:br>
            <a:br>
              <a:rPr lang="en-US" sz="3100" b="1" dirty="0">
                <a:latin typeface="+mn-lt"/>
              </a:rPr>
            </a:br>
            <a:br>
              <a:rPr lang="en-US" sz="3100" b="1" dirty="0">
                <a:latin typeface="+mn-lt"/>
              </a:rPr>
            </a:br>
            <a:br>
              <a:rPr lang="en-US" sz="3100" b="1" dirty="0">
                <a:latin typeface="+mn-lt"/>
              </a:rPr>
            </a:br>
            <a:br>
              <a:rPr lang="en-US" sz="2400" b="1" dirty="0"/>
            </a:br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038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BCE74-4CF5-35E8-FBF5-18BA760DB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234" y="4636365"/>
            <a:ext cx="10592174" cy="100065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+mn-lt"/>
              </a:rPr>
              <a:t>What else are we up to and how else can we help?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B927A5D-1B0F-353A-2EF0-34D782898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35" b="24957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23" name="Freeform: Shape 2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537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30C7-96EE-7AFC-CAFC-0CE01238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863" y="1617785"/>
            <a:ext cx="3683837" cy="24055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/>
              <a:t>Ask the room</a:t>
            </a:r>
          </a:p>
        </p:txBody>
      </p:sp>
      <p:pic>
        <p:nvPicPr>
          <p:cNvPr id="5" name="Picture 4" descr="Question mark against red wall">
            <a:extLst>
              <a:ext uri="{FF2B5EF4-FFF2-40B4-BE49-F238E27FC236}">
                <a16:creationId xmlns:a16="http://schemas.microsoft.com/office/drawing/2014/main" id="{D715D44E-A8A5-460F-4C5E-74525CA88F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08" r="1" b="1"/>
          <a:stretch/>
        </p:blipFill>
        <p:spPr>
          <a:xfrm>
            <a:off x="20" y="10"/>
            <a:ext cx="6709729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80C4553-5AA5-ABAD-A86E-A9DB53A55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48068" y="0"/>
            <a:ext cx="123362" cy="6858000"/>
            <a:chOff x="12068638" y="0"/>
            <a:chExt cx="123362" cy="6858000"/>
          </a:xfrm>
        </p:grpSpPr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24314F52-50BF-91A2-1CE5-F6BA35C94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C556E2-7688-DAC5-DDA8-DE5C3BE8E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679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potlight on a dark foggy stage">
            <a:extLst>
              <a:ext uri="{FF2B5EF4-FFF2-40B4-BE49-F238E27FC236}">
                <a16:creationId xmlns:a16="http://schemas.microsoft.com/office/drawing/2014/main" id="{64423D13-55E6-6B01-AB89-B21BEB14A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67" r="-1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5BB1C-7D53-4F71-240B-A46A4DBB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575" y="771099"/>
            <a:ext cx="4324251" cy="467554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000" b="1" dirty="0">
                <a:latin typeface="+mn-lt"/>
              </a:rPr>
              <a:t>Spotlight next time?</a:t>
            </a:r>
            <a:br>
              <a:rPr lang="en-US" sz="2000" b="1" dirty="0">
                <a:latin typeface="+mn-lt"/>
              </a:rPr>
            </a:br>
            <a:br>
              <a:rPr lang="en-US" sz="2000" b="1" dirty="0"/>
            </a:br>
            <a:r>
              <a:rPr lang="en-US" sz="2000" b="1" dirty="0">
                <a:latin typeface="+mn-lt"/>
              </a:rPr>
              <a:t>11th November 12.30-1.30pm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…and onwards the second Monday of each month (due to public holidays)</a:t>
            </a:r>
            <a:br>
              <a:rPr lang="en-US" sz="2000" dirty="0">
                <a:latin typeface="+mn-lt"/>
                <a:cs typeface="Calibri"/>
              </a:rPr>
            </a:br>
            <a:br>
              <a:rPr lang="en-US" sz="2000" b="1" dirty="0">
                <a:latin typeface="+mn-lt"/>
                <a:cs typeface="Calibri"/>
              </a:rPr>
            </a:br>
            <a:br>
              <a:rPr lang="en-US" sz="2000" b="1" dirty="0">
                <a:latin typeface="+mn-lt"/>
                <a:cs typeface="Calibri"/>
              </a:rPr>
            </a:br>
            <a:r>
              <a:rPr lang="en-US" sz="3200" b="1" dirty="0">
                <a:latin typeface="+mn-lt"/>
                <a:cs typeface="Calibri"/>
              </a:rPr>
              <a:t>Engaging and supporting schools in inclusive practice and transitions</a:t>
            </a:r>
            <a:br>
              <a:rPr lang="en-US" sz="2000" b="1" dirty="0">
                <a:latin typeface="+mn-lt"/>
                <a:cs typeface="Calibri"/>
              </a:rPr>
            </a:br>
            <a:br>
              <a:rPr lang="en-US" sz="2000" b="1" dirty="0">
                <a:latin typeface="+mn-lt"/>
                <a:cs typeface="Calibri"/>
              </a:rPr>
            </a:br>
            <a:endParaRPr lang="en-US" sz="2000" b="1" dirty="0">
              <a:latin typeface="+mn-lt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143500"/>
            <a:ext cx="6096000" cy="1714500"/>
          </a:xfrm>
          <a:prstGeom prst="rect">
            <a:avLst/>
          </a:prstGeom>
          <a:ln>
            <a:noFill/>
          </a:ln>
          <a:effectLst>
            <a:outerShdw blurRad="342900" dist="127000" dir="2400000" sx="90000" sy="9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Person with idea concept">
            <a:extLst>
              <a:ext uri="{FF2B5EF4-FFF2-40B4-BE49-F238E27FC236}">
                <a16:creationId xmlns:a16="http://schemas.microsoft.com/office/drawing/2014/main" id="{AB4A5DE7-D98A-927A-819F-1148E353E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0C305-D01B-78E8-14B2-B14E90ED9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39" y="2589664"/>
            <a:ext cx="3973385" cy="3692028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b="1" dirty="0">
                <a:solidFill>
                  <a:schemeClr val="bg1"/>
                </a:solidFill>
              </a:rPr>
              <a:t>What will you do next?</a:t>
            </a:r>
            <a:br>
              <a:rPr lang="en-US" sz="5200" b="1" dirty="0">
                <a:solidFill>
                  <a:schemeClr val="bg1"/>
                </a:solidFill>
                <a:cs typeface="Calibri Light"/>
              </a:rPr>
            </a:br>
            <a:r>
              <a:rPr lang="en-US" sz="5200" b="1" dirty="0">
                <a:solidFill>
                  <a:schemeClr val="bg1"/>
                </a:solidFill>
              </a:rPr>
              <a:t> </a:t>
            </a:r>
            <a:br>
              <a:rPr lang="en-US" sz="5200" b="1" dirty="0"/>
            </a:br>
            <a:br>
              <a:rPr lang="en-US" sz="5200" b="1" dirty="0"/>
            </a:br>
            <a:r>
              <a:rPr lang="en-US" sz="5200" b="1" dirty="0">
                <a:solidFill>
                  <a:schemeClr val="bg1"/>
                </a:solidFill>
              </a:rPr>
              <a:t>Feedback in the chat please </a:t>
            </a:r>
          </a:p>
        </p:txBody>
      </p:sp>
    </p:spTree>
    <p:extLst>
      <p:ext uri="{BB962C8B-B14F-4D97-AF65-F5344CB8AC3E}">
        <p14:creationId xmlns:p14="http://schemas.microsoft.com/office/powerpoint/2010/main" val="3807929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939BA-2A31-C04B-BA07-852212A64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622" y="3041077"/>
            <a:ext cx="10640754" cy="77584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Thank you for your continued commitment and passion!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BB79FBBE-CED6-D644-BDF6-310D10815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503" y="6132626"/>
            <a:ext cx="9163757" cy="450447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2"/>
              </a:solidFill>
            </a:endParaRPr>
          </a:p>
          <a:p>
            <a:endParaRPr lang="en-US" sz="500" dirty="0">
              <a:solidFill>
                <a:schemeClr val="tx2"/>
              </a:solidFill>
            </a:endParaRPr>
          </a:p>
          <a:p>
            <a:endParaRPr lang="en-US" sz="8000" dirty="0">
              <a:solidFill>
                <a:schemeClr val="tx2"/>
              </a:solidFill>
            </a:endParaRPr>
          </a:p>
          <a:p>
            <a:endParaRPr lang="en-US" sz="8000" dirty="0">
              <a:solidFill>
                <a:schemeClr val="tx2"/>
              </a:solidFill>
            </a:endParaRPr>
          </a:p>
          <a:p>
            <a:r>
              <a:rPr lang="en-US" sz="8000" dirty="0">
                <a:solidFill>
                  <a:schemeClr val="tx2"/>
                </a:solidFill>
                <a:hlinkClick r:id="rId3"/>
              </a:rPr>
              <a:t>info@dingley.org.uk</a:t>
            </a:r>
            <a:endParaRPr lang="en-US" sz="8000" dirty="0">
              <a:solidFill>
                <a:schemeClr val="tx2"/>
              </a:solidFill>
            </a:endParaRPr>
          </a:p>
          <a:p>
            <a:endParaRPr lang="en-US" sz="8000" dirty="0">
              <a:solidFill>
                <a:schemeClr val="tx2"/>
              </a:solidFill>
            </a:endParaRPr>
          </a:p>
          <a:p>
            <a:r>
              <a:rPr lang="en-US" sz="8000" dirty="0">
                <a:solidFill>
                  <a:schemeClr val="tx2"/>
                </a:solidFill>
              </a:rPr>
              <a:t>Catherine Mcleod MBE </a:t>
            </a:r>
            <a:r>
              <a:rPr lang="en-US" sz="8000" dirty="0" err="1">
                <a:ea typeface="Calibri"/>
                <a:cs typeface="Calibri"/>
                <a:hlinkClick r:id="rId4"/>
              </a:rPr>
              <a:t>catherine.mcleod@dingley.org.uk</a:t>
            </a:r>
            <a:endParaRPr lang="en-US" sz="8000" dirty="0">
              <a:solidFill>
                <a:schemeClr val="tx2"/>
              </a:solidFill>
            </a:endParaRPr>
          </a:p>
          <a:p>
            <a:r>
              <a:rPr lang="en-US" sz="8000" dirty="0">
                <a:solidFill>
                  <a:schemeClr val="tx2"/>
                </a:solidFill>
              </a:rPr>
              <a:t>Ann Van Dyke MBE </a:t>
            </a:r>
            <a:r>
              <a:rPr lang="en-US" sz="8000" dirty="0">
                <a:solidFill>
                  <a:schemeClr val="tx2"/>
                </a:solidFill>
                <a:hlinkClick r:id="rId5"/>
              </a:rPr>
              <a:t>ann.vandyke@dingley.org.uk</a:t>
            </a:r>
            <a:endParaRPr lang="en-US" sz="8000" dirty="0">
              <a:solidFill>
                <a:schemeClr val="tx2"/>
              </a:solidFill>
            </a:endParaRPr>
          </a:p>
          <a:p>
            <a:endParaRPr lang="en-US" sz="8000" dirty="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endParaRPr lang="en-US" sz="80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sz="80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sz="80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sz="80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sz="80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dirty="0">
              <a:solidFill>
                <a:schemeClr val="tx2"/>
              </a:solidFill>
              <a:ea typeface="Calibri"/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8000" dirty="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0" dirty="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6" name="Picture 3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7EA5258-870D-430D-82E9-DFAC7BAC68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35" r="3868"/>
          <a:stretch/>
        </p:blipFill>
        <p:spPr>
          <a:xfrm>
            <a:off x="1281891" y="274927"/>
            <a:ext cx="9395986" cy="147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6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Empty office tables">
            <a:extLst>
              <a:ext uri="{FF2B5EF4-FFF2-40B4-BE49-F238E27FC236}">
                <a16:creationId xmlns:a16="http://schemas.microsoft.com/office/drawing/2014/main" id="{1D6B6D38-3433-19FD-9961-EB8C3F4B3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35003-EDFF-7962-63FF-DBF800D3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br>
              <a:rPr lang="en-US" sz="4000">
                <a:latin typeface="+mn-lt"/>
              </a:rPr>
            </a:br>
            <a:r>
              <a:rPr lang="en-US" sz="4000" b="1">
                <a:latin typeface="+mn-l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9340A-2F40-9EC0-23D2-CA8140961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/>
              <a:t>Introductions and welcome</a:t>
            </a:r>
          </a:p>
          <a:p>
            <a:r>
              <a:rPr lang="en-US" sz="1600" dirty="0"/>
              <a:t>What we talked about last time</a:t>
            </a:r>
          </a:p>
          <a:p>
            <a:r>
              <a:rPr lang="en-US" sz="1600" dirty="0"/>
              <a:t>Spotlight session – using the DfE assessment guidance in your area</a:t>
            </a:r>
            <a:endParaRPr lang="en-US" sz="1600" dirty="0">
              <a:cs typeface="Calibri"/>
            </a:endParaRPr>
          </a:p>
          <a:p>
            <a:r>
              <a:rPr lang="en-US" sz="1600" dirty="0"/>
              <a:t>Update from Dingley's</a:t>
            </a:r>
          </a:p>
          <a:p>
            <a:r>
              <a:rPr lang="en-US" sz="1600" dirty="0"/>
              <a:t>Ask the room</a:t>
            </a:r>
            <a:endParaRPr lang="en-US" dirty="0"/>
          </a:p>
          <a:p>
            <a:r>
              <a:rPr lang="en-US" sz="1600" dirty="0"/>
              <a:t>What next?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915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  <a:prstGeom prst="rect">
            <a:avLst/>
          </a:prstGeom>
        </p:spPr>
        <p:txBody>
          <a:bodyPr spcFirstLastPara="1" lIns="91608" tIns="45791" rIns="91608" bIns="45791" anchor="b" anchorCtr="0">
            <a:normAutofit/>
          </a:bodyPr>
          <a:lstStyle/>
          <a:p>
            <a:pPr>
              <a:spcBef>
                <a:spcPts val="0"/>
              </a:spcBef>
              <a:buClr>
                <a:srgbClr val="002060"/>
              </a:buClr>
              <a:buSzPts val="5400"/>
            </a:pPr>
            <a:r>
              <a:rPr lang="en-GB" sz="3200" b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How shall we work today? </a:t>
            </a:r>
          </a:p>
        </p:txBody>
      </p:sp>
      <p:sp>
        <p:nvSpPr>
          <p:cNvPr id="106" name="Google Shape;106;p15"/>
          <p:cNvSpPr txBox="1"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  <a:prstGeom prst="rect">
            <a:avLst/>
          </a:prstGeom>
        </p:spPr>
        <p:txBody>
          <a:bodyPr spcFirstLastPara="1" lIns="91608" tIns="45791" rIns="91608" bIns="45791" anchor="t" anchorCtr="0">
            <a:normAutofit fontScale="85000" lnSpcReduction="10000"/>
          </a:bodyPr>
          <a:lstStyle/>
          <a:p>
            <a:pPr>
              <a:spcBef>
                <a:spcPts val="1002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GB" sz="2000" dirty="0"/>
              <a:t>Cameras, mics, joining in and chat</a:t>
            </a:r>
          </a:p>
          <a:p>
            <a:pPr>
              <a:spcBef>
                <a:spcPts val="1002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GB" sz="2000" dirty="0"/>
              <a:t>To maintain a safe space we will not make notes or record the session </a:t>
            </a:r>
          </a:p>
          <a:p>
            <a:pPr>
              <a:spcBef>
                <a:spcPts val="1002"/>
              </a:spcBef>
              <a:buClr>
                <a:srgbClr val="000000"/>
              </a:buClr>
              <a:buSzPts val="2800"/>
              <a:buFont typeface="Wingdings" panose="05000000000000000000" pitchFamily="2" charset="2"/>
              <a:buChar char="ü"/>
            </a:pPr>
            <a:r>
              <a:rPr lang="en-GB" sz="2000" dirty="0">
                <a:ea typeface="Calibri"/>
                <a:cs typeface="Calibri"/>
              </a:rPr>
              <a:t>You can access the chat afterwards for contacts and resources and ideas shared</a:t>
            </a:r>
            <a:endParaRPr lang="en-GB" sz="2000" dirty="0"/>
          </a:p>
          <a:p>
            <a:pPr>
              <a:spcBef>
                <a:spcPts val="1002"/>
              </a:spcBef>
              <a:buClr>
                <a:srgbClr val="000000"/>
              </a:buClr>
              <a:buSzPts val="2800"/>
              <a:buFont typeface="Wingdings" panose="05000000000000000000" pitchFamily="2" charset="2"/>
              <a:buChar char="ü"/>
            </a:pPr>
            <a:r>
              <a:rPr lang="en-GB" sz="2000">
                <a:ea typeface="Calibri"/>
                <a:cs typeface="Calibri"/>
              </a:rPr>
              <a:t>Our LA webspace will host </a:t>
            </a:r>
            <a:r>
              <a:rPr lang="en-GB" sz="2000" dirty="0">
                <a:ea typeface="Calibri"/>
                <a:cs typeface="Calibri"/>
              </a:rPr>
              <a:t>our slides</a:t>
            </a:r>
            <a:endParaRPr lang="en-GB" sz="2000" dirty="0"/>
          </a:p>
          <a:p>
            <a:pPr>
              <a:spcBef>
                <a:spcPts val="1002"/>
              </a:spcBef>
              <a:buClr>
                <a:srgbClr val="000000"/>
              </a:buClr>
              <a:buSzPts val="2800"/>
              <a:buFont typeface="Wingdings" panose="05000000000000000000" pitchFamily="2" charset="2"/>
              <a:buChar char="ü"/>
            </a:pPr>
            <a:r>
              <a:rPr lang="en-GB" sz="2000"/>
              <a:t>Can you give </a:t>
            </a:r>
            <a:r>
              <a:rPr lang="en-GB" sz="2000" dirty="0"/>
              <a:t>yourself this time?</a:t>
            </a:r>
            <a:endParaRPr lang="en-GB"/>
          </a:p>
          <a:p>
            <a:pPr>
              <a:spcBef>
                <a:spcPts val="1002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GB" sz="2000" dirty="0"/>
              <a:t>Are you comfy?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F109A35-2D46-57DF-E0CC-3DD9ADABFC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3" b="-1"/>
          <a:stretch/>
        </p:blipFill>
        <p:spPr>
          <a:xfrm>
            <a:off x="4987672" y="1167896"/>
            <a:ext cx="6389346" cy="4531518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osing, crowd&#10;&#10;Description automatically generated">
            <a:extLst>
              <a:ext uri="{FF2B5EF4-FFF2-40B4-BE49-F238E27FC236}">
                <a16:creationId xmlns:a16="http://schemas.microsoft.com/office/drawing/2014/main" id="{0AB453F2-7BBB-8BBD-992C-9B0980A3AB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9" r="2078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07513-3E88-0170-9506-C48AFBB9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92" y="249693"/>
            <a:ext cx="3438144" cy="1125728"/>
          </a:xfrm>
        </p:spPr>
        <p:txBody>
          <a:bodyPr anchor="b">
            <a:normAutofit/>
          </a:bodyPr>
          <a:lstStyle/>
          <a:p>
            <a:r>
              <a:rPr lang="en-US" sz="2600" b="1" dirty="0">
                <a:latin typeface="+mn-lt"/>
              </a:rPr>
              <a:t>Who we are, and what we do </a:t>
            </a:r>
            <a:endParaRPr lang="en-US" sz="2600" b="1" dirty="0">
              <a:latin typeface="+mn-lt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8BA61-9304-03C4-2618-FF569030C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38" y="1807159"/>
            <a:ext cx="3799853" cy="37887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fontAlgn="base">
              <a:buNone/>
            </a:pPr>
            <a:r>
              <a:rPr lang="en-GB" sz="1400" b="1" dirty="0"/>
              <a:t>A charity delivering specialist nursery provision for children with SEND</a:t>
            </a:r>
            <a:endParaRPr lang="en-GB" sz="1400" b="1" dirty="0">
              <a:cs typeface="Calibri"/>
            </a:endParaRPr>
          </a:p>
          <a:p>
            <a:pPr lvl="1" fontAlgn="base"/>
            <a:r>
              <a:rPr lang="en-GB" sz="1400" dirty="0"/>
              <a:t>Working with children, families and mainstream providers</a:t>
            </a:r>
            <a:endParaRPr lang="en-GB" sz="1400" dirty="0">
              <a:cs typeface="Calibri"/>
            </a:endParaRPr>
          </a:p>
          <a:p>
            <a:pPr lvl="1"/>
            <a:r>
              <a:rPr lang="en-GB" sz="1400" dirty="0">
                <a:cs typeface="Calibri"/>
              </a:rPr>
              <a:t>Thousands of children and families supported over 40 years</a:t>
            </a:r>
          </a:p>
          <a:p>
            <a:pPr lvl="1"/>
            <a:r>
              <a:rPr lang="en-GB" sz="1400" dirty="0">
                <a:ea typeface="+mn-lt"/>
                <a:cs typeface="+mn-lt"/>
              </a:rPr>
              <a:t>35% to 70% transitions to the mainstream</a:t>
            </a:r>
          </a:p>
          <a:p>
            <a:pPr marL="457200" lvl="1" indent="0">
              <a:buNone/>
            </a:pPr>
            <a:endParaRPr lang="en-GB" sz="1400" dirty="0">
              <a:cs typeface="Calibri" panose="020F0502020204030204"/>
            </a:endParaRPr>
          </a:p>
          <a:p>
            <a:pPr marL="0" indent="0" fontAlgn="base">
              <a:buNone/>
            </a:pPr>
            <a:r>
              <a:rPr lang="en-GB" sz="1400" b="1" dirty="0"/>
              <a:t>A will to drive an inclusion movement</a:t>
            </a:r>
            <a:endParaRPr lang="en-GB" sz="1400" b="1" dirty="0">
              <a:cs typeface="Calibri"/>
            </a:endParaRPr>
          </a:p>
          <a:p>
            <a:pPr lvl="1" fontAlgn="base"/>
            <a:r>
              <a:rPr lang="en-GB" sz="1400" dirty="0">
                <a:ea typeface="+mn-lt"/>
                <a:cs typeface="+mn-lt"/>
              </a:rPr>
              <a:t>96% of THOUSANDS of practitioners who complete out Inclusive Practice course tell they can support more children with SEND</a:t>
            </a:r>
            <a:endParaRPr lang="en-GB" sz="1400" dirty="0"/>
          </a:p>
          <a:p>
            <a:pPr lvl="1" fontAlgn="base"/>
            <a:r>
              <a:rPr lang="en-GB" sz="1400" dirty="0"/>
              <a:t>Working across the UK with LAs, providers, partners &amp; parents</a:t>
            </a:r>
            <a:endParaRPr lang="en-GB" sz="1400" dirty="0">
              <a:cs typeface="Calibri"/>
            </a:endParaRPr>
          </a:p>
          <a:p>
            <a:pPr lvl="1" fontAlgn="base"/>
            <a:r>
              <a:rPr lang="en-GB" sz="1400" dirty="0"/>
              <a:t>Lobbying for change nationally representing their voices</a:t>
            </a:r>
          </a:p>
          <a:p>
            <a:pPr marL="457200" lvl="1" indent="0" fontAlgn="base">
              <a:buNone/>
            </a:pPr>
            <a:endParaRPr lang="en-GB" sz="1400" dirty="0"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  <a:hlinkClick r:id="rId4"/>
              </a:rPr>
              <a:t>www.dingley.org.uk</a:t>
            </a:r>
            <a:endParaRPr lang="en-GB" sz="1400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GB" sz="1400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sz="1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86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E467-51FA-BB7D-B90F-F6BD4649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the lunch breaks?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B5250-A847-5836-CBAD-43316FABB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702"/>
            <a:ext cx="10515600" cy="4351338"/>
          </a:xfrm>
        </p:spPr>
        <p:txBody>
          <a:bodyPr/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DfE funded for 18 months</a:t>
            </a:r>
          </a:p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Early Years SEND Partnership</a:t>
            </a:r>
          </a:p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An opportunity to engage with more of you!</a:t>
            </a:r>
          </a:p>
        </p:txBody>
      </p:sp>
      <p:pic>
        <p:nvPicPr>
          <p:cNvPr id="4" name="Picture 3" descr="A group of logos for children&#10;&#10;Description automatically generated">
            <a:extLst>
              <a:ext uri="{FF2B5EF4-FFF2-40B4-BE49-F238E27FC236}">
                <a16:creationId xmlns:a16="http://schemas.microsoft.com/office/drawing/2014/main" id="{EA724CBF-8F99-94C2-5DE0-7A2035BEA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284466"/>
            <a:ext cx="5869577" cy="249594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698667A-C025-2E44-E1EC-29077A306DDC}"/>
              </a:ext>
            </a:extLst>
          </p:cNvPr>
          <p:cNvSpPr txBox="1">
            <a:spLocks/>
          </p:cNvSpPr>
          <p:nvPr/>
        </p:nvSpPr>
        <p:spPr>
          <a:xfrm>
            <a:off x="495219" y="4729643"/>
            <a:ext cx="5068833" cy="1447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00">
              <a:solidFill>
                <a:schemeClr val="tx2"/>
              </a:solidFill>
            </a:endParaRPr>
          </a:p>
          <a:p>
            <a:endParaRPr lang="en-US" sz="500">
              <a:solidFill>
                <a:schemeClr val="tx2"/>
              </a:solidFill>
            </a:endParaRPr>
          </a:p>
          <a:p>
            <a:endParaRPr lang="en-US" sz="7200">
              <a:solidFill>
                <a:schemeClr val="tx2"/>
              </a:solidFill>
              <a:ea typeface="Calibri"/>
              <a:cs typeface="Calibri"/>
            </a:endParaRPr>
          </a:p>
          <a:p>
            <a:endParaRPr lang="en-US" sz="72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72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https://councilfordisabledchildren.org.uk/about-us-0/networks/early-years-send/eysend-partnership</a:t>
            </a:r>
            <a:endParaRPr lang="en-US" sz="7200">
              <a:solidFill>
                <a:schemeClr val="tx2"/>
              </a:solidFill>
              <a:ea typeface="Calibri" panose="020F0502020204030204"/>
              <a:cs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7200">
              <a:solidFill>
                <a:schemeClr val="tx2"/>
              </a:solidFill>
              <a:cs typeface="Calibri"/>
            </a:endParaRPr>
          </a:p>
          <a:p>
            <a:endParaRPr lang="en-US" sz="500">
              <a:solidFill>
                <a:schemeClr val="tx2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937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orking space background">
            <a:extLst>
              <a:ext uri="{FF2B5EF4-FFF2-40B4-BE49-F238E27FC236}">
                <a16:creationId xmlns:a16="http://schemas.microsoft.com/office/drawing/2014/main" id="{B089A26F-8EB0-4123-22F8-9C37272500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4" r="-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ECDCB-7A0C-6CCA-3982-51D27FCC3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/>
              <a:t>Please tell us who </a:t>
            </a:r>
            <a:r>
              <a:rPr lang="en-US" sz="4000" b="1" u="sng"/>
              <a:t>you</a:t>
            </a:r>
            <a:r>
              <a:rPr lang="en-US" sz="4000" b="1"/>
              <a:t> are in the chat and leave your email so we can stay in touch directly</a:t>
            </a:r>
          </a:p>
        </p:txBody>
      </p:sp>
    </p:spTree>
    <p:extLst>
      <p:ext uri="{BB962C8B-B14F-4D97-AF65-F5344CB8AC3E}">
        <p14:creationId xmlns:p14="http://schemas.microsoft.com/office/powerpoint/2010/main" val="235229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30FF-4ACA-A5D4-111A-BFBCD1AE6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1858320"/>
            <a:ext cx="4887310" cy="314135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600" b="1" dirty="0">
                <a:latin typeface="+mn-lt"/>
              </a:rPr>
              <a:t>Our spotlight l</a:t>
            </a:r>
            <a:r>
              <a:rPr lang="en-US" sz="3600" b="1" kern="1200" dirty="0">
                <a:latin typeface="+mn-lt"/>
              </a:rPr>
              <a:t>ast time…</a:t>
            </a:r>
            <a:br>
              <a:rPr lang="en-US" sz="3600" b="1" kern="1200" dirty="0"/>
            </a:br>
            <a:br>
              <a:rPr lang="en-US" sz="3600" b="1" kern="1200" dirty="0"/>
            </a:br>
            <a:r>
              <a:rPr lang="en-US" sz="3600" b="1" dirty="0">
                <a:latin typeface="Calibri"/>
                <a:ea typeface="Calibri"/>
                <a:cs typeface="Calibri"/>
              </a:rPr>
              <a:t>Does our </a:t>
            </a:r>
            <a:r>
              <a:rPr lang="en-US" sz="3600" b="1" dirty="0" err="1">
                <a:latin typeface="Calibri"/>
                <a:ea typeface="Calibri"/>
                <a:cs typeface="Calibri"/>
              </a:rPr>
              <a:t>organisational</a:t>
            </a:r>
            <a:r>
              <a:rPr lang="en-US" sz="3600" b="1" dirty="0">
                <a:latin typeface="Calibri"/>
                <a:ea typeface="Calibri"/>
                <a:cs typeface="Calibri"/>
              </a:rPr>
              <a:t> design reflect the increase in demand for our services?</a:t>
            </a:r>
            <a:br>
              <a:rPr lang="en-US" sz="2000" b="1" dirty="0">
                <a:ea typeface="Calibri"/>
                <a:cs typeface="Calibri"/>
              </a:rPr>
            </a:br>
            <a:endParaRPr lang="en-US" sz="1900" b="1" kern="1200" dirty="0">
              <a:latin typeface="+mn-lt"/>
            </a:endParaRPr>
          </a:p>
        </p:txBody>
      </p:sp>
      <p:pic>
        <p:nvPicPr>
          <p:cNvPr id="34" name="Picture 33" descr="One in a crowd">
            <a:extLst>
              <a:ext uri="{FF2B5EF4-FFF2-40B4-BE49-F238E27FC236}">
                <a16:creationId xmlns:a16="http://schemas.microsoft.com/office/drawing/2014/main" id="{E7CF8FA6-FC4B-70E6-813B-80BA10C33A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36"/>
          <a:stretch/>
        </p:blipFill>
        <p:spPr>
          <a:xfrm>
            <a:off x="5463389" y="1251126"/>
            <a:ext cx="5941497" cy="4213887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71E4E172-1EA7-E251-8265-AD4D67315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36EE4C1-7905-4652-A645-D2C3112E2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B2D6870-BDC0-AE8B-A7F5-D570327D1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46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ny question marks on black background">
            <a:extLst>
              <a:ext uri="{FF2B5EF4-FFF2-40B4-BE49-F238E27FC236}">
                <a16:creationId xmlns:a16="http://schemas.microsoft.com/office/drawing/2014/main" id="{2385D374-3BFC-0C15-611C-62962A4BA5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91" r="2" b="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13924-3942-D4AE-E090-152898A8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Some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56C89-5932-3F42-C963-8BB6DCC83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4570141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>
                <a:ea typeface="Calibri"/>
                <a:cs typeface="Calibri"/>
              </a:rPr>
              <a:t>Data and creating evidence base</a:t>
            </a:r>
          </a:p>
          <a:p>
            <a:r>
              <a:rPr lang="en-US" sz="1700" dirty="0">
                <a:ea typeface="Calibri"/>
                <a:cs typeface="Calibri"/>
              </a:rPr>
              <a:t>Making the case to SMTs</a:t>
            </a:r>
          </a:p>
          <a:p>
            <a:r>
              <a:rPr lang="en-US" sz="1700" dirty="0">
                <a:ea typeface="Calibri"/>
                <a:cs typeface="Calibri"/>
              </a:rPr>
              <a:t>Our resources to help you</a:t>
            </a:r>
          </a:p>
          <a:p>
            <a:r>
              <a:rPr lang="en-US" sz="1700" dirty="0">
                <a:ea typeface="Calibri"/>
                <a:cs typeface="Calibri"/>
              </a:rPr>
              <a:t>Base EVERYTHING on your legal requirements</a:t>
            </a:r>
          </a:p>
          <a:p>
            <a:r>
              <a:rPr lang="en-US" sz="1700" dirty="0">
                <a:ea typeface="Calibri"/>
                <a:cs typeface="Calibri"/>
              </a:rPr>
              <a:t>Link to strategic priorities </a:t>
            </a:r>
            <a:r>
              <a:rPr lang="en-US" sz="1700" dirty="0" err="1">
                <a:ea typeface="Calibri"/>
                <a:cs typeface="Calibri"/>
              </a:rPr>
              <a:t>eg</a:t>
            </a:r>
            <a:r>
              <a:rPr lang="en-US" sz="1700" dirty="0">
                <a:ea typeface="Calibri"/>
                <a:cs typeface="Calibri"/>
              </a:rPr>
              <a:t> Safeguarding, Budgets and Employment</a:t>
            </a:r>
          </a:p>
          <a:p>
            <a:r>
              <a:rPr lang="en-US" sz="1700" dirty="0">
                <a:ea typeface="Calibri"/>
                <a:cs typeface="Calibri"/>
              </a:rPr>
              <a:t> Think about all the partners as well as your internal teams</a:t>
            </a:r>
          </a:p>
          <a:p>
            <a:r>
              <a:rPr lang="en-US" sz="1700" dirty="0">
                <a:ea typeface="Calibri"/>
                <a:cs typeface="Calibri"/>
              </a:rPr>
              <a:t>Measure success and feed up the chain</a:t>
            </a:r>
          </a:p>
          <a:p>
            <a:r>
              <a:rPr lang="en-US" sz="1700" dirty="0">
                <a:ea typeface="Calibri"/>
                <a:cs typeface="Calibri"/>
              </a:rPr>
              <a:t>Bring people with you</a:t>
            </a:r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https://dingley.org.uk/national-documents/</a:t>
            </a:r>
            <a:endParaRPr lang="en-US" sz="1800" dirty="0"/>
          </a:p>
          <a:p>
            <a:pPr marL="0" indent="0">
              <a:buNone/>
            </a:pPr>
            <a:endParaRPr lang="en-US" sz="1700" dirty="0">
              <a:ea typeface="Calibri"/>
              <a:cs typeface="Calibri"/>
            </a:endParaRPr>
          </a:p>
          <a:p>
            <a:endParaRPr lang="en-US" sz="17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31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otlight on a dark foggy stage">
            <a:extLst>
              <a:ext uri="{FF2B5EF4-FFF2-40B4-BE49-F238E27FC236}">
                <a16:creationId xmlns:a16="http://schemas.microsoft.com/office/drawing/2014/main" id="{67A24018-EF61-641A-872E-56BF10708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4B410-9D45-DF2B-9AEC-A37F658A1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>
                <a:solidFill>
                  <a:srgbClr val="FFFFFF"/>
                </a:solidFill>
              </a:rPr>
              <a:t>Spotlight session this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28294-D27E-0B1E-835D-7111AD7EB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cs typeface="Calibri"/>
              </a:rPr>
              <a:t>Implementing the DfE Assessment Guidance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400" b="1" i="1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36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27934E83E3AC4A821FF7D65C647CF3" ma:contentTypeVersion="18" ma:contentTypeDescription="Create a new document." ma:contentTypeScope="" ma:versionID="5797f0bc1d4900ba710060bfd187960e">
  <xsd:schema xmlns:xsd="http://www.w3.org/2001/XMLSchema" xmlns:xs="http://www.w3.org/2001/XMLSchema" xmlns:p="http://schemas.microsoft.com/office/2006/metadata/properties" xmlns:ns2="2f3bc997-f854-457e-a89a-f53daf41e975" xmlns:ns3="5ff03d53-907b-4153-b31a-f9c01187da2f" targetNamespace="http://schemas.microsoft.com/office/2006/metadata/properties" ma:root="true" ma:fieldsID="ac5ce1b79af9bc05dab852fe9b2a7131" ns2:_="" ns3:_="">
    <xsd:import namespace="2f3bc997-f854-457e-a89a-f53daf41e975"/>
    <xsd:import namespace="5ff03d53-907b-4153-b31a-f9c01187da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3bc997-f854-457e-a89a-f53daf41e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dfd98df-2cc9-409e-a9a9-85a472a886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03d53-907b-4153-b31a-f9c01187da2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9a809a7-1504-4795-ab1a-8225feca0323}" ma:internalName="TaxCatchAll" ma:showField="CatchAllData" ma:web="5ff03d53-907b-4153-b31a-f9c01187da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3bc997-f854-457e-a89a-f53daf41e975">
      <Terms xmlns="http://schemas.microsoft.com/office/infopath/2007/PartnerControls"/>
    </lcf76f155ced4ddcb4097134ff3c332f>
    <TaxCatchAll xmlns="5ff03d53-907b-4153-b31a-f9c01187da2f" xsi:nil="true"/>
  </documentManagement>
</p:properties>
</file>

<file path=customXml/itemProps1.xml><?xml version="1.0" encoding="utf-8"?>
<ds:datastoreItem xmlns:ds="http://schemas.openxmlformats.org/officeDocument/2006/customXml" ds:itemID="{2D67FD39-7B89-4A1D-B6C1-A308F6103A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3bc997-f854-457e-a89a-f53daf41e975"/>
    <ds:schemaRef ds:uri="5ff03d53-907b-4153-b31a-f9c01187da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820EFA-BEB5-442F-A3C6-472FE7880A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532EBD-07EC-4ECF-9452-38C5FCD5E9B7}">
  <ds:schemaRefs>
    <ds:schemaRef ds:uri="http://schemas.microsoft.com/office/2006/metadata/properties"/>
    <ds:schemaRef ds:uri="2f3bc997-f854-457e-a89a-f53daf41e975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5ff03d53-907b-4153-b31a-f9c01187da2f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773</Words>
  <Application>Microsoft Office PowerPoint</Application>
  <PresentationFormat>Widescreen</PresentationFormat>
  <Paragraphs>115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Welcome to our  Inclusion Lunch Break!</vt:lpstr>
      <vt:lpstr> Agenda</vt:lpstr>
      <vt:lpstr>How shall we work today? </vt:lpstr>
      <vt:lpstr>Who we are, and what we do </vt:lpstr>
      <vt:lpstr>Why the lunch breaks?</vt:lpstr>
      <vt:lpstr>Please tell us who you are in the chat and leave your email so we can stay in touch directly</vt:lpstr>
      <vt:lpstr>Our spotlight last time…  Does our organisational design reflect the increase in demand for our services? </vt:lpstr>
      <vt:lpstr>Some considerations</vt:lpstr>
      <vt:lpstr>Spotlight session this time</vt:lpstr>
      <vt:lpstr>Discussion questions?      </vt:lpstr>
      <vt:lpstr>What else are we up to and how else can we help?</vt:lpstr>
      <vt:lpstr>Ask the room</vt:lpstr>
      <vt:lpstr>Spotlight next time?  11th November 12.30-1.30pm  …and onwards the second Monday of each month (due to public holidays)   Engaging and supporting schools in inclusive practice and transitions  </vt:lpstr>
      <vt:lpstr>What will you do next?    Feedback in the chat please </vt:lpstr>
      <vt:lpstr>Thank you for your continued commitment and passion!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Driven Early Years Inclusion and Managing Good Transitions to Track and Improve Outcomes for Children with SEND</dc:title>
  <dc:creator>Ann Van Dyke</dc:creator>
  <cp:lastModifiedBy>Ann Van Dyke</cp:lastModifiedBy>
  <cp:revision>157</cp:revision>
  <cp:lastPrinted>2024-02-05T12:17:31Z</cp:lastPrinted>
  <dcterms:created xsi:type="dcterms:W3CDTF">2022-06-27T14:30:28Z</dcterms:created>
  <dcterms:modified xsi:type="dcterms:W3CDTF">2024-10-14T08:22:42Z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0x0101009627934E83E3AC4A821FF7D65C647CF3</vt:lpwstr>
  </property>
  <property fmtid="{D5CDD505-2E9C-101B-9397-08002B2CF9AE}" pid="3" name="MediaServiceImageTags">
    <vt:lpwstr/>
  </property>
</Properties>
</file>