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sldIdLst>
    <p:sldId id="311" r:id="rId5"/>
    <p:sldId id="374" r:id="rId6"/>
    <p:sldId id="422" r:id="rId7"/>
    <p:sldId id="484" r:id="rId8"/>
    <p:sldId id="428" r:id="rId9"/>
    <p:sldId id="429" r:id="rId10"/>
    <p:sldId id="430" r:id="rId11"/>
    <p:sldId id="498" r:id="rId12"/>
    <p:sldId id="485" r:id="rId13"/>
    <p:sldId id="528" r:id="rId14"/>
    <p:sldId id="281" r:id="rId15"/>
    <p:sldId id="496" r:id="rId16"/>
    <p:sldId id="527" r:id="rId17"/>
    <p:sldId id="499" r:id="rId18"/>
    <p:sldId id="480" r:id="rId19"/>
    <p:sldId id="481" r:id="rId20"/>
    <p:sldId id="418" r:id="rId21"/>
    <p:sldId id="36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1"/>
    <p:restoredTop sz="94626"/>
  </p:normalViewPr>
  <p:slideViewPr>
    <p:cSldViewPr snapToGrid="0">
      <p:cViewPr varScale="1">
        <p:scale>
          <a:sx n="121" d="100"/>
          <a:sy n="121" d="100"/>
        </p:scale>
        <p:origin x="69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60EC07-D17F-4052-A208-6979136F0C0D}"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6B0DCF61-ACCA-4DB7-A002-B4DFACF7AFDA}">
      <dgm:prSet/>
      <dgm:spPr/>
      <dgm:t>
        <a:bodyPr/>
        <a:lstStyle/>
        <a:p>
          <a:r>
            <a:rPr lang="en-US"/>
            <a:t>In most areas the increase in demand has been HUGE</a:t>
          </a:r>
        </a:p>
      </dgm:t>
    </dgm:pt>
    <dgm:pt modelId="{E5269F55-CFE8-466B-A94C-9DE3FBD50F50}" type="parTrans" cxnId="{D8BDF219-50C3-43DD-8A75-43720E506AC0}">
      <dgm:prSet/>
      <dgm:spPr/>
      <dgm:t>
        <a:bodyPr/>
        <a:lstStyle/>
        <a:p>
          <a:endParaRPr lang="en-US"/>
        </a:p>
      </dgm:t>
    </dgm:pt>
    <dgm:pt modelId="{2F094A57-F27D-4FD6-9873-2BB7CDC442E2}" type="sibTrans" cxnId="{D8BDF219-50C3-43DD-8A75-43720E506AC0}">
      <dgm:prSet/>
      <dgm:spPr/>
      <dgm:t>
        <a:bodyPr/>
        <a:lstStyle/>
        <a:p>
          <a:endParaRPr lang="en-US"/>
        </a:p>
      </dgm:t>
    </dgm:pt>
    <dgm:pt modelId="{1EFD4989-6508-49B8-AA58-1EFD5CBBB447}">
      <dgm:prSet/>
      <dgm:spPr/>
      <dgm:t>
        <a:bodyPr/>
        <a:lstStyle/>
        <a:p>
          <a:r>
            <a:rPr lang="en-US"/>
            <a:t>In most areas the services have remained the same, or been cut</a:t>
          </a:r>
        </a:p>
      </dgm:t>
    </dgm:pt>
    <dgm:pt modelId="{51382BEB-FBFC-4544-A8F1-712A3C3D4059}" type="parTrans" cxnId="{9B56C450-82C8-4A75-AB28-520BBDE998A6}">
      <dgm:prSet/>
      <dgm:spPr/>
      <dgm:t>
        <a:bodyPr/>
        <a:lstStyle/>
        <a:p>
          <a:endParaRPr lang="en-US"/>
        </a:p>
      </dgm:t>
    </dgm:pt>
    <dgm:pt modelId="{5BE7662D-3CB9-4300-9B86-E52F4FF1E1AA}" type="sibTrans" cxnId="{9B56C450-82C8-4A75-AB28-520BBDE998A6}">
      <dgm:prSet/>
      <dgm:spPr/>
      <dgm:t>
        <a:bodyPr/>
        <a:lstStyle/>
        <a:p>
          <a:endParaRPr lang="en-US"/>
        </a:p>
      </dgm:t>
    </dgm:pt>
    <dgm:pt modelId="{5F979895-C43A-4D43-81F2-BD5E84F82026}">
      <dgm:prSet/>
      <dgm:spPr/>
      <dgm:t>
        <a:bodyPr/>
        <a:lstStyle/>
        <a:p>
          <a:r>
            <a:rPr lang="en-US" dirty="0"/>
            <a:t>Our duties and requirements have increased</a:t>
          </a:r>
        </a:p>
      </dgm:t>
    </dgm:pt>
    <dgm:pt modelId="{A1FED482-1E74-48A2-A897-AB23C13AE1A1}" type="parTrans" cxnId="{3EDA0178-2255-459A-B0AE-00A92401FB89}">
      <dgm:prSet/>
      <dgm:spPr/>
      <dgm:t>
        <a:bodyPr/>
        <a:lstStyle/>
        <a:p>
          <a:endParaRPr lang="en-US"/>
        </a:p>
      </dgm:t>
    </dgm:pt>
    <dgm:pt modelId="{2B00814D-1834-400F-9AFB-D7169A0BBF7F}" type="sibTrans" cxnId="{3EDA0178-2255-459A-B0AE-00A92401FB89}">
      <dgm:prSet/>
      <dgm:spPr/>
      <dgm:t>
        <a:bodyPr/>
        <a:lstStyle/>
        <a:p>
          <a:endParaRPr lang="en-US"/>
        </a:p>
      </dgm:t>
    </dgm:pt>
    <dgm:pt modelId="{DE0819A8-0D89-3241-88D2-CF1B52C79749}">
      <dgm:prSet/>
      <dgm:spPr/>
      <dgm:t>
        <a:bodyPr/>
        <a:lstStyle/>
        <a:p>
          <a:r>
            <a:rPr lang="en-GB" dirty="0"/>
            <a:t>Parenting and support services have changed</a:t>
          </a:r>
        </a:p>
        <a:p>
          <a:endParaRPr lang="en-GB" dirty="0"/>
        </a:p>
      </dgm:t>
    </dgm:pt>
    <dgm:pt modelId="{70F799BA-55FB-254C-B58F-BA601D515E6C}" type="parTrans" cxnId="{ACEB17B0-DB21-1141-A5A0-2D1A02CB5A1A}">
      <dgm:prSet/>
      <dgm:spPr/>
    </dgm:pt>
    <dgm:pt modelId="{101EAABB-263B-2B4B-88CA-75CBB5259C1A}" type="sibTrans" cxnId="{ACEB17B0-DB21-1141-A5A0-2D1A02CB5A1A}">
      <dgm:prSet/>
      <dgm:spPr/>
    </dgm:pt>
    <dgm:pt modelId="{7CF0CCCB-E22C-F548-9E61-C1B0DF7A588F}" type="pres">
      <dgm:prSet presAssocID="{D560EC07-D17F-4052-A208-6979136F0C0D}" presName="linear" presStyleCnt="0">
        <dgm:presLayoutVars>
          <dgm:animLvl val="lvl"/>
          <dgm:resizeHandles val="exact"/>
        </dgm:presLayoutVars>
      </dgm:prSet>
      <dgm:spPr/>
    </dgm:pt>
    <dgm:pt modelId="{E0734B33-1619-EA44-9424-0E8900E134C6}" type="pres">
      <dgm:prSet presAssocID="{6B0DCF61-ACCA-4DB7-A002-B4DFACF7AFDA}" presName="parentText" presStyleLbl="node1" presStyleIdx="0" presStyleCnt="4">
        <dgm:presLayoutVars>
          <dgm:chMax val="0"/>
          <dgm:bulletEnabled val="1"/>
        </dgm:presLayoutVars>
      </dgm:prSet>
      <dgm:spPr/>
    </dgm:pt>
    <dgm:pt modelId="{DC30E70C-3F6D-654F-A832-AD1310384A9F}" type="pres">
      <dgm:prSet presAssocID="{2F094A57-F27D-4FD6-9873-2BB7CDC442E2}" presName="spacer" presStyleCnt="0"/>
      <dgm:spPr/>
    </dgm:pt>
    <dgm:pt modelId="{1EE816FB-8DBD-8144-96EA-34066DC0B1FB}" type="pres">
      <dgm:prSet presAssocID="{1EFD4989-6508-49B8-AA58-1EFD5CBBB447}" presName="parentText" presStyleLbl="node1" presStyleIdx="1" presStyleCnt="4">
        <dgm:presLayoutVars>
          <dgm:chMax val="0"/>
          <dgm:bulletEnabled val="1"/>
        </dgm:presLayoutVars>
      </dgm:prSet>
      <dgm:spPr/>
    </dgm:pt>
    <dgm:pt modelId="{94A34FF4-959B-FF41-8E50-E8FCEDE84C0E}" type="pres">
      <dgm:prSet presAssocID="{5BE7662D-3CB9-4300-9B86-E52F4FF1E1AA}" presName="spacer" presStyleCnt="0"/>
      <dgm:spPr/>
    </dgm:pt>
    <dgm:pt modelId="{E7D4D8BB-69E8-3E4B-AD26-D33214953663}" type="pres">
      <dgm:prSet presAssocID="{5F979895-C43A-4D43-81F2-BD5E84F82026}" presName="parentText" presStyleLbl="node1" presStyleIdx="2" presStyleCnt="4">
        <dgm:presLayoutVars>
          <dgm:chMax val="0"/>
          <dgm:bulletEnabled val="1"/>
        </dgm:presLayoutVars>
      </dgm:prSet>
      <dgm:spPr/>
    </dgm:pt>
    <dgm:pt modelId="{5E801561-4EA5-F142-9F22-AF79BD81C33B}" type="pres">
      <dgm:prSet presAssocID="{2B00814D-1834-400F-9AFB-D7169A0BBF7F}" presName="spacer" presStyleCnt="0"/>
      <dgm:spPr/>
    </dgm:pt>
    <dgm:pt modelId="{390A0F07-610A-524C-9037-010A173644AA}" type="pres">
      <dgm:prSet presAssocID="{DE0819A8-0D89-3241-88D2-CF1B52C79749}" presName="parentText" presStyleLbl="node1" presStyleIdx="3" presStyleCnt="4">
        <dgm:presLayoutVars>
          <dgm:chMax val="0"/>
          <dgm:bulletEnabled val="1"/>
        </dgm:presLayoutVars>
      </dgm:prSet>
      <dgm:spPr/>
    </dgm:pt>
  </dgm:ptLst>
  <dgm:cxnLst>
    <dgm:cxn modelId="{8C85C000-EA38-2040-B474-4CD052C90187}" type="presOf" srcId="{D560EC07-D17F-4052-A208-6979136F0C0D}" destId="{7CF0CCCB-E22C-F548-9E61-C1B0DF7A588F}" srcOrd="0" destOrd="0" presId="urn:microsoft.com/office/officeart/2005/8/layout/vList2"/>
    <dgm:cxn modelId="{F9EA1B08-8CC2-9D43-B9FC-7FF05D2A6B0C}" type="presOf" srcId="{DE0819A8-0D89-3241-88D2-CF1B52C79749}" destId="{390A0F07-610A-524C-9037-010A173644AA}" srcOrd="0" destOrd="0" presId="urn:microsoft.com/office/officeart/2005/8/layout/vList2"/>
    <dgm:cxn modelId="{D8BDF219-50C3-43DD-8A75-43720E506AC0}" srcId="{D560EC07-D17F-4052-A208-6979136F0C0D}" destId="{6B0DCF61-ACCA-4DB7-A002-B4DFACF7AFDA}" srcOrd="0" destOrd="0" parTransId="{E5269F55-CFE8-466B-A94C-9DE3FBD50F50}" sibTransId="{2F094A57-F27D-4FD6-9873-2BB7CDC442E2}"/>
    <dgm:cxn modelId="{9B56C450-82C8-4A75-AB28-520BBDE998A6}" srcId="{D560EC07-D17F-4052-A208-6979136F0C0D}" destId="{1EFD4989-6508-49B8-AA58-1EFD5CBBB447}" srcOrd="1" destOrd="0" parTransId="{51382BEB-FBFC-4544-A8F1-712A3C3D4059}" sibTransId="{5BE7662D-3CB9-4300-9B86-E52F4FF1E1AA}"/>
    <dgm:cxn modelId="{08320D61-A697-CA42-8D6D-18AEAAB28660}" type="presOf" srcId="{5F979895-C43A-4D43-81F2-BD5E84F82026}" destId="{E7D4D8BB-69E8-3E4B-AD26-D33214953663}" srcOrd="0" destOrd="0" presId="urn:microsoft.com/office/officeart/2005/8/layout/vList2"/>
    <dgm:cxn modelId="{3EDA0178-2255-459A-B0AE-00A92401FB89}" srcId="{D560EC07-D17F-4052-A208-6979136F0C0D}" destId="{5F979895-C43A-4D43-81F2-BD5E84F82026}" srcOrd="2" destOrd="0" parTransId="{A1FED482-1E74-48A2-A897-AB23C13AE1A1}" sibTransId="{2B00814D-1834-400F-9AFB-D7169A0BBF7F}"/>
    <dgm:cxn modelId="{82707D93-632A-3A4F-BBAD-4E9BAA3E9878}" type="presOf" srcId="{6B0DCF61-ACCA-4DB7-A002-B4DFACF7AFDA}" destId="{E0734B33-1619-EA44-9424-0E8900E134C6}" srcOrd="0" destOrd="0" presId="urn:microsoft.com/office/officeart/2005/8/layout/vList2"/>
    <dgm:cxn modelId="{ACEB17B0-DB21-1141-A5A0-2D1A02CB5A1A}" srcId="{D560EC07-D17F-4052-A208-6979136F0C0D}" destId="{DE0819A8-0D89-3241-88D2-CF1B52C79749}" srcOrd="3" destOrd="0" parTransId="{70F799BA-55FB-254C-B58F-BA601D515E6C}" sibTransId="{101EAABB-263B-2B4B-88CA-75CBB5259C1A}"/>
    <dgm:cxn modelId="{BD7263F4-0787-7D4D-8546-AF036169C6AF}" type="presOf" srcId="{1EFD4989-6508-49B8-AA58-1EFD5CBBB447}" destId="{1EE816FB-8DBD-8144-96EA-34066DC0B1FB}" srcOrd="0" destOrd="0" presId="urn:microsoft.com/office/officeart/2005/8/layout/vList2"/>
    <dgm:cxn modelId="{3233AA95-80F9-1949-A7CB-91B8110CDE53}" type="presParOf" srcId="{7CF0CCCB-E22C-F548-9E61-C1B0DF7A588F}" destId="{E0734B33-1619-EA44-9424-0E8900E134C6}" srcOrd="0" destOrd="0" presId="urn:microsoft.com/office/officeart/2005/8/layout/vList2"/>
    <dgm:cxn modelId="{A6763405-5F65-6A40-B74B-03D37230A50D}" type="presParOf" srcId="{7CF0CCCB-E22C-F548-9E61-C1B0DF7A588F}" destId="{DC30E70C-3F6D-654F-A832-AD1310384A9F}" srcOrd="1" destOrd="0" presId="urn:microsoft.com/office/officeart/2005/8/layout/vList2"/>
    <dgm:cxn modelId="{4ADB7795-F098-1F4D-AAEC-AA0AC358FC34}" type="presParOf" srcId="{7CF0CCCB-E22C-F548-9E61-C1B0DF7A588F}" destId="{1EE816FB-8DBD-8144-96EA-34066DC0B1FB}" srcOrd="2" destOrd="0" presId="urn:microsoft.com/office/officeart/2005/8/layout/vList2"/>
    <dgm:cxn modelId="{9321EB97-FC27-EE4D-81A3-EBB720ED2E47}" type="presParOf" srcId="{7CF0CCCB-E22C-F548-9E61-C1B0DF7A588F}" destId="{94A34FF4-959B-FF41-8E50-E8FCEDE84C0E}" srcOrd="3" destOrd="0" presId="urn:microsoft.com/office/officeart/2005/8/layout/vList2"/>
    <dgm:cxn modelId="{44F83716-4D3D-F24C-9971-9A12B350E7E3}" type="presParOf" srcId="{7CF0CCCB-E22C-F548-9E61-C1B0DF7A588F}" destId="{E7D4D8BB-69E8-3E4B-AD26-D33214953663}" srcOrd="4" destOrd="0" presId="urn:microsoft.com/office/officeart/2005/8/layout/vList2"/>
    <dgm:cxn modelId="{2B913A95-B39D-4148-800E-A158CAC7D90F}" type="presParOf" srcId="{7CF0CCCB-E22C-F548-9E61-C1B0DF7A588F}" destId="{5E801561-4EA5-F142-9F22-AF79BD81C33B}" srcOrd="5" destOrd="0" presId="urn:microsoft.com/office/officeart/2005/8/layout/vList2"/>
    <dgm:cxn modelId="{BBE3D3C7-EE51-1344-8CDD-F3E579D398F3}" type="presParOf" srcId="{7CF0CCCB-E22C-F548-9E61-C1B0DF7A588F}" destId="{390A0F07-610A-524C-9037-010A173644AA}"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734B33-1619-EA44-9424-0E8900E134C6}">
      <dsp:nvSpPr>
        <dsp:cNvPr id="0" name=""/>
        <dsp:cNvSpPr/>
      </dsp:nvSpPr>
      <dsp:spPr>
        <a:xfrm>
          <a:off x="0" y="126556"/>
          <a:ext cx="6666833" cy="1241881"/>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In most areas the increase in demand has been HUGE</a:t>
          </a:r>
        </a:p>
      </dsp:txBody>
      <dsp:txXfrm>
        <a:off x="60624" y="187180"/>
        <a:ext cx="6545585" cy="1120633"/>
      </dsp:txXfrm>
    </dsp:sp>
    <dsp:sp modelId="{1EE816FB-8DBD-8144-96EA-34066DC0B1FB}">
      <dsp:nvSpPr>
        <dsp:cNvPr id="0" name=""/>
        <dsp:cNvSpPr/>
      </dsp:nvSpPr>
      <dsp:spPr>
        <a:xfrm>
          <a:off x="0" y="1446198"/>
          <a:ext cx="6666833" cy="1241881"/>
        </a:xfrm>
        <a:prstGeom prst="roundRect">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In most areas the services have remained the same, or been cut</a:t>
          </a:r>
        </a:p>
      </dsp:txBody>
      <dsp:txXfrm>
        <a:off x="60624" y="1506822"/>
        <a:ext cx="6545585" cy="1120633"/>
      </dsp:txXfrm>
    </dsp:sp>
    <dsp:sp modelId="{E7D4D8BB-69E8-3E4B-AD26-D33214953663}">
      <dsp:nvSpPr>
        <dsp:cNvPr id="0" name=""/>
        <dsp:cNvSpPr/>
      </dsp:nvSpPr>
      <dsp:spPr>
        <a:xfrm>
          <a:off x="0" y="2765839"/>
          <a:ext cx="6666833" cy="1241881"/>
        </a:xfrm>
        <a:prstGeom prst="roundRect">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Our duties and requirements have increased</a:t>
          </a:r>
        </a:p>
      </dsp:txBody>
      <dsp:txXfrm>
        <a:off x="60624" y="2826463"/>
        <a:ext cx="6545585" cy="1120633"/>
      </dsp:txXfrm>
    </dsp:sp>
    <dsp:sp modelId="{390A0F07-610A-524C-9037-010A173644AA}">
      <dsp:nvSpPr>
        <dsp:cNvPr id="0" name=""/>
        <dsp:cNvSpPr/>
      </dsp:nvSpPr>
      <dsp:spPr>
        <a:xfrm>
          <a:off x="0" y="4085481"/>
          <a:ext cx="6666833" cy="1241881"/>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dirty="0"/>
            <a:t>Parenting and support services have changed</a:t>
          </a:r>
        </a:p>
        <a:p>
          <a:pPr marL="0" lvl="0" indent="0" algn="l" defTabSz="1200150">
            <a:lnSpc>
              <a:spcPct val="90000"/>
            </a:lnSpc>
            <a:spcBef>
              <a:spcPct val="0"/>
            </a:spcBef>
            <a:spcAft>
              <a:spcPct val="35000"/>
            </a:spcAft>
            <a:buNone/>
          </a:pPr>
          <a:endParaRPr lang="en-GB" sz="2700" kern="1200" dirty="0"/>
        </a:p>
      </dsp:txBody>
      <dsp:txXfrm>
        <a:off x="60624" y="4146105"/>
        <a:ext cx="6545585" cy="112063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FC8955-FD92-1E45-9CAA-D519A7646790}" type="datetimeFigureOut">
              <a:rPr lang="en-US" smtClean="0"/>
              <a:t>9/9/24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B9851C-E0B2-8A46-91F1-D0EDD426AFEB}" type="slidenum">
              <a:rPr lang="en-US" smtClean="0"/>
              <a:t>‹#›</a:t>
            </a:fld>
            <a:endParaRPr lang="en-US"/>
          </a:p>
        </p:txBody>
      </p:sp>
    </p:spTree>
    <p:extLst>
      <p:ext uri="{BB962C8B-B14F-4D97-AF65-F5344CB8AC3E}">
        <p14:creationId xmlns:p14="http://schemas.microsoft.com/office/powerpoint/2010/main" val="1748305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69C398-02ED-9241-A867-D2363B44B516}" type="slidenum">
              <a:rPr lang="en-US" smtClean="0"/>
              <a:t>1</a:t>
            </a:fld>
            <a:endParaRPr lang="en-US"/>
          </a:p>
        </p:txBody>
      </p:sp>
    </p:spTree>
    <p:extLst>
      <p:ext uri="{BB962C8B-B14F-4D97-AF65-F5344CB8AC3E}">
        <p14:creationId xmlns:p14="http://schemas.microsoft.com/office/powerpoint/2010/main" val="2287679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3:notes"/>
          <p:cNvSpPr txBox="1">
            <a:spLocks noGrp="1"/>
          </p:cNvSpPr>
          <p:nvPr>
            <p:ph type="body" idx="1"/>
          </p:nvPr>
        </p:nvSpPr>
        <p:spPr>
          <a:xfrm>
            <a:off x="685801"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p3:notes"/>
          <p:cNvSpPr txBox="1">
            <a:spLocks noGrp="1"/>
          </p:cNvSpPr>
          <p:nvPr>
            <p:ph type="sldNum" idx="12"/>
          </p:nvPr>
        </p:nvSpPr>
        <p:spPr>
          <a:xfrm>
            <a:off x="3884615" y="8685215"/>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3</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EB9851C-E0B2-8A46-91F1-D0EDD426AFEB}" type="slidenum">
              <a:rPr lang="en-US" smtClean="0"/>
              <a:t>4</a:t>
            </a:fld>
            <a:endParaRPr lang="en-US"/>
          </a:p>
        </p:txBody>
      </p:sp>
    </p:spTree>
    <p:extLst>
      <p:ext uri="{BB962C8B-B14F-4D97-AF65-F5344CB8AC3E}">
        <p14:creationId xmlns:p14="http://schemas.microsoft.com/office/powerpoint/2010/main" val="4130708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B9851C-E0B2-8A46-91F1-D0EDD426AFEB}" type="slidenum">
              <a:rPr lang="en-US" smtClean="0"/>
              <a:t>6</a:t>
            </a:fld>
            <a:endParaRPr lang="en-US"/>
          </a:p>
        </p:txBody>
      </p:sp>
    </p:spTree>
    <p:extLst>
      <p:ext uri="{BB962C8B-B14F-4D97-AF65-F5344CB8AC3E}">
        <p14:creationId xmlns:p14="http://schemas.microsoft.com/office/powerpoint/2010/main" val="12004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B9851C-E0B2-8A46-91F1-D0EDD426AFEB}" type="slidenum">
              <a:rPr lang="en-US" smtClean="0"/>
              <a:t>7</a:t>
            </a:fld>
            <a:endParaRPr lang="en-US"/>
          </a:p>
        </p:txBody>
      </p:sp>
    </p:spTree>
    <p:extLst>
      <p:ext uri="{BB962C8B-B14F-4D97-AF65-F5344CB8AC3E}">
        <p14:creationId xmlns:p14="http://schemas.microsoft.com/office/powerpoint/2010/main" val="4055786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B9851C-E0B2-8A46-91F1-D0EDD426AFEB}" type="slidenum">
              <a:rPr lang="en-US" smtClean="0"/>
              <a:t>8</a:t>
            </a:fld>
            <a:endParaRPr lang="en-US"/>
          </a:p>
        </p:txBody>
      </p:sp>
    </p:spTree>
    <p:extLst>
      <p:ext uri="{BB962C8B-B14F-4D97-AF65-F5344CB8AC3E}">
        <p14:creationId xmlns:p14="http://schemas.microsoft.com/office/powerpoint/2010/main" val="934074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B9851C-E0B2-8A46-91F1-D0EDD426AFEB}" type="slidenum">
              <a:rPr lang="en-US" smtClean="0"/>
              <a:t>10</a:t>
            </a:fld>
            <a:endParaRPr lang="en-US"/>
          </a:p>
        </p:txBody>
      </p:sp>
    </p:spTree>
    <p:extLst>
      <p:ext uri="{BB962C8B-B14F-4D97-AF65-F5344CB8AC3E}">
        <p14:creationId xmlns:p14="http://schemas.microsoft.com/office/powerpoint/2010/main" val="1620898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6D686-D428-7945-B7C5-79FF82BCE64D}" type="slidenum">
              <a:rPr lang="en-US" smtClean="0"/>
              <a:t>11</a:t>
            </a:fld>
            <a:endParaRPr lang="en-US"/>
          </a:p>
        </p:txBody>
      </p:sp>
    </p:spTree>
    <p:extLst>
      <p:ext uri="{BB962C8B-B14F-4D97-AF65-F5344CB8AC3E}">
        <p14:creationId xmlns:p14="http://schemas.microsoft.com/office/powerpoint/2010/main" val="2101086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69C398-02ED-9241-A867-D2363B44B516}" type="slidenum">
              <a:rPr lang="en-US" smtClean="0"/>
              <a:t>18</a:t>
            </a:fld>
            <a:endParaRPr lang="en-US"/>
          </a:p>
        </p:txBody>
      </p:sp>
    </p:spTree>
    <p:extLst>
      <p:ext uri="{BB962C8B-B14F-4D97-AF65-F5344CB8AC3E}">
        <p14:creationId xmlns:p14="http://schemas.microsoft.com/office/powerpoint/2010/main" val="3254830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65155-EBF3-159D-35BD-A31B093518A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7FDFADC-8772-CFE8-3774-9967AB31FB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27D8154-DDE3-BC0F-13E2-7AFB4E775159}"/>
              </a:ext>
            </a:extLst>
          </p:cNvPr>
          <p:cNvSpPr>
            <a:spLocks noGrp="1"/>
          </p:cNvSpPr>
          <p:nvPr>
            <p:ph type="dt" sz="half" idx="10"/>
          </p:nvPr>
        </p:nvSpPr>
        <p:spPr/>
        <p:txBody>
          <a:bodyPr/>
          <a:lstStyle/>
          <a:p>
            <a:fld id="{76B63337-BD44-AD41-B8FD-1AA614B130D3}" type="datetimeFigureOut">
              <a:rPr lang="en-US" smtClean="0"/>
              <a:t>9/9/24</a:t>
            </a:fld>
            <a:endParaRPr lang="en-US"/>
          </a:p>
        </p:txBody>
      </p:sp>
      <p:sp>
        <p:nvSpPr>
          <p:cNvPr id="5" name="Footer Placeholder 4">
            <a:extLst>
              <a:ext uri="{FF2B5EF4-FFF2-40B4-BE49-F238E27FC236}">
                <a16:creationId xmlns:a16="http://schemas.microsoft.com/office/drawing/2014/main" id="{DFD6A16C-67B7-86AF-075D-58C61A3C98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043435-7C2E-A114-55D2-2AF3AF3CEC7C}"/>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204251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69C85-1D45-BB13-E998-C1E4904D3B9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C6211DC-9B27-D73B-B10B-8F8DD5BCDF3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3AC8F86-B573-35A3-714E-C0AB55853C84}"/>
              </a:ext>
            </a:extLst>
          </p:cNvPr>
          <p:cNvSpPr>
            <a:spLocks noGrp="1"/>
          </p:cNvSpPr>
          <p:nvPr>
            <p:ph type="dt" sz="half" idx="10"/>
          </p:nvPr>
        </p:nvSpPr>
        <p:spPr/>
        <p:txBody>
          <a:bodyPr/>
          <a:lstStyle/>
          <a:p>
            <a:fld id="{76B63337-BD44-AD41-B8FD-1AA614B130D3}" type="datetimeFigureOut">
              <a:rPr lang="en-US" smtClean="0"/>
              <a:t>9/9/24</a:t>
            </a:fld>
            <a:endParaRPr lang="en-US"/>
          </a:p>
        </p:txBody>
      </p:sp>
      <p:sp>
        <p:nvSpPr>
          <p:cNvPr id="5" name="Footer Placeholder 4">
            <a:extLst>
              <a:ext uri="{FF2B5EF4-FFF2-40B4-BE49-F238E27FC236}">
                <a16:creationId xmlns:a16="http://schemas.microsoft.com/office/drawing/2014/main" id="{43E10A2F-D24C-9B16-DFD2-7480662B0B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FF8B82-F85F-D8E0-3852-A3B791724136}"/>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3149526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1012D0-886C-3A74-8597-1FB1D519D74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B28814B-C3E8-6ED9-DC93-FC4E8570ADB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D8BFEFE-AA5F-2AA3-0823-EA45CB9362F0}"/>
              </a:ext>
            </a:extLst>
          </p:cNvPr>
          <p:cNvSpPr>
            <a:spLocks noGrp="1"/>
          </p:cNvSpPr>
          <p:nvPr>
            <p:ph type="dt" sz="half" idx="10"/>
          </p:nvPr>
        </p:nvSpPr>
        <p:spPr/>
        <p:txBody>
          <a:bodyPr/>
          <a:lstStyle/>
          <a:p>
            <a:fld id="{76B63337-BD44-AD41-B8FD-1AA614B130D3}" type="datetimeFigureOut">
              <a:rPr lang="en-US" smtClean="0"/>
              <a:t>9/9/24</a:t>
            </a:fld>
            <a:endParaRPr lang="en-US"/>
          </a:p>
        </p:txBody>
      </p:sp>
      <p:sp>
        <p:nvSpPr>
          <p:cNvPr id="5" name="Footer Placeholder 4">
            <a:extLst>
              <a:ext uri="{FF2B5EF4-FFF2-40B4-BE49-F238E27FC236}">
                <a16:creationId xmlns:a16="http://schemas.microsoft.com/office/drawing/2014/main" id="{D04BB61E-C3B0-B268-5F52-17F4A619F9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CF68FB-BD56-8722-4DA8-9B321215F12D}"/>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4054318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5EFAD-E62E-1412-54D8-F7CF4CC7C28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8D2AF99-1E8D-C940-492B-5834A140939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CCC4E39-727C-8ED4-13DE-D4480B4E106D}"/>
              </a:ext>
            </a:extLst>
          </p:cNvPr>
          <p:cNvSpPr>
            <a:spLocks noGrp="1"/>
          </p:cNvSpPr>
          <p:nvPr>
            <p:ph type="dt" sz="half" idx="10"/>
          </p:nvPr>
        </p:nvSpPr>
        <p:spPr/>
        <p:txBody>
          <a:bodyPr/>
          <a:lstStyle/>
          <a:p>
            <a:fld id="{76B63337-BD44-AD41-B8FD-1AA614B130D3}" type="datetimeFigureOut">
              <a:rPr lang="en-US" smtClean="0"/>
              <a:t>9/9/24</a:t>
            </a:fld>
            <a:endParaRPr lang="en-US"/>
          </a:p>
        </p:txBody>
      </p:sp>
      <p:sp>
        <p:nvSpPr>
          <p:cNvPr id="5" name="Footer Placeholder 4">
            <a:extLst>
              <a:ext uri="{FF2B5EF4-FFF2-40B4-BE49-F238E27FC236}">
                <a16:creationId xmlns:a16="http://schemas.microsoft.com/office/drawing/2014/main" id="{4D58953D-9870-8171-2317-D8AE326BB1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68BD3C-5ED2-D303-FFFF-91C7645346CE}"/>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46101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53291-6AAE-3DC9-2491-69655A46DC3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1473306-C8D9-7AC9-DDD5-6FAA5126C2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D840338-0D39-8286-9B08-54F0ADEB6FB2}"/>
              </a:ext>
            </a:extLst>
          </p:cNvPr>
          <p:cNvSpPr>
            <a:spLocks noGrp="1"/>
          </p:cNvSpPr>
          <p:nvPr>
            <p:ph type="dt" sz="half" idx="10"/>
          </p:nvPr>
        </p:nvSpPr>
        <p:spPr/>
        <p:txBody>
          <a:bodyPr/>
          <a:lstStyle/>
          <a:p>
            <a:fld id="{76B63337-BD44-AD41-B8FD-1AA614B130D3}" type="datetimeFigureOut">
              <a:rPr lang="en-US" smtClean="0"/>
              <a:t>9/9/24</a:t>
            </a:fld>
            <a:endParaRPr lang="en-US"/>
          </a:p>
        </p:txBody>
      </p:sp>
      <p:sp>
        <p:nvSpPr>
          <p:cNvPr id="5" name="Footer Placeholder 4">
            <a:extLst>
              <a:ext uri="{FF2B5EF4-FFF2-40B4-BE49-F238E27FC236}">
                <a16:creationId xmlns:a16="http://schemas.microsoft.com/office/drawing/2014/main" id="{6530A2CF-8E65-7E2B-7994-1FF3EFA70E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1CE92D-6E9B-1627-532F-DB494404A758}"/>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1529193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1426A-1359-80CE-5DF4-DF2EED3608D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ED06589-BB2B-5EB9-99BB-251BD537FC1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3F643EE-A314-F5AE-24BD-D797758A232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BA11D8C-FEB9-89C7-A9C5-C9D8E4F290F6}"/>
              </a:ext>
            </a:extLst>
          </p:cNvPr>
          <p:cNvSpPr>
            <a:spLocks noGrp="1"/>
          </p:cNvSpPr>
          <p:nvPr>
            <p:ph type="dt" sz="half" idx="10"/>
          </p:nvPr>
        </p:nvSpPr>
        <p:spPr/>
        <p:txBody>
          <a:bodyPr/>
          <a:lstStyle/>
          <a:p>
            <a:fld id="{76B63337-BD44-AD41-B8FD-1AA614B130D3}" type="datetimeFigureOut">
              <a:rPr lang="en-US" smtClean="0"/>
              <a:t>9/9/24</a:t>
            </a:fld>
            <a:endParaRPr lang="en-US"/>
          </a:p>
        </p:txBody>
      </p:sp>
      <p:sp>
        <p:nvSpPr>
          <p:cNvPr id="6" name="Footer Placeholder 5">
            <a:extLst>
              <a:ext uri="{FF2B5EF4-FFF2-40B4-BE49-F238E27FC236}">
                <a16:creationId xmlns:a16="http://schemas.microsoft.com/office/drawing/2014/main" id="{F8B735A6-D632-4D02-E27B-68B3945F5A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FDF57D-158B-9967-015A-ADED8F3722DF}"/>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4095072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7FFAE-50DE-4A42-A43B-9E54E2937DCE}"/>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65273FB-CA5C-BD02-94D0-DE0A96DB31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6724EA6-88DB-7738-B54C-A444B567FA4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86D0CD4-6BE5-6DBE-4EEE-4D5FBA8F16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67656DE-AF72-3A64-AA51-6AA6EED7C3E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3093C65-42E7-40B5-A7B5-CB91F174F7DA}"/>
              </a:ext>
            </a:extLst>
          </p:cNvPr>
          <p:cNvSpPr>
            <a:spLocks noGrp="1"/>
          </p:cNvSpPr>
          <p:nvPr>
            <p:ph type="dt" sz="half" idx="10"/>
          </p:nvPr>
        </p:nvSpPr>
        <p:spPr/>
        <p:txBody>
          <a:bodyPr/>
          <a:lstStyle/>
          <a:p>
            <a:fld id="{76B63337-BD44-AD41-B8FD-1AA614B130D3}" type="datetimeFigureOut">
              <a:rPr lang="en-US" smtClean="0"/>
              <a:t>9/9/24</a:t>
            </a:fld>
            <a:endParaRPr lang="en-US"/>
          </a:p>
        </p:txBody>
      </p:sp>
      <p:sp>
        <p:nvSpPr>
          <p:cNvPr id="8" name="Footer Placeholder 7">
            <a:extLst>
              <a:ext uri="{FF2B5EF4-FFF2-40B4-BE49-F238E27FC236}">
                <a16:creationId xmlns:a16="http://schemas.microsoft.com/office/drawing/2014/main" id="{FBD1B1FC-0F9D-9E0D-8101-1E279F06D1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5EF53C-C9E4-34D3-170F-1900ADC0C049}"/>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3267796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DFE8C-49E9-5BD1-3AB9-E11883624AF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0D45EF1-E36A-0543-E91A-B2540DC29ECD}"/>
              </a:ext>
            </a:extLst>
          </p:cNvPr>
          <p:cNvSpPr>
            <a:spLocks noGrp="1"/>
          </p:cNvSpPr>
          <p:nvPr>
            <p:ph type="dt" sz="half" idx="10"/>
          </p:nvPr>
        </p:nvSpPr>
        <p:spPr/>
        <p:txBody>
          <a:bodyPr/>
          <a:lstStyle/>
          <a:p>
            <a:fld id="{76B63337-BD44-AD41-B8FD-1AA614B130D3}" type="datetimeFigureOut">
              <a:rPr lang="en-US" smtClean="0"/>
              <a:t>9/9/24</a:t>
            </a:fld>
            <a:endParaRPr lang="en-US"/>
          </a:p>
        </p:txBody>
      </p:sp>
      <p:sp>
        <p:nvSpPr>
          <p:cNvPr id="4" name="Footer Placeholder 3">
            <a:extLst>
              <a:ext uri="{FF2B5EF4-FFF2-40B4-BE49-F238E27FC236}">
                <a16:creationId xmlns:a16="http://schemas.microsoft.com/office/drawing/2014/main" id="{8A17A9E3-0490-E201-B07F-A412B4E67A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82091A-0CB4-F026-C812-042251B2233E}"/>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2055907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2B9C30-B414-8215-D453-7166AA3D1CF4}"/>
              </a:ext>
            </a:extLst>
          </p:cNvPr>
          <p:cNvSpPr>
            <a:spLocks noGrp="1"/>
          </p:cNvSpPr>
          <p:nvPr>
            <p:ph type="dt" sz="half" idx="10"/>
          </p:nvPr>
        </p:nvSpPr>
        <p:spPr/>
        <p:txBody>
          <a:bodyPr/>
          <a:lstStyle/>
          <a:p>
            <a:fld id="{76B63337-BD44-AD41-B8FD-1AA614B130D3}" type="datetimeFigureOut">
              <a:rPr lang="en-US" smtClean="0"/>
              <a:t>9/9/24</a:t>
            </a:fld>
            <a:endParaRPr lang="en-US"/>
          </a:p>
        </p:txBody>
      </p:sp>
      <p:sp>
        <p:nvSpPr>
          <p:cNvPr id="3" name="Footer Placeholder 2">
            <a:extLst>
              <a:ext uri="{FF2B5EF4-FFF2-40B4-BE49-F238E27FC236}">
                <a16:creationId xmlns:a16="http://schemas.microsoft.com/office/drawing/2014/main" id="{9EACDDC7-D5D4-6DDF-E092-CD9660215F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883AB6-65B2-F2DB-2917-04BA733EDEA8}"/>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692186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8CBEE-0A9F-82E2-20C3-0BB4D13E40F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408C047-5033-99BD-8646-7E9A7AA4F0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12B32A3-C761-614A-FFF9-EE2563EF11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8F195FF-2C44-36D5-ED75-D17DFDF9EDD3}"/>
              </a:ext>
            </a:extLst>
          </p:cNvPr>
          <p:cNvSpPr>
            <a:spLocks noGrp="1"/>
          </p:cNvSpPr>
          <p:nvPr>
            <p:ph type="dt" sz="half" idx="10"/>
          </p:nvPr>
        </p:nvSpPr>
        <p:spPr/>
        <p:txBody>
          <a:bodyPr/>
          <a:lstStyle/>
          <a:p>
            <a:fld id="{76B63337-BD44-AD41-B8FD-1AA614B130D3}" type="datetimeFigureOut">
              <a:rPr lang="en-US" smtClean="0"/>
              <a:t>9/9/24</a:t>
            </a:fld>
            <a:endParaRPr lang="en-US"/>
          </a:p>
        </p:txBody>
      </p:sp>
      <p:sp>
        <p:nvSpPr>
          <p:cNvPr id="6" name="Footer Placeholder 5">
            <a:extLst>
              <a:ext uri="{FF2B5EF4-FFF2-40B4-BE49-F238E27FC236}">
                <a16:creationId xmlns:a16="http://schemas.microsoft.com/office/drawing/2014/main" id="{D69B80CF-244C-DDB8-65A7-ECEC0E4E3E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78C450-4EA9-72E9-1C6C-F4D9912B6723}"/>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1791201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8C5EF-C61B-4CA3-696C-EA707FAC529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8D4C175-C64A-6C3F-6092-F3FC5082F0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2819175-331B-BC00-0AA3-1EC66B50FD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18FCA29-D4C8-E47D-E999-08CEAB6D149E}"/>
              </a:ext>
            </a:extLst>
          </p:cNvPr>
          <p:cNvSpPr>
            <a:spLocks noGrp="1"/>
          </p:cNvSpPr>
          <p:nvPr>
            <p:ph type="dt" sz="half" idx="10"/>
          </p:nvPr>
        </p:nvSpPr>
        <p:spPr/>
        <p:txBody>
          <a:bodyPr/>
          <a:lstStyle/>
          <a:p>
            <a:fld id="{76B63337-BD44-AD41-B8FD-1AA614B130D3}" type="datetimeFigureOut">
              <a:rPr lang="en-US" smtClean="0"/>
              <a:t>9/9/24</a:t>
            </a:fld>
            <a:endParaRPr lang="en-US"/>
          </a:p>
        </p:txBody>
      </p:sp>
      <p:sp>
        <p:nvSpPr>
          <p:cNvPr id="6" name="Footer Placeholder 5">
            <a:extLst>
              <a:ext uri="{FF2B5EF4-FFF2-40B4-BE49-F238E27FC236}">
                <a16:creationId xmlns:a16="http://schemas.microsoft.com/office/drawing/2014/main" id="{4B978320-82D8-6F4F-4A13-B51F88E28A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AA3B7-C40D-2A02-17C2-BC356AFD6094}"/>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893052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085590-98AA-335A-0969-9060B8EC65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391C7DC-5E52-86FB-E5F4-6A7323770B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EEE0EB7-EE67-75BB-994C-7A2281900B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63337-BD44-AD41-B8FD-1AA614B130D3}" type="datetimeFigureOut">
              <a:rPr lang="en-US" smtClean="0"/>
              <a:t>9/9/24</a:t>
            </a:fld>
            <a:endParaRPr lang="en-US"/>
          </a:p>
        </p:txBody>
      </p:sp>
      <p:sp>
        <p:nvSpPr>
          <p:cNvPr id="5" name="Footer Placeholder 4">
            <a:extLst>
              <a:ext uri="{FF2B5EF4-FFF2-40B4-BE49-F238E27FC236}">
                <a16:creationId xmlns:a16="http://schemas.microsoft.com/office/drawing/2014/main" id="{B5EE4960-54AE-1E6D-3BB2-2019EBF791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2C7653-6BC1-C1B2-B392-2A5BF5C334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6345DC-C62A-F846-81DB-8183448E53A1}" type="slidenum">
              <a:rPr lang="en-US" smtClean="0"/>
              <a:t>‹#›</a:t>
            </a:fld>
            <a:endParaRPr lang="en-US"/>
          </a:p>
        </p:txBody>
      </p:sp>
    </p:spTree>
    <p:extLst>
      <p:ext uri="{BB962C8B-B14F-4D97-AF65-F5344CB8AC3E}">
        <p14:creationId xmlns:p14="http://schemas.microsoft.com/office/powerpoint/2010/main" val="41223936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legislation.gov.uk/ukpga/2014/6/contents/enacted" TargetMode="External"/><Relationship Id="rId2" Type="http://schemas.openxmlformats.org/officeDocument/2006/relationships/hyperlink" Target="https://www.legislation.gov.uk/uksi/2023/59/contents/made" TargetMode="Externa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hyperlink" Target="https://www.legislation.gov.uk/ukpga/2010/15/contents"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mailto:info@dingley.org.uk"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hyperlink" Target="mailto:ann.vandyke@dingley.org.uk" TargetMode="External"/><Relationship Id="rId4" Type="http://schemas.openxmlformats.org/officeDocument/2006/relationships/hyperlink" Target="mailto:catherine.mcleod@dingley.org.uk"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www.dingley.org.uk/"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councilfordisabledchildren.org.uk/about-us-0/networks/early-years-send/eysend-partnership"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F939BA-2A31-C04B-BA07-852212A641F7}"/>
              </a:ext>
            </a:extLst>
          </p:cNvPr>
          <p:cNvSpPr>
            <a:spLocks noGrp="1"/>
          </p:cNvSpPr>
          <p:nvPr>
            <p:ph type="ctrTitle"/>
          </p:nvPr>
        </p:nvSpPr>
        <p:spPr>
          <a:xfrm>
            <a:off x="798388" y="4813651"/>
            <a:ext cx="10592174" cy="1000655"/>
          </a:xfrm>
        </p:spPr>
        <p:txBody>
          <a:bodyPr vert="horz" lIns="91440" tIns="45720" rIns="91440" bIns="45720" rtlCol="0" anchor="t">
            <a:normAutofit fontScale="90000"/>
          </a:bodyPr>
          <a:lstStyle/>
          <a:p>
            <a:r>
              <a:rPr lang="en-US" sz="4000" b="1">
                <a:solidFill>
                  <a:schemeClr val="accent1">
                    <a:lumMod val="75000"/>
                  </a:schemeClr>
                </a:solidFill>
                <a:latin typeface="+mn-lt"/>
              </a:rPr>
              <a:t>Welcome to our </a:t>
            </a:r>
            <a:br>
              <a:rPr lang="en-US" sz="4000" b="1">
                <a:solidFill>
                  <a:schemeClr val="accent1">
                    <a:lumMod val="75000"/>
                  </a:schemeClr>
                </a:solidFill>
                <a:latin typeface="+mn-lt"/>
              </a:rPr>
            </a:br>
            <a:r>
              <a:rPr lang="en-US" sz="4000" b="1">
                <a:solidFill>
                  <a:schemeClr val="accent1">
                    <a:lumMod val="75000"/>
                  </a:schemeClr>
                </a:solidFill>
                <a:latin typeface="+mn-lt"/>
              </a:rPr>
              <a:t>Inclusion Lunch Break!</a:t>
            </a:r>
          </a:p>
        </p:txBody>
      </p:sp>
      <p:pic>
        <p:nvPicPr>
          <p:cNvPr id="6" name="Picture 5" descr="Logo, company name&#10;&#10;Description automatically generated">
            <a:extLst>
              <a:ext uri="{FF2B5EF4-FFF2-40B4-BE49-F238E27FC236}">
                <a16:creationId xmlns:a16="http://schemas.microsoft.com/office/drawing/2014/main" id="{831BDC57-433E-2786-5D1B-9EA9A69C507F}"/>
              </a:ext>
            </a:extLst>
          </p:cNvPr>
          <p:cNvPicPr>
            <a:picLocks noChangeAspect="1"/>
          </p:cNvPicPr>
          <p:nvPr/>
        </p:nvPicPr>
        <p:blipFill rotWithShape="1">
          <a:blip r:embed="rId3"/>
          <a:srcRect t="26335" b="24957"/>
          <a:stretch/>
        </p:blipFill>
        <p:spPr>
          <a:xfrm>
            <a:off x="-1" y="10"/>
            <a:ext cx="12192001" cy="4201449"/>
          </a:xfrm>
          <a:prstGeom prst="rect">
            <a:avLst/>
          </a:prstGeom>
        </p:spPr>
      </p:pic>
      <p:grpSp>
        <p:nvGrpSpPr>
          <p:cNvPr id="13" name="Group 12">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41813"/>
            <a:ext cx="12188952" cy="1828800"/>
            <a:chOff x="-305" y="3144820"/>
            <a:chExt cx="9182100" cy="1551136"/>
          </a:xfrm>
        </p:grpSpPr>
        <p:sp useBgFill="1">
          <p:nvSpPr>
            <p:cNvPr id="14" name="Freeform: Shape 13">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156790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B59D7D-564D-433D-75F2-BDF32CFB8BA6}"/>
              </a:ext>
            </a:extLst>
          </p:cNvPr>
          <p:cNvSpPr>
            <a:spLocks noGrp="1"/>
          </p:cNvSpPr>
          <p:nvPr>
            <p:ph type="title"/>
          </p:nvPr>
        </p:nvSpPr>
        <p:spPr>
          <a:xfrm>
            <a:off x="586478" y="1683756"/>
            <a:ext cx="3115265" cy="2396359"/>
          </a:xfrm>
        </p:spPr>
        <p:txBody>
          <a:bodyPr anchor="b">
            <a:normAutofit/>
          </a:bodyPr>
          <a:lstStyle/>
          <a:p>
            <a:pPr algn="r"/>
            <a:r>
              <a:rPr lang="en-US" sz="4000" b="1" dirty="0">
                <a:solidFill>
                  <a:srgbClr val="FFFFFF"/>
                </a:solidFill>
              </a:rPr>
              <a:t>The Context for Service </a:t>
            </a:r>
            <a:r>
              <a:rPr lang="en-US" sz="4000" b="1" dirty="0" err="1">
                <a:solidFill>
                  <a:srgbClr val="FFFFFF"/>
                </a:solidFill>
              </a:rPr>
              <a:t>Organisation</a:t>
            </a:r>
            <a:endParaRPr lang="en-US" sz="4000" b="1" dirty="0">
              <a:solidFill>
                <a:srgbClr val="FFFFFF"/>
              </a:solidFill>
            </a:endParaRPr>
          </a:p>
        </p:txBody>
      </p:sp>
      <p:graphicFrame>
        <p:nvGraphicFramePr>
          <p:cNvPr id="5" name="Content Placeholder 2">
            <a:extLst>
              <a:ext uri="{FF2B5EF4-FFF2-40B4-BE49-F238E27FC236}">
                <a16:creationId xmlns:a16="http://schemas.microsoft.com/office/drawing/2014/main" id="{085E8726-49A7-E29E-2EEA-BD533E971444}"/>
              </a:ext>
            </a:extLst>
          </p:cNvPr>
          <p:cNvGraphicFramePr>
            <a:graphicFrameLocks noGrp="1"/>
          </p:cNvGraphicFramePr>
          <p:nvPr>
            <p:ph idx="1"/>
            <p:extLst>
              <p:ext uri="{D42A27DB-BD31-4B8C-83A1-F6EECF244321}">
                <p14:modId xmlns:p14="http://schemas.microsoft.com/office/powerpoint/2010/main" val="903855501"/>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242593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avel resting on block">
            <a:extLst>
              <a:ext uri="{FF2B5EF4-FFF2-40B4-BE49-F238E27FC236}">
                <a16:creationId xmlns:a16="http://schemas.microsoft.com/office/drawing/2014/main" id="{DDD21AD5-D681-D803-8A0F-D69EAAA211D0}"/>
              </a:ext>
            </a:extLst>
          </p:cNvPr>
          <p:cNvPicPr>
            <a:picLocks noChangeAspect="1"/>
          </p:cNvPicPr>
          <p:nvPr/>
        </p:nvPicPr>
        <p:blipFill rotWithShape="1">
          <a:blip r:embed="rId3"/>
          <a:srcRect l="5884" r="-1" b="-1"/>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1444E3D-2A79-F840-B729-0BCB1242DDC8}"/>
              </a:ext>
            </a:extLst>
          </p:cNvPr>
          <p:cNvSpPr>
            <a:spLocks noGrp="1"/>
          </p:cNvSpPr>
          <p:nvPr>
            <p:ph type="title"/>
          </p:nvPr>
        </p:nvSpPr>
        <p:spPr>
          <a:xfrm>
            <a:off x="838200" y="365125"/>
            <a:ext cx="3822189" cy="1899912"/>
          </a:xfrm>
        </p:spPr>
        <p:txBody>
          <a:bodyPr>
            <a:normAutofit/>
          </a:bodyPr>
          <a:lstStyle/>
          <a:p>
            <a:r>
              <a:rPr lang="en-US" sz="4000" b="1">
                <a:latin typeface="+mn-lt"/>
              </a:rPr>
              <a:t>Our Legal Requirements</a:t>
            </a:r>
          </a:p>
        </p:txBody>
      </p:sp>
      <p:sp>
        <p:nvSpPr>
          <p:cNvPr id="3" name="Content Placeholder 2">
            <a:extLst>
              <a:ext uri="{FF2B5EF4-FFF2-40B4-BE49-F238E27FC236}">
                <a16:creationId xmlns:a16="http://schemas.microsoft.com/office/drawing/2014/main" id="{3D579BF0-4403-CF40-A7E8-6DF56453B50E}"/>
              </a:ext>
            </a:extLst>
          </p:cNvPr>
          <p:cNvSpPr>
            <a:spLocks noGrp="1"/>
          </p:cNvSpPr>
          <p:nvPr>
            <p:ph idx="1"/>
          </p:nvPr>
        </p:nvSpPr>
        <p:spPr>
          <a:xfrm>
            <a:off x="838200" y="2434201"/>
            <a:ext cx="3822189" cy="3742762"/>
          </a:xfrm>
        </p:spPr>
        <p:txBody>
          <a:bodyPr vert="horz" lIns="91440" tIns="45720" rIns="91440" bIns="45720" rtlCol="0">
            <a:normAutofit lnSpcReduction="10000"/>
          </a:bodyPr>
          <a:lstStyle/>
          <a:p>
            <a:pPr marL="457200" lvl="1" indent="0">
              <a:buNone/>
            </a:pPr>
            <a:r>
              <a:rPr lang="en-US" sz="1100" dirty="0"/>
              <a:t>The Childcare Act 2006 (16 and 18) enables a framework for delivery (and conversely, legal challenge) under three key areas:</a:t>
            </a:r>
          </a:p>
          <a:p>
            <a:pPr marL="457200" lvl="1" indent="0">
              <a:buNone/>
            </a:pPr>
            <a:endParaRPr lang="en-US" sz="1100" dirty="0"/>
          </a:p>
          <a:p>
            <a:pPr marL="457200" lvl="1" indent="0">
              <a:buNone/>
            </a:pPr>
            <a:r>
              <a:rPr lang="en-US" sz="1100" dirty="0"/>
              <a:t>•	The early years outcomes duties to create pooled budgets, seamless services and improved outcomes </a:t>
            </a:r>
          </a:p>
          <a:p>
            <a:pPr marL="457200" lvl="1" indent="0">
              <a:buNone/>
            </a:pPr>
            <a:endParaRPr lang="en-US" sz="1100" dirty="0"/>
          </a:p>
          <a:p>
            <a:pPr marL="457200" lvl="1" indent="0">
              <a:buNone/>
            </a:pPr>
            <a:r>
              <a:rPr lang="en-US" sz="1100" dirty="0"/>
              <a:t>•	The sufficiency duties require Local Authorities to secure sufficient early education and childcare for the early years entitlements, and that they enable parents to take part in employment and employment-related activities (childcare for children aged 0-14, or 18 for children with a disability).</a:t>
            </a:r>
          </a:p>
          <a:p>
            <a:pPr marL="457200" lvl="1" indent="0">
              <a:buNone/>
            </a:pPr>
            <a:endParaRPr lang="en-US" sz="1100" dirty="0"/>
          </a:p>
          <a:p>
            <a:pPr marL="457200" lvl="1" indent="0">
              <a:buNone/>
            </a:pPr>
            <a:r>
              <a:rPr lang="en-US" sz="1100" dirty="0"/>
              <a:t>•	The information duties require Local Authorities to ensure information for both childcare providers and families in order to meet the other childcare duties.</a:t>
            </a:r>
          </a:p>
          <a:p>
            <a:pPr marL="457200" lvl="1" indent="0">
              <a:buNone/>
            </a:pPr>
            <a:endParaRPr lang="en-US" sz="1100" dirty="0"/>
          </a:p>
          <a:p>
            <a:pPr marL="457200" lvl="1" indent="0">
              <a:buNone/>
            </a:pPr>
            <a:r>
              <a:rPr lang="en-US" sz="1100" dirty="0"/>
              <a:t>Overall aims are to improve outcome and </a:t>
            </a:r>
            <a:r>
              <a:rPr lang="en-US" sz="1100" dirty="0">
                <a:highlight>
                  <a:srgbClr val="FFFF00"/>
                </a:highlight>
              </a:rPr>
              <a:t>narrow the gap</a:t>
            </a:r>
          </a:p>
          <a:p>
            <a:pPr marL="457200" lvl="1" indent="0">
              <a:buNone/>
            </a:pPr>
            <a:endParaRPr lang="en-US" sz="1100" dirty="0"/>
          </a:p>
          <a:p>
            <a:pPr marL="457200" lvl="1" indent="0">
              <a:buNone/>
            </a:pPr>
            <a:endParaRPr lang="en-US" sz="1100" dirty="0"/>
          </a:p>
        </p:txBody>
      </p:sp>
    </p:spTree>
    <p:extLst>
      <p:ext uri="{BB962C8B-B14F-4D97-AF65-F5344CB8AC3E}">
        <p14:creationId xmlns:p14="http://schemas.microsoft.com/office/powerpoint/2010/main" val="13134237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9C47D9-CAEC-8ED6-B4A9-8E0AF8C51142}"/>
              </a:ext>
            </a:extLst>
          </p:cNvPr>
          <p:cNvSpPr>
            <a:spLocks noGrp="1"/>
          </p:cNvSpPr>
          <p:nvPr>
            <p:ph type="title"/>
          </p:nvPr>
        </p:nvSpPr>
        <p:spPr>
          <a:xfrm>
            <a:off x="761803" y="350196"/>
            <a:ext cx="4646904" cy="1624520"/>
          </a:xfrm>
        </p:spPr>
        <p:txBody>
          <a:bodyPr anchor="ctr">
            <a:normAutofit/>
          </a:bodyPr>
          <a:lstStyle/>
          <a:p>
            <a:r>
              <a:rPr lang="en-US" sz="4000" b="1" dirty="0">
                <a:latin typeface="+mn-lt"/>
              </a:rPr>
              <a:t>Don’t forget the related legislation</a:t>
            </a:r>
          </a:p>
        </p:txBody>
      </p:sp>
      <p:sp>
        <p:nvSpPr>
          <p:cNvPr id="3" name="Content Placeholder 2">
            <a:extLst>
              <a:ext uri="{FF2B5EF4-FFF2-40B4-BE49-F238E27FC236}">
                <a16:creationId xmlns:a16="http://schemas.microsoft.com/office/drawing/2014/main" id="{2A7E5EC4-6BF5-4ED6-9E38-CF3894D8E892}"/>
              </a:ext>
            </a:extLst>
          </p:cNvPr>
          <p:cNvSpPr>
            <a:spLocks noGrp="1"/>
          </p:cNvSpPr>
          <p:nvPr>
            <p:ph idx="1"/>
          </p:nvPr>
        </p:nvSpPr>
        <p:spPr>
          <a:xfrm>
            <a:off x="761802" y="2743200"/>
            <a:ext cx="4646905" cy="3613149"/>
          </a:xfrm>
        </p:spPr>
        <p:txBody>
          <a:bodyPr anchor="ctr">
            <a:normAutofit fontScale="85000" lnSpcReduction="20000"/>
          </a:bodyPr>
          <a:lstStyle/>
          <a:p>
            <a:pPr marL="0" indent="0">
              <a:buNone/>
            </a:pPr>
            <a:r>
              <a:rPr lang="en-US" sz="1300" b="1" dirty="0">
                <a:hlinkClick r:id="rId2"/>
              </a:rPr>
              <a:t>Childcare Act</a:t>
            </a:r>
          </a:p>
          <a:p>
            <a:r>
              <a:rPr lang="en-US" sz="1300" dirty="0">
                <a:hlinkClick r:id="" action="ppaction://noaction"/>
              </a:rPr>
              <a:t>https://www.legislation.gov.uk/ukpga/2006/21</a:t>
            </a:r>
          </a:p>
          <a:p>
            <a:endParaRPr lang="en-US" sz="1300" dirty="0">
              <a:hlinkClick r:id="" action="ppaction://noaction"/>
            </a:endParaRPr>
          </a:p>
          <a:p>
            <a:pPr marL="0" indent="0">
              <a:buNone/>
            </a:pPr>
            <a:r>
              <a:rPr lang="en-US" sz="1300" b="1" dirty="0">
                <a:hlinkClick r:id="rId2"/>
              </a:rPr>
              <a:t>SEND Code of Practice</a:t>
            </a:r>
          </a:p>
          <a:p>
            <a:r>
              <a:rPr lang="en-US" sz="1300" dirty="0">
                <a:hlinkClick r:id="rId2"/>
              </a:rPr>
              <a:t>https://assets.publishing.service.gov.uk/media/5a7dcb85ed915d2ac884d995/SEND_Code_of_Practice_January_2015.pdf</a:t>
            </a:r>
          </a:p>
          <a:p>
            <a:pPr marL="0" indent="0">
              <a:buNone/>
            </a:pPr>
            <a:endParaRPr lang="en-US" sz="1300" b="1" dirty="0">
              <a:hlinkClick r:id="rId2"/>
            </a:endParaRPr>
          </a:p>
          <a:p>
            <a:pPr marL="0" indent="0">
              <a:buNone/>
            </a:pPr>
            <a:r>
              <a:rPr lang="en-US" sz="1300" b="1" dirty="0">
                <a:hlinkClick r:id="rId2"/>
              </a:rPr>
              <a:t>Financial regulations</a:t>
            </a:r>
          </a:p>
          <a:p>
            <a:r>
              <a:rPr lang="en-US" sz="1300" dirty="0">
                <a:hlinkClick r:id="rId2"/>
              </a:rPr>
              <a:t>https://www.legislation.gov.uk/uksi/2023/59/contents/made</a:t>
            </a:r>
            <a:endParaRPr lang="en-US" sz="1300" dirty="0"/>
          </a:p>
          <a:p>
            <a:endParaRPr lang="en-US" sz="1300" dirty="0">
              <a:hlinkClick r:id="rId2"/>
            </a:endParaRPr>
          </a:p>
          <a:p>
            <a:pPr marL="0" indent="0">
              <a:buNone/>
            </a:pPr>
            <a:r>
              <a:rPr lang="en-US" sz="1300" b="1" dirty="0">
                <a:hlinkClick r:id="rId2"/>
              </a:rPr>
              <a:t>Child and Families Act</a:t>
            </a:r>
          </a:p>
          <a:p>
            <a:r>
              <a:rPr lang="en-US" sz="1300" dirty="0">
                <a:hlinkClick r:id="rId3"/>
              </a:rPr>
              <a:t>https://www.legislation.gov.uk/ukpga/2014/6/contents/enacted</a:t>
            </a:r>
            <a:endParaRPr lang="en-US" sz="1300" dirty="0">
              <a:hlinkClick r:id="" action="ppaction://noaction"/>
            </a:endParaRPr>
          </a:p>
          <a:p>
            <a:endParaRPr lang="en-US" sz="1300" dirty="0">
              <a:hlinkClick r:id="" action="ppaction://noaction"/>
            </a:endParaRPr>
          </a:p>
          <a:p>
            <a:pPr marL="0" indent="0">
              <a:buNone/>
            </a:pPr>
            <a:r>
              <a:rPr lang="en-US" sz="1300" b="1" dirty="0">
                <a:hlinkClick r:id="rId4"/>
              </a:rPr>
              <a:t>Equalities Act</a:t>
            </a:r>
          </a:p>
          <a:p>
            <a:r>
              <a:rPr lang="en-US" sz="1300" dirty="0">
                <a:hlinkClick r:id="rId4"/>
              </a:rPr>
              <a:t>https://www.legislation.gov.uk/ukpga/2010/15/contents</a:t>
            </a:r>
            <a:endParaRPr lang="en-US" sz="1300" dirty="0"/>
          </a:p>
          <a:p>
            <a:endParaRPr lang="en-US" sz="1300" dirty="0"/>
          </a:p>
        </p:txBody>
      </p:sp>
      <p:pic>
        <p:nvPicPr>
          <p:cNvPr id="5" name="Picture 4" descr="Pen placed on top of a signature line">
            <a:extLst>
              <a:ext uri="{FF2B5EF4-FFF2-40B4-BE49-F238E27FC236}">
                <a16:creationId xmlns:a16="http://schemas.microsoft.com/office/drawing/2014/main" id="{93DF03AD-D40A-31D6-8D50-5A5D187D5D0F}"/>
              </a:ext>
            </a:extLst>
          </p:cNvPr>
          <p:cNvPicPr>
            <a:picLocks noChangeAspect="1"/>
          </p:cNvPicPr>
          <p:nvPr/>
        </p:nvPicPr>
        <p:blipFill rotWithShape="1">
          <a:blip r:embed="rId5"/>
          <a:srcRect l="23242" r="17357" b="-2"/>
          <a:stretch/>
        </p:blipFill>
        <p:spPr>
          <a:xfrm>
            <a:off x="6096000" y="1"/>
            <a:ext cx="6102825" cy="6858000"/>
          </a:xfrm>
          <a:prstGeom prst="rect">
            <a:avLst/>
          </a:prstGeom>
        </p:spPr>
      </p:pic>
    </p:spTree>
    <p:extLst>
      <p:ext uri="{BB962C8B-B14F-4D97-AF65-F5344CB8AC3E}">
        <p14:creationId xmlns:p14="http://schemas.microsoft.com/office/powerpoint/2010/main" val="19499388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urved stone pathway in a calm lake at sunrise">
            <a:extLst>
              <a:ext uri="{FF2B5EF4-FFF2-40B4-BE49-F238E27FC236}">
                <a16:creationId xmlns:a16="http://schemas.microsoft.com/office/drawing/2014/main" id="{FEA4B265-5469-E221-AEA8-BD820313E527}"/>
              </a:ext>
            </a:extLst>
          </p:cNvPr>
          <p:cNvPicPr>
            <a:picLocks noChangeAspect="1"/>
          </p:cNvPicPr>
          <p:nvPr/>
        </p:nvPicPr>
        <p:blipFill>
          <a:blip r:embed="rId2"/>
          <a:srcRect r="5882" b="-1"/>
          <a:stretch/>
        </p:blipFill>
        <p:spPr>
          <a:xfrm>
            <a:off x="2519309" y="0"/>
            <a:ext cx="9669642" cy="6857990"/>
          </a:xfrm>
          <a:prstGeom prst="rect">
            <a:avLst/>
          </a:prstGeom>
        </p:spPr>
      </p:pic>
      <p:sp>
        <p:nvSpPr>
          <p:cNvPr id="17" name="Rectangle 16">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3EF9A7E-EDDE-A753-2196-F0F95BD91C4A}"/>
              </a:ext>
            </a:extLst>
          </p:cNvPr>
          <p:cNvSpPr>
            <a:spLocks noGrp="1"/>
          </p:cNvSpPr>
          <p:nvPr>
            <p:ph type="title"/>
          </p:nvPr>
        </p:nvSpPr>
        <p:spPr>
          <a:xfrm>
            <a:off x="412097" y="1991479"/>
            <a:ext cx="5683903" cy="3692028"/>
          </a:xfrm>
          <a:noFill/>
        </p:spPr>
        <p:txBody>
          <a:bodyPr vert="horz" lIns="91440" tIns="45720" rIns="91440" bIns="45720" rtlCol="0" anchor="b">
            <a:normAutofit fontScale="90000"/>
          </a:bodyPr>
          <a:lstStyle/>
          <a:p>
            <a:r>
              <a:rPr lang="en-US" sz="3100" b="1" dirty="0">
                <a:latin typeface="+mn-lt"/>
              </a:rPr>
              <a:t>Discussion</a:t>
            </a:r>
            <a:br>
              <a:rPr lang="en-US" sz="2400" b="1" dirty="0"/>
            </a:br>
            <a:br>
              <a:rPr lang="en-US" sz="2200" b="1" dirty="0"/>
            </a:br>
            <a:br>
              <a:rPr lang="en-US" sz="2200" b="1" dirty="0"/>
            </a:br>
            <a:r>
              <a:rPr lang="en-US" sz="2200" b="1" dirty="0"/>
              <a:t>Why do YOU think have we seen an increase?</a:t>
            </a:r>
            <a:br>
              <a:rPr lang="en-US" sz="2200" b="1" dirty="0"/>
            </a:br>
            <a:br>
              <a:rPr lang="en-US" sz="2200" b="1" dirty="0"/>
            </a:br>
            <a:r>
              <a:rPr lang="en-US" sz="2200" b="1" dirty="0"/>
              <a:t>How does your service design relate to local demand?</a:t>
            </a:r>
            <a:br>
              <a:rPr lang="en-US" sz="2200" b="1" dirty="0"/>
            </a:br>
            <a:br>
              <a:rPr lang="en-US" sz="2200" b="1" dirty="0"/>
            </a:br>
            <a:r>
              <a:rPr lang="en-US" sz="2200" b="1" dirty="0"/>
              <a:t>How do you decide if you deliver, commission or develop services?</a:t>
            </a:r>
            <a:br>
              <a:rPr lang="en-US" sz="2200" b="1" dirty="0"/>
            </a:br>
            <a:br>
              <a:rPr lang="en-US" sz="2200" b="1" dirty="0"/>
            </a:br>
            <a:r>
              <a:rPr lang="en-US" sz="2200" b="1" dirty="0"/>
              <a:t>How have you adapted to support more families with less resource?</a:t>
            </a:r>
            <a:br>
              <a:rPr lang="en-US" sz="2200" b="1" dirty="0"/>
            </a:br>
            <a:br>
              <a:rPr lang="en-US" sz="2200" b="1" dirty="0"/>
            </a:br>
            <a:r>
              <a:rPr lang="en-US" sz="2200" b="1" dirty="0"/>
              <a:t>How do you measure impact?</a:t>
            </a:r>
          </a:p>
        </p:txBody>
      </p:sp>
    </p:spTree>
    <p:extLst>
      <p:ext uri="{BB962C8B-B14F-4D97-AF65-F5344CB8AC3E}">
        <p14:creationId xmlns:p14="http://schemas.microsoft.com/office/powerpoint/2010/main" val="34038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4BCE74-4CF5-35E8-FBF5-18BA760DB00B}"/>
              </a:ext>
            </a:extLst>
          </p:cNvPr>
          <p:cNvSpPr>
            <a:spLocks noGrp="1"/>
          </p:cNvSpPr>
          <p:nvPr>
            <p:ph type="title"/>
          </p:nvPr>
        </p:nvSpPr>
        <p:spPr>
          <a:xfrm>
            <a:off x="804672" y="5116529"/>
            <a:ext cx="10592174" cy="1000655"/>
          </a:xfrm>
        </p:spPr>
        <p:txBody>
          <a:bodyPr vert="horz" lIns="91440" tIns="45720" rIns="91440" bIns="45720" rtlCol="0" anchor="t">
            <a:normAutofit fontScale="90000"/>
          </a:bodyPr>
          <a:lstStyle/>
          <a:p>
            <a:pPr algn="ctr"/>
            <a:r>
              <a:rPr lang="en-US" sz="4000" b="1" dirty="0">
                <a:solidFill>
                  <a:schemeClr val="tx2"/>
                </a:solidFill>
                <a:latin typeface="+mn-lt"/>
              </a:rPr>
              <a:t>What else are we up to and how else can we help?</a:t>
            </a:r>
          </a:p>
        </p:txBody>
      </p:sp>
      <p:pic>
        <p:nvPicPr>
          <p:cNvPr id="4" name="Picture 3" descr="Logo, company name&#10;&#10;Description automatically generated">
            <a:extLst>
              <a:ext uri="{FF2B5EF4-FFF2-40B4-BE49-F238E27FC236}">
                <a16:creationId xmlns:a16="http://schemas.microsoft.com/office/drawing/2014/main" id="{BB927A5D-1B0F-353A-2EF0-34D78289812B}"/>
              </a:ext>
            </a:extLst>
          </p:cNvPr>
          <p:cNvPicPr>
            <a:picLocks noChangeAspect="1"/>
          </p:cNvPicPr>
          <p:nvPr/>
        </p:nvPicPr>
        <p:blipFill rotWithShape="1">
          <a:blip r:embed="rId2"/>
          <a:srcRect t="26335" b="24957"/>
          <a:stretch/>
        </p:blipFill>
        <p:spPr>
          <a:xfrm>
            <a:off x="-1" y="10"/>
            <a:ext cx="12192001" cy="4201449"/>
          </a:xfrm>
          <a:prstGeom prst="rect">
            <a:avLst/>
          </a:prstGeom>
        </p:spPr>
      </p:pic>
      <p:grpSp>
        <p:nvGrpSpPr>
          <p:cNvPr id="22" name="Group 21">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41813"/>
            <a:ext cx="12188952" cy="1828800"/>
            <a:chOff x="-305" y="3144820"/>
            <a:chExt cx="9182100" cy="1551136"/>
          </a:xfrm>
        </p:grpSpPr>
        <p:sp useBgFill="1">
          <p:nvSpPr>
            <p:cNvPr id="23" name="Freeform: Shape 22">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24" name="Freeform: Shape 23">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90537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430C7-96EE-7AFC-CAFC-0CE01238254F}"/>
              </a:ext>
            </a:extLst>
          </p:cNvPr>
          <p:cNvSpPr>
            <a:spLocks noGrp="1"/>
          </p:cNvSpPr>
          <p:nvPr>
            <p:ph type="title"/>
          </p:nvPr>
        </p:nvSpPr>
        <p:spPr>
          <a:xfrm>
            <a:off x="7631863" y="1617785"/>
            <a:ext cx="3683837" cy="2405574"/>
          </a:xfrm>
        </p:spPr>
        <p:txBody>
          <a:bodyPr vert="horz" lIns="91440" tIns="45720" rIns="91440" bIns="45720" rtlCol="0" anchor="t">
            <a:normAutofit/>
          </a:bodyPr>
          <a:lstStyle/>
          <a:p>
            <a:pPr algn="ctr"/>
            <a:r>
              <a:rPr lang="en-US" sz="3600" b="1"/>
              <a:t>Ask the room</a:t>
            </a:r>
          </a:p>
        </p:txBody>
      </p:sp>
      <p:pic>
        <p:nvPicPr>
          <p:cNvPr id="5" name="Picture 4" descr="Question mark against red wall">
            <a:extLst>
              <a:ext uri="{FF2B5EF4-FFF2-40B4-BE49-F238E27FC236}">
                <a16:creationId xmlns:a16="http://schemas.microsoft.com/office/drawing/2014/main" id="{D715D44E-A8A5-460F-4C5E-74525CA88F03}"/>
              </a:ext>
            </a:extLst>
          </p:cNvPr>
          <p:cNvPicPr>
            <a:picLocks noChangeAspect="1"/>
          </p:cNvPicPr>
          <p:nvPr/>
        </p:nvPicPr>
        <p:blipFill rotWithShape="1">
          <a:blip r:embed="rId2"/>
          <a:srcRect l="40808" r="1" b="1"/>
          <a:stretch/>
        </p:blipFill>
        <p:spPr>
          <a:xfrm>
            <a:off x="20" y="10"/>
            <a:ext cx="6709729" cy="6857990"/>
          </a:xfrm>
          <a:prstGeom prst="rect">
            <a:avLst/>
          </a:prstGeom>
        </p:spPr>
      </p:pic>
      <p:grpSp>
        <p:nvGrpSpPr>
          <p:cNvPr id="16" name="Group 15">
            <a:extLst>
              <a:ext uri="{FF2B5EF4-FFF2-40B4-BE49-F238E27FC236}">
                <a16:creationId xmlns:a16="http://schemas.microsoft.com/office/drawing/2014/main" id="{780C4553-5AA5-ABAD-A86E-A9DB53A554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648068" y="0"/>
            <a:ext cx="123362" cy="6858000"/>
            <a:chOff x="12068638" y="0"/>
            <a:chExt cx="123362" cy="6858000"/>
          </a:xfrm>
        </p:grpSpPr>
        <p:sp>
          <p:nvSpPr>
            <p:cNvPr id="23" name="Rectangle 16">
              <a:extLst>
                <a:ext uri="{FF2B5EF4-FFF2-40B4-BE49-F238E27FC236}">
                  <a16:creationId xmlns:a16="http://schemas.microsoft.com/office/drawing/2014/main" id="{24314F52-50BF-91A2-1CE5-F6BA35C945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5C556E2-7688-DAC5-DDA8-DE5C3BE8E4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16798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Slide Background">
            <a:extLst>
              <a:ext uri="{FF2B5EF4-FFF2-40B4-BE49-F238E27FC236}">
                <a16:creationId xmlns:a16="http://schemas.microsoft.com/office/drawing/2014/main" id="{C73BBEEF-B456-4A39-B44B-5A53E698A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Spotlight on a dark foggy stage">
            <a:extLst>
              <a:ext uri="{FF2B5EF4-FFF2-40B4-BE49-F238E27FC236}">
                <a16:creationId xmlns:a16="http://schemas.microsoft.com/office/drawing/2014/main" id="{64423D13-55E6-6B01-AB89-B21BEB14A6DD}"/>
              </a:ext>
            </a:extLst>
          </p:cNvPr>
          <p:cNvPicPr>
            <a:picLocks noChangeAspect="1"/>
          </p:cNvPicPr>
          <p:nvPr/>
        </p:nvPicPr>
        <p:blipFill rotWithShape="1">
          <a:blip r:embed="rId2"/>
          <a:srcRect l="40667" r="-1" b="-1"/>
          <a:stretch/>
        </p:blipFill>
        <p:spPr>
          <a:xfrm>
            <a:off x="1" y="10"/>
            <a:ext cx="6096000" cy="6857990"/>
          </a:xfrm>
          <a:prstGeom prst="rect">
            <a:avLst/>
          </a:prstGeom>
        </p:spPr>
      </p:pic>
      <p:sp useBgFill="1">
        <p:nvSpPr>
          <p:cNvPr id="20" name="Rectangle 19">
            <a:extLst>
              <a:ext uri="{FF2B5EF4-FFF2-40B4-BE49-F238E27FC236}">
                <a16:creationId xmlns:a16="http://schemas.microsoft.com/office/drawing/2014/main" id="{13A48C6C-3CC4-4EE5-A773-EC1EB7F59C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ln>
            <a:noFill/>
          </a:ln>
          <a:effectLst>
            <a:outerShdw blurRad="596900" dist="330200" dir="8820000" sx="87000" sy="87000" algn="t" rotWithShape="0">
              <a:srgbClr val="000000">
                <a:alpha val="2666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E5BB1C-7D53-4F71-240B-A46A4DBB7A5F}"/>
              </a:ext>
            </a:extLst>
          </p:cNvPr>
          <p:cNvSpPr>
            <a:spLocks noGrp="1"/>
          </p:cNvSpPr>
          <p:nvPr>
            <p:ph type="title"/>
          </p:nvPr>
        </p:nvSpPr>
        <p:spPr>
          <a:xfrm>
            <a:off x="6807575" y="771099"/>
            <a:ext cx="4324251" cy="4675544"/>
          </a:xfrm>
        </p:spPr>
        <p:txBody>
          <a:bodyPr vert="horz" lIns="91440" tIns="45720" rIns="91440" bIns="45720" rtlCol="0" anchor="t">
            <a:noAutofit/>
          </a:bodyPr>
          <a:lstStyle/>
          <a:p>
            <a:pPr algn="ctr"/>
            <a:r>
              <a:rPr lang="en-US" sz="2000" b="1" dirty="0">
                <a:latin typeface="+mn-lt"/>
              </a:rPr>
              <a:t>Spotlight next time?</a:t>
            </a:r>
            <a:br>
              <a:rPr lang="en-US" sz="2000" b="1" dirty="0">
                <a:latin typeface="+mn-lt"/>
              </a:rPr>
            </a:br>
            <a:br>
              <a:rPr lang="en-US" sz="2000" b="1" dirty="0"/>
            </a:br>
            <a:r>
              <a:rPr lang="en-US" sz="2000" b="1" dirty="0">
                <a:latin typeface="+mn-lt"/>
              </a:rPr>
              <a:t>12th September 12.30-1.30pm</a:t>
            </a:r>
            <a:br>
              <a:rPr lang="en-US" sz="2000" dirty="0">
                <a:latin typeface="+mn-lt"/>
              </a:rPr>
            </a:br>
            <a:br>
              <a:rPr lang="en-US" sz="2000" dirty="0">
                <a:latin typeface="+mn-lt"/>
              </a:rPr>
            </a:br>
            <a:r>
              <a:rPr lang="en-US" sz="2000" dirty="0">
                <a:latin typeface="+mn-lt"/>
              </a:rPr>
              <a:t>…and onwards the second Monday of each month (due to public holidays)</a:t>
            </a:r>
            <a:br>
              <a:rPr lang="en-US" sz="2000" dirty="0">
                <a:latin typeface="+mn-lt"/>
                <a:cs typeface="Calibri"/>
              </a:rPr>
            </a:br>
            <a:br>
              <a:rPr lang="en-US" sz="2000" b="1" dirty="0">
                <a:latin typeface="+mn-lt"/>
                <a:cs typeface="Calibri"/>
              </a:rPr>
            </a:br>
            <a:br>
              <a:rPr lang="en-US" sz="2000" b="1" dirty="0">
                <a:latin typeface="+mn-lt"/>
                <a:cs typeface="Calibri"/>
              </a:rPr>
            </a:br>
            <a:r>
              <a:rPr lang="en-US" sz="3200" b="1" dirty="0">
                <a:latin typeface="+mn-lt"/>
                <a:cs typeface="Calibri"/>
              </a:rPr>
              <a:t>?</a:t>
            </a:r>
            <a:br>
              <a:rPr lang="en-US" sz="2000" b="1" dirty="0">
                <a:latin typeface="+mn-lt"/>
                <a:cs typeface="Calibri"/>
              </a:rPr>
            </a:br>
            <a:br>
              <a:rPr lang="en-US" sz="2000" b="1" dirty="0">
                <a:latin typeface="+mn-lt"/>
                <a:cs typeface="Calibri"/>
              </a:rPr>
            </a:br>
            <a:endParaRPr lang="en-US" sz="2000" b="1" dirty="0">
              <a:latin typeface="+mn-lt"/>
            </a:endParaRPr>
          </a:p>
        </p:txBody>
      </p:sp>
      <p:sp useBgFill="1">
        <p:nvSpPr>
          <p:cNvPr id="22" name="Rectangle 21">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5143500"/>
            <a:ext cx="6096000" cy="1714500"/>
          </a:xfrm>
          <a:prstGeom prst="rect">
            <a:avLst/>
          </a:prstGeom>
          <a:ln>
            <a:noFill/>
          </a:ln>
          <a:effectLst>
            <a:outerShdw blurRad="342900" dist="127000" dir="2400000" sx="90000" sy="90000" algn="t" rotWithShape="0">
              <a:srgbClr val="000000">
                <a:alpha val="2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839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Person with idea concept">
            <a:extLst>
              <a:ext uri="{FF2B5EF4-FFF2-40B4-BE49-F238E27FC236}">
                <a16:creationId xmlns:a16="http://schemas.microsoft.com/office/drawing/2014/main" id="{AB4A5DE7-D98A-927A-819F-1148E353E32B}"/>
              </a:ext>
            </a:extLst>
          </p:cNvPr>
          <p:cNvPicPr>
            <a:picLocks noChangeAspect="1"/>
          </p:cNvPicPr>
          <p:nvPr/>
        </p:nvPicPr>
        <p:blipFill rotWithShape="1">
          <a:blip r:embed="rId2"/>
          <a:srcRect l="5884" r="-1" b="-1"/>
          <a:stretch/>
        </p:blipFill>
        <p:spPr>
          <a:xfrm>
            <a:off x="2522358" y="10"/>
            <a:ext cx="9669642" cy="6857990"/>
          </a:xfrm>
          <a:prstGeom prst="rect">
            <a:avLst/>
          </a:prstGeom>
        </p:spPr>
      </p:pic>
      <p:sp>
        <p:nvSpPr>
          <p:cNvPr id="11" name="Rectangle 1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tx1"/>
              </a:gs>
              <a:gs pos="35000">
                <a:schemeClr val="tx1">
                  <a:alpha val="77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A0C305-D01B-78E8-14B2-B14E90ED9109}"/>
              </a:ext>
            </a:extLst>
          </p:cNvPr>
          <p:cNvSpPr>
            <a:spLocks noGrp="1"/>
          </p:cNvSpPr>
          <p:nvPr>
            <p:ph type="title"/>
          </p:nvPr>
        </p:nvSpPr>
        <p:spPr>
          <a:xfrm>
            <a:off x="298439" y="2589664"/>
            <a:ext cx="3973385" cy="3692028"/>
          </a:xfrm>
          <a:noFill/>
        </p:spPr>
        <p:txBody>
          <a:bodyPr vert="horz" lIns="91440" tIns="45720" rIns="91440" bIns="45720" rtlCol="0" anchor="b">
            <a:normAutofit fontScale="90000"/>
          </a:bodyPr>
          <a:lstStyle/>
          <a:p>
            <a:r>
              <a:rPr lang="en-US" sz="5200" b="1" dirty="0">
                <a:solidFill>
                  <a:schemeClr val="bg1"/>
                </a:solidFill>
              </a:rPr>
              <a:t>What will you do next?</a:t>
            </a:r>
            <a:br>
              <a:rPr lang="en-US" sz="5200" b="1" dirty="0">
                <a:solidFill>
                  <a:schemeClr val="bg1"/>
                </a:solidFill>
                <a:cs typeface="Calibri Light"/>
              </a:rPr>
            </a:br>
            <a:r>
              <a:rPr lang="en-US" sz="5200" b="1" dirty="0">
                <a:solidFill>
                  <a:schemeClr val="bg1"/>
                </a:solidFill>
              </a:rPr>
              <a:t> </a:t>
            </a:r>
            <a:br>
              <a:rPr lang="en-US" sz="5200" b="1" dirty="0"/>
            </a:br>
            <a:br>
              <a:rPr lang="en-US" sz="5200" b="1" dirty="0"/>
            </a:br>
            <a:r>
              <a:rPr lang="en-US" sz="5200" b="1" dirty="0">
                <a:solidFill>
                  <a:schemeClr val="bg1"/>
                </a:solidFill>
              </a:rPr>
              <a:t>Feedback in the chat please </a:t>
            </a:r>
          </a:p>
        </p:txBody>
      </p:sp>
    </p:spTree>
    <p:extLst>
      <p:ext uri="{BB962C8B-B14F-4D97-AF65-F5344CB8AC3E}">
        <p14:creationId xmlns:p14="http://schemas.microsoft.com/office/powerpoint/2010/main" val="38079295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939BA-2A31-C04B-BA07-852212A641F7}"/>
              </a:ext>
            </a:extLst>
          </p:cNvPr>
          <p:cNvSpPr>
            <a:spLocks noGrp="1"/>
          </p:cNvSpPr>
          <p:nvPr>
            <p:ph type="ctrTitle"/>
          </p:nvPr>
        </p:nvSpPr>
        <p:spPr>
          <a:xfrm>
            <a:off x="775622" y="3041077"/>
            <a:ext cx="10640754" cy="775845"/>
          </a:xfrm>
        </p:spPr>
        <p:txBody>
          <a:bodyPr vert="horz" lIns="91440" tIns="45720" rIns="91440" bIns="45720" rtlCol="0" anchor="b">
            <a:noAutofit/>
          </a:bodyPr>
          <a:lstStyle/>
          <a:p>
            <a:pPr algn="ctr"/>
            <a:r>
              <a:rPr lang="en-US" sz="4000" b="1">
                <a:solidFill>
                  <a:schemeClr val="accent1">
                    <a:lumMod val="75000"/>
                  </a:schemeClr>
                </a:solidFill>
                <a:latin typeface="+mn-lt"/>
              </a:rPr>
              <a:t>Thank you for your continued commitment and passion!</a:t>
            </a:r>
          </a:p>
        </p:txBody>
      </p:sp>
      <p:sp>
        <p:nvSpPr>
          <p:cNvPr id="34" name="Subtitle 2">
            <a:extLst>
              <a:ext uri="{FF2B5EF4-FFF2-40B4-BE49-F238E27FC236}">
                <a16:creationId xmlns:a16="http://schemas.microsoft.com/office/drawing/2014/main" id="{BB79FBBE-CED6-D644-BDF6-310D108153BB}"/>
              </a:ext>
            </a:extLst>
          </p:cNvPr>
          <p:cNvSpPr>
            <a:spLocks noGrp="1"/>
          </p:cNvSpPr>
          <p:nvPr>
            <p:ph type="subTitle" idx="1"/>
          </p:nvPr>
        </p:nvSpPr>
        <p:spPr>
          <a:xfrm>
            <a:off x="1801503" y="6132626"/>
            <a:ext cx="9163757" cy="450447"/>
          </a:xfrm>
        </p:spPr>
        <p:txBody>
          <a:bodyPr vert="horz" lIns="91440" tIns="45720" rIns="91440" bIns="45720" rtlCol="0" anchor="ctr">
            <a:normAutofit fontScale="25000" lnSpcReduction="20000"/>
          </a:bodyPr>
          <a:lstStyle/>
          <a:p>
            <a:pPr indent="-228600">
              <a:buFont typeface="Arial" panose="020B0604020202020204" pitchFamily="34" charset="0"/>
              <a:buChar char="•"/>
            </a:pPr>
            <a:endParaRPr lang="en-US" sz="500" dirty="0">
              <a:solidFill>
                <a:schemeClr val="tx2"/>
              </a:solidFill>
            </a:endParaRPr>
          </a:p>
          <a:p>
            <a:endParaRPr lang="en-US" sz="500" dirty="0">
              <a:solidFill>
                <a:schemeClr val="tx2"/>
              </a:solidFill>
            </a:endParaRPr>
          </a:p>
          <a:p>
            <a:endParaRPr lang="en-US" sz="8000" dirty="0">
              <a:solidFill>
                <a:schemeClr val="tx2"/>
              </a:solidFill>
            </a:endParaRPr>
          </a:p>
          <a:p>
            <a:endParaRPr lang="en-US" sz="8000" dirty="0">
              <a:solidFill>
                <a:schemeClr val="tx2"/>
              </a:solidFill>
            </a:endParaRPr>
          </a:p>
          <a:p>
            <a:r>
              <a:rPr lang="en-US" sz="8000" dirty="0">
                <a:solidFill>
                  <a:schemeClr val="tx2"/>
                </a:solidFill>
                <a:hlinkClick r:id="rId3"/>
              </a:rPr>
              <a:t>info@dingley.org.uk</a:t>
            </a:r>
            <a:endParaRPr lang="en-US" sz="8000" dirty="0">
              <a:solidFill>
                <a:schemeClr val="tx2"/>
              </a:solidFill>
            </a:endParaRPr>
          </a:p>
          <a:p>
            <a:endParaRPr lang="en-US" sz="8000" dirty="0">
              <a:solidFill>
                <a:schemeClr val="tx2"/>
              </a:solidFill>
            </a:endParaRPr>
          </a:p>
          <a:p>
            <a:r>
              <a:rPr lang="en-US" sz="8000" dirty="0">
                <a:solidFill>
                  <a:schemeClr val="tx2"/>
                </a:solidFill>
              </a:rPr>
              <a:t>Catherine Mcleod MBE </a:t>
            </a:r>
            <a:r>
              <a:rPr lang="en-US" sz="8000" dirty="0" err="1">
                <a:ea typeface="Calibri"/>
                <a:cs typeface="Calibri"/>
                <a:hlinkClick r:id="rId4"/>
              </a:rPr>
              <a:t>catherine.mcleod@dingley.org.uk</a:t>
            </a:r>
            <a:endParaRPr lang="en-US" sz="8000" dirty="0">
              <a:solidFill>
                <a:schemeClr val="tx2"/>
              </a:solidFill>
            </a:endParaRPr>
          </a:p>
          <a:p>
            <a:r>
              <a:rPr lang="en-US" sz="8000" dirty="0">
                <a:solidFill>
                  <a:schemeClr val="tx2"/>
                </a:solidFill>
              </a:rPr>
              <a:t>Ann Van Dyke MBE </a:t>
            </a:r>
            <a:r>
              <a:rPr lang="en-US" sz="8000" dirty="0">
                <a:solidFill>
                  <a:schemeClr val="tx2"/>
                </a:solidFill>
                <a:hlinkClick r:id="rId5"/>
              </a:rPr>
              <a:t>ann.vandyke@dingley.org.uk</a:t>
            </a:r>
            <a:endParaRPr lang="en-US" sz="8000" dirty="0">
              <a:solidFill>
                <a:schemeClr val="tx2"/>
              </a:solidFill>
            </a:endParaRPr>
          </a:p>
          <a:p>
            <a:endParaRPr lang="en-US" sz="8000" dirty="0">
              <a:solidFill>
                <a:schemeClr val="tx2"/>
              </a:solidFill>
              <a:ea typeface="Calibri" panose="020F0502020204030204"/>
              <a:cs typeface="Calibri" panose="020F0502020204030204"/>
            </a:endParaRPr>
          </a:p>
          <a:p>
            <a:endParaRPr lang="en-US" sz="8000" dirty="0">
              <a:solidFill>
                <a:schemeClr val="tx2"/>
              </a:solidFill>
              <a:ea typeface="+mn-lt"/>
              <a:cs typeface="+mn-lt"/>
            </a:endParaRPr>
          </a:p>
          <a:p>
            <a:endParaRPr lang="en-US" sz="8000" dirty="0">
              <a:solidFill>
                <a:schemeClr val="tx2"/>
              </a:solidFill>
              <a:ea typeface="+mn-lt"/>
              <a:cs typeface="+mn-lt"/>
            </a:endParaRPr>
          </a:p>
          <a:p>
            <a:endParaRPr lang="en-US" sz="8000" dirty="0">
              <a:solidFill>
                <a:schemeClr val="tx2"/>
              </a:solidFill>
              <a:ea typeface="+mn-lt"/>
              <a:cs typeface="+mn-lt"/>
            </a:endParaRPr>
          </a:p>
          <a:p>
            <a:endParaRPr lang="en-US" sz="8000" dirty="0">
              <a:solidFill>
                <a:schemeClr val="tx2"/>
              </a:solidFill>
              <a:ea typeface="+mn-lt"/>
              <a:cs typeface="+mn-lt"/>
            </a:endParaRPr>
          </a:p>
          <a:p>
            <a:endParaRPr lang="en-US" sz="8000" dirty="0">
              <a:solidFill>
                <a:schemeClr val="tx2"/>
              </a:solidFill>
              <a:ea typeface="+mn-lt"/>
              <a:cs typeface="+mn-lt"/>
            </a:endParaRPr>
          </a:p>
          <a:p>
            <a:endParaRPr lang="en-US" dirty="0">
              <a:solidFill>
                <a:schemeClr val="tx2"/>
              </a:solidFill>
              <a:ea typeface="Calibri"/>
              <a:cs typeface="Calibri"/>
              <a:hlinkClick r:id="" action="ppaction://noaction">
                <a:extLst>
                  <a:ext uri="{A12FA001-AC4F-418D-AE19-62706E023703}">
                    <ahyp:hlinkClr xmlns:ahyp="http://schemas.microsoft.com/office/drawing/2018/hyperlinkcolor" val="tx"/>
                  </a:ext>
                </a:extLst>
              </a:hlinkClick>
            </a:endParaRPr>
          </a:p>
          <a:p>
            <a:endParaRPr lang="en-US" sz="8000" dirty="0">
              <a:solidFill>
                <a:schemeClr val="tx2"/>
              </a:solidFill>
              <a:ea typeface="Calibri" panose="020F0502020204030204"/>
              <a:cs typeface="Calibri" panose="020F0502020204030204"/>
            </a:endParaRPr>
          </a:p>
          <a:p>
            <a:pPr indent="-228600">
              <a:buFont typeface="Arial" panose="020B0604020202020204" pitchFamily="34" charset="0"/>
              <a:buChar char="•"/>
            </a:pPr>
            <a:endParaRPr lang="en-US" sz="8000" dirty="0">
              <a:solidFill>
                <a:schemeClr val="tx2"/>
              </a:solidFill>
              <a:ea typeface="Calibri" panose="020F0502020204030204"/>
              <a:cs typeface="Calibri" panose="020F0502020204030204"/>
            </a:endParaRPr>
          </a:p>
          <a:p>
            <a:pPr indent="-228600">
              <a:buFont typeface="Arial" panose="020B0604020202020204" pitchFamily="34" charset="0"/>
              <a:buChar char="•"/>
            </a:pPr>
            <a:endParaRPr lang="en-US" sz="500" dirty="0">
              <a:solidFill>
                <a:schemeClr val="tx2"/>
              </a:solidFill>
              <a:ea typeface="Calibri" panose="020F0502020204030204"/>
              <a:cs typeface="Calibri" panose="020F0502020204030204"/>
            </a:endParaRPr>
          </a:p>
        </p:txBody>
      </p:sp>
      <p:pic>
        <p:nvPicPr>
          <p:cNvPr id="36" name="Picture 35" descr="Graphical user interface&#10;&#10;Description automatically generated with medium confidence">
            <a:extLst>
              <a:ext uri="{FF2B5EF4-FFF2-40B4-BE49-F238E27FC236}">
                <a16:creationId xmlns:a16="http://schemas.microsoft.com/office/drawing/2014/main" id="{47EA5258-870D-430D-82E9-DFAC7BAC68AF}"/>
              </a:ext>
            </a:extLst>
          </p:cNvPr>
          <p:cNvPicPr>
            <a:picLocks noChangeAspect="1"/>
          </p:cNvPicPr>
          <p:nvPr/>
        </p:nvPicPr>
        <p:blipFill rotWithShape="1">
          <a:blip r:embed="rId6"/>
          <a:srcRect l="5135" r="3868"/>
          <a:stretch/>
        </p:blipFill>
        <p:spPr>
          <a:xfrm>
            <a:off x="1281891" y="274927"/>
            <a:ext cx="9395986" cy="1479867"/>
          </a:xfrm>
          <a:prstGeom prst="rect">
            <a:avLst/>
          </a:prstGeom>
        </p:spPr>
      </p:pic>
    </p:spTree>
    <p:extLst>
      <p:ext uri="{BB962C8B-B14F-4D97-AF65-F5344CB8AC3E}">
        <p14:creationId xmlns:p14="http://schemas.microsoft.com/office/powerpoint/2010/main" val="791269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6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descr="Empty office tables">
            <a:extLst>
              <a:ext uri="{FF2B5EF4-FFF2-40B4-BE49-F238E27FC236}">
                <a16:creationId xmlns:a16="http://schemas.microsoft.com/office/drawing/2014/main" id="{1D6B6D38-3433-19FD-9961-EB8C3F4B3A05}"/>
              </a:ext>
            </a:extLst>
          </p:cNvPr>
          <p:cNvPicPr>
            <a:picLocks noChangeAspect="1"/>
          </p:cNvPicPr>
          <p:nvPr/>
        </p:nvPicPr>
        <p:blipFill rotWithShape="1">
          <a:blip r:embed="rId2"/>
          <a:srcRect l="5884" r="-1" b="-1"/>
          <a:stretch/>
        </p:blipFill>
        <p:spPr>
          <a:xfrm>
            <a:off x="2522356" y="10"/>
            <a:ext cx="9669642" cy="6857990"/>
          </a:xfrm>
          <a:prstGeom prst="rect">
            <a:avLst/>
          </a:prstGeom>
        </p:spPr>
      </p:pic>
      <p:sp>
        <p:nvSpPr>
          <p:cNvPr id="69" name="Rectangle 6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2135003-EDFF-7962-63FF-DBF800D3F520}"/>
              </a:ext>
            </a:extLst>
          </p:cNvPr>
          <p:cNvSpPr>
            <a:spLocks noGrp="1"/>
          </p:cNvSpPr>
          <p:nvPr>
            <p:ph type="title"/>
          </p:nvPr>
        </p:nvSpPr>
        <p:spPr>
          <a:xfrm>
            <a:off x="838200" y="365125"/>
            <a:ext cx="3822189" cy="1899912"/>
          </a:xfrm>
        </p:spPr>
        <p:txBody>
          <a:bodyPr>
            <a:normAutofit/>
          </a:bodyPr>
          <a:lstStyle/>
          <a:p>
            <a:br>
              <a:rPr lang="en-US" sz="4000">
                <a:latin typeface="+mn-lt"/>
              </a:rPr>
            </a:br>
            <a:r>
              <a:rPr lang="en-US" sz="4000" b="1">
                <a:latin typeface="+mn-lt"/>
              </a:rPr>
              <a:t>Agenda</a:t>
            </a:r>
          </a:p>
        </p:txBody>
      </p:sp>
      <p:sp>
        <p:nvSpPr>
          <p:cNvPr id="3" name="Content Placeholder 2">
            <a:extLst>
              <a:ext uri="{FF2B5EF4-FFF2-40B4-BE49-F238E27FC236}">
                <a16:creationId xmlns:a16="http://schemas.microsoft.com/office/drawing/2014/main" id="{F5F9340A-2F40-9EC0-23D2-CA8140961696}"/>
              </a:ext>
            </a:extLst>
          </p:cNvPr>
          <p:cNvSpPr>
            <a:spLocks noGrp="1"/>
          </p:cNvSpPr>
          <p:nvPr>
            <p:ph idx="1"/>
          </p:nvPr>
        </p:nvSpPr>
        <p:spPr>
          <a:xfrm>
            <a:off x="838200" y="2434201"/>
            <a:ext cx="3822189" cy="3742762"/>
          </a:xfrm>
        </p:spPr>
        <p:txBody>
          <a:bodyPr vert="horz" lIns="91440" tIns="45720" rIns="91440" bIns="45720" rtlCol="0">
            <a:normAutofit/>
          </a:bodyPr>
          <a:lstStyle/>
          <a:p>
            <a:r>
              <a:rPr lang="en-US" sz="1600" dirty="0"/>
              <a:t>Introductions and welcome</a:t>
            </a:r>
          </a:p>
          <a:p>
            <a:r>
              <a:rPr lang="en-US" sz="1600" dirty="0"/>
              <a:t>What we talked about last time</a:t>
            </a:r>
          </a:p>
          <a:p>
            <a:r>
              <a:rPr lang="en-US" sz="1600" dirty="0"/>
              <a:t>Spotlight session – </a:t>
            </a:r>
            <a:r>
              <a:rPr lang="en-GB" sz="1600" b="0" i="0" u="none" strike="noStrike" dirty="0">
                <a:solidFill>
                  <a:srgbClr val="000000"/>
                </a:solidFill>
                <a:effectLst/>
                <a:latin typeface="WordVisi_MSFontService"/>
              </a:rPr>
              <a:t>How are we responding organisationally to the increase in numbers of children with SEND?</a:t>
            </a:r>
            <a:r>
              <a:rPr lang="en-GB" sz="1600" b="0" i="0" u="none" strike="noStrike" dirty="0">
                <a:solidFill>
                  <a:srgbClr val="000000"/>
                </a:solidFill>
                <a:effectLst/>
                <a:latin typeface="WordVisiPilcrow_MSFontService"/>
              </a:rPr>
              <a:t> </a:t>
            </a:r>
            <a:endParaRPr lang="en-GB" sz="1600" b="0" i="0" u="none" strike="noStrike" dirty="0">
              <a:effectLst/>
              <a:latin typeface="Helvetica" pitchFamily="2" charset="0"/>
            </a:endParaRPr>
          </a:p>
          <a:p>
            <a:r>
              <a:rPr lang="en-US" sz="1600" dirty="0"/>
              <a:t>Ask the room</a:t>
            </a:r>
          </a:p>
          <a:p>
            <a:r>
              <a:rPr lang="en-US" sz="1600" dirty="0"/>
              <a:t>What next?</a:t>
            </a:r>
          </a:p>
          <a:p>
            <a:pPr marL="0" indent="0">
              <a:buNone/>
            </a:pPr>
            <a:endParaRPr lang="en-US" sz="1600" dirty="0"/>
          </a:p>
        </p:txBody>
      </p:sp>
    </p:spTree>
    <p:extLst>
      <p:ext uri="{BB962C8B-B14F-4D97-AF65-F5344CB8AC3E}">
        <p14:creationId xmlns:p14="http://schemas.microsoft.com/office/powerpoint/2010/main" val="3259157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4"/>
        <p:cNvGrpSpPr/>
        <p:nvPr/>
      </p:nvGrpSpPr>
      <p:grpSpPr>
        <a:xfrm>
          <a:off x="0" y="0"/>
          <a:ext cx="0" cy="0"/>
          <a:chOff x="0" y="0"/>
          <a:chExt cx="0" cy="0"/>
        </a:xfrm>
      </p:grpSpPr>
      <p:sp>
        <p:nvSpPr>
          <p:cNvPr id="105" name="Google Shape;105;p15"/>
          <p:cNvSpPr txBox="1">
            <a:spLocks noGrp="1"/>
          </p:cNvSpPr>
          <p:nvPr>
            <p:ph type="title"/>
          </p:nvPr>
        </p:nvSpPr>
        <p:spPr>
          <a:xfrm>
            <a:off x="876693" y="741391"/>
            <a:ext cx="3455821" cy="1616203"/>
          </a:xfrm>
          <a:prstGeom prst="rect">
            <a:avLst/>
          </a:prstGeom>
        </p:spPr>
        <p:txBody>
          <a:bodyPr spcFirstLastPara="1" lIns="91608" tIns="45791" rIns="91608" bIns="45791" anchor="b" anchorCtr="0">
            <a:normAutofit/>
          </a:bodyPr>
          <a:lstStyle/>
          <a:p>
            <a:pPr>
              <a:spcBef>
                <a:spcPts val="0"/>
              </a:spcBef>
              <a:buClr>
                <a:srgbClr val="002060"/>
              </a:buClr>
              <a:buSzPts val="5400"/>
            </a:pPr>
            <a:r>
              <a:rPr lang="en-GB" sz="3200" b="1">
                <a:latin typeface="Calibri" panose="020F0502020204030204" pitchFamily="34" charset="0"/>
                <a:ea typeface="Calibri"/>
                <a:cs typeface="Calibri" panose="020F0502020204030204" pitchFamily="34" charset="0"/>
                <a:sym typeface="Calibri"/>
              </a:rPr>
              <a:t>How shall we work today? </a:t>
            </a:r>
          </a:p>
        </p:txBody>
      </p:sp>
      <p:sp>
        <p:nvSpPr>
          <p:cNvPr id="106" name="Google Shape;106;p15"/>
          <p:cNvSpPr txBox="1">
            <a:spLocks noGrp="1"/>
          </p:cNvSpPr>
          <p:nvPr>
            <p:ph idx="1"/>
          </p:nvPr>
        </p:nvSpPr>
        <p:spPr>
          <a:xfrm>
            <a:off x="876693" y="2533476"/>
            <a:ext cx="3455821" cy="3447832"/>
          </a:xfrm>
          <a:prstGeom prst="rect">
            <a:avLst/>
          </a:prstGeom>
        </p:spPr>
        <p:txBody>
          <a:bodyPr spcFirstLastPara="1" lIns="91608" tIns="45791" rIns="91608" bIns="45791" anchor="t" anchorCtr="0">
            <a:normAutofit/>
          </a:bodyPr>
          <a:lstStyle/>
          <a:p>
            <a:pPr>
              <a:spcBef>
                <a:spcPts val="1002"/>
              </a:spcBef>
              <a:buClr>
                <a:schemeClr val="dk1"/>
              </a:buClr>
              <a:buSzPts val="2800"/>
              <a:buFont typeface="Wingdings" panose="05000000000000000000" pitchFamily="2" charset="2"/>
              <a:buChar char="ü"/>
            </a:pPr>
            <a:r>
              <a:rPr lang="en-GB" sz="2000" dirty="0"/>
              <a:t>Cameras, mics, joining in and chat</a:t>
            </a:r>
          </a:p>
          <a:p>
            <a:pPr>
              <a:spcBef>
                <a:spcPts val="1002"/>
              </a:spcBef>
              <a:buClr>
                <a:schemeClr val="dk1"/>
              </a:buClr>
              <a:buSzPts val="2800"/>
              <a:buFont typeface="Wingdings" panose="05000000000000000000" pitchFamily="2" charset="2"/>
              <a:buChar char="ü"/>
            </a:pPr>
            <a:r>
              <a:rPr lang="en-GB" sz="2000" dirty="0"/>
              <a:t>We will make notes and share what’s useful, but NOT record the session or identify individuals</a:t>
            </a:r>
          </a:p>
          <a:p>
            <a:pPr>
              <a:spcBef>
                <a:spcPts val="1002"/>
              </a:spcBef>
              <a:buClr>
                <a:schemeClr val="dk1"/>
              </a:buClr>
              <a:buSzPts val="2800"/>
              <a:buFont typeface="Wingdings" panose="05000000000000000000" pitchFamily="2" charset="2"/>
              <a:buChar char="ü"/>
            </a:pPr>
            <a:r>
              <a:rPr lang="en-GB" sz="2000" dirty="0"/>
              <a:t>Can you give yourself this time?</a:t>
            </a:r>
          </a:p>
          <a:p>
            <a:pPr>
              <a:spcBef>
                <a:spcPts val="1002"/>
              </a:spcBef>
              <a:buClr>
                <a:schemeClr val="dk1"/>
              </a:buClr>
              <a:buSzPts val="2800"/>
              <a:buFont typeface="Wingdings" panose="05000000000000000000" pitchFamily="2" charset="2"/>
              <a:buChar char="ü"/>
            </a:pPr>
            <a:r>
              <a:rPr lang="en-GB" sz="2000" dirty="0"/>
              <a:t>Are you comfy?</a:t>
            </a:r>
          </a:p>
        </p:txBody>
      </p:sp>
      <p:pic>
        <p:nvPicPr>
          <p:cNvPr id="3" name="Picture 2" descr="Logo, company name&#10;&#10;Description automatically generated">
            <a:extLst>
              <a:ext uri="{FF2B5EF4-FFF2-40B4-BE49-F238E27FC236}">
                <a16:creationId xmlns:a16="http://schemas.microsoft.com/office/drawing/2014/main" id="{4F109A35-2D46-57DF-E0CC-3DD9ADABFCEF}"/>
              </a:ext>
            </a:extLst>
          </p:cNvPr>
          <p:cNvPicPr>
            <a:picLocks noChangeAspect="1"/>
          </p:cNvPicPr>
          <p:nvPr/>
        </p:nvPicPr>
        <p:blipFill rotWithShape="1">
          <a:blip r:embed="rId3"/>
          <a:srcRect r="243" b="-1"/>
          <a:stretch/>
        </p:blipFill>
        <p:spPr>
          <a:xfrm>
            <a:off x="4987672" y="1167896"/>
            <a:ext cx="6389346" cy="4531518"/>
          </a:xfrm>
          <a:prstGeom prst="rect">
            <a:avLst/>
          </a:prstGeom>
        </p:spPr>
      </p:pic>
      <p:grpSp>
        <p:nvGrpSpPr>
          <p:cNvPr id="118" name="Group 117">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119" name="Rectangle 118">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osing, crowd&#10;&#10;Description automatically generated">
            <a:extLst>
              <a:ext uri="{FF2B5EF4-FFF2-40B4-BE49-F238E27FC236}">
                <a16:creationId xmlns:a16="http://schemas.microsoft.com/office/drawing/2014/main" id="{0AB453F2-7BBB-8BBD-992C-9B0980A3ABAD}"/>
              </a:ext>
            </a:extLst>
          </p:cNvPr>
          <p:cNvPicPr>
            <a:picLocks noChangeAspect="1"/>
          </p:cNvPicPr>
          <p:nvPr/>
        </p:nvPicPr>
        <p:blipFill rotWithShape="1">
          <a:blip r:embed="rId3"/>
          <a:srcRect l="3639" r="2078"/>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p:nvSpPr>
          <p:cNvPr id="2" name="Title 1">
            <a:extLst>
              <a:ext uri="{FF2B5EF4-FFF2-40B4-BE49-F238E27FC236}">
                <a16:creationId xmlns:a16="http://schemas.microsoft.com/office/drawing/2014/main" id="{56907513-3E88-0170-9506-C48AFBB94305}"/>
              </a:ext>
            </a:extLst>
          </p:cNvPr>
          <p:cNvSpPr>
            <a:spLocks noGrp="1"/>
          </p:cNvSpPr>
          <p:nvPr>
            <p:ph type="title"/>
          </p:nvPr>
        </p:nvSpPr>
        <p:spPr>
          <a:xfrm>
            <a:off x="371592" y="249693"/>
            <a:ext cx="3438144" cy="1125728"/>
          </a:xfrm>
        </p:spPr>
        <p:txBody>
          <a:bodyPr anchor="b">
            <a:normAutofit/>
          </a:bodyPr>
          <a:lstStyle/>
          <a:p>
            <a:r>
              <a:rPr lang="en-US" sz="2600" b="1" dirty="0">
                <a:latin typeface="+mn-lt"/>
              </a:rPr>
              <a:t>Who we are, and what we do </a:t>
            </a:r>
            <a:endParaRPr lang="en-US" sz="2600" b="1" dirty="0">
              <a:latin typeface="+mn-lt"/>
              <a:cs typeface="Calibri"/>
            </a:endParaRPr>
          </a:p>
        </p:txBody>
      </p:sp>
      <p:sp>
        <p:nvSpPr>
          <p:cNvPr id="3" name="Content Placeholder 2">
            <a:extLst>
              <a:ext uri="{FF2B5EF4-FFF2-40B4-BE49-F238E27FC236}">
                <a16:creationId xmlns:a16="http://schemas.microsoft.com/office/drawing/2014/main" id="{9008BA61-9304-03C4-2618-FF569030CC8A}"/>
              </a:ext>
            </a:extLst>
          </p:cNvPr>
          <p:cNvSpPr>
            <a:spLocks noGrp="1"/>
          </p:cNvSpPr>
          <p:nvPr>
            <p:ph idx="1"/>
          </p:nvPr>
        </p:nvSpPr>
        <p:spPr>
          <a:xfrm>
            <a:off x="190738" y="1807159"/>
            <a:ext cx="3799853" cy="3788783"/>
          </a:xfrm>
        </p:spPr>
        <p:txBody>
          <a:bodyPr vert="horz" lIns="91440" tIns="45720" rIns="91440" bIns="45720" rtlCol="0" anchor="t">
            <a:noAutofit/>
          </a:bodyPr>
          <a:lstStyle/>
          <a:p>
            <a:pPr marL="0" indent="0" fontAlgn="base">
              <a:buNone/>
            </a:pPr>
            <a:r>
              <a:rPr lang="en-GB" sz="1400" b="1" dirty="0"/>
              <a:t>A charity delivering specialist nursery provision for children with SEND</a:t>
            </a:r>
            <a:endParaRPr lang="en-GB" sz="1400" b="1" dirty="0">
              <a:cs typeface="Calibri"/>
            </a:endParaRPr>
          </a:p>
          <a:p>
            <a:pPr lvl="1" fontAlgn="base"/>
            <a:r>
              <a:rPr lang="en-GB" sz="1400" dirty="0"/>
              <a:t>Working with children, families and mainstream providers</a:t>
            </a:r>
            <a:endParaRPr lang="en-GB" sz="1400" dirty="0">
              <a:cs typeface="Calibri"/>
            </a:endParaRPr>
          </a:p>
          <a:p>
            <a:pPr lvl="1"/>
            <a:r>
              <a:rPr lang="en-GB" sz="1400" dirty="0">
                <a:cs typeface="Calibri"/>
              </a:rPr>
              <a:t>Thousands of children and families supported over 40 years</a:t>
            </a:r>
          </a:p>
          <a:p>
            <a:pPr lvl="1"/>
            <a:r>
              <a:rPr lang="en-GB" sz="1400" dirty="0">
                <a:ea typeface="+mn-lt"/>
                <a:cs typeface="+mn-lt"/>
              </a:rPr>
              <a:t>35% to 70% transitions to the mainstream</a:t>
            </a:r>
          </a:p>
          <a:p>
            <a:pPr marL="457200" lvl="1" indent="0">
              <a:buNone/>
            </a:pPr>
            <a:endParaRPr lang="en-GB" sz="1400" dirty="0">
              <a:cs typeface="Calibri" panose="020F0502020204030204"/>
            </a:endParaRPr>
          </a:p>
          <a:p>
            <a:pPr marL="0" indent="0" fontAlgn="base">
              <a:buNone/>
            </a:pPr>
            <a:r>
              <a:rPr lang="en-GB" sz="1400" b="1" dirty="0"/>
              <a:t>A will to drive an inclusion movement</a:t>
            </a:r>
            <a:endParaRPr lang="en-GB" sz="1400" b="1" dirty="0">
              <a:cs typeface="Calibri"/>
            </a:endParaRPr>
          </a:p>
          <a:p>
            <a:pPr lvl="1" fontAlgn="base"/>
            <a:r>
              <a:rPr lang="en-GB" sz="1400" dirty="0">
                <a:ea typeface="+mn-lt"/>
                <a:cs typeface="+mn-lt"/>
              </a:rPr>
              <a:t>96% of THOUSANDS of practitioners who complete out Inclusive Practice course tell they can support more children with SEND</a:t>
            </a:r>
            <a:endParaRPr lang="en-GB" sz="1400" dirty="0"/>
          </a:p>
          <a:p>
            <a:pPr lvl="1" fontAlgn="base"/>
            <a:r>
              <a:rPr lang="en-GB" sz="1400" dirty="0"/>
              <a:t>Working across the UK with LAs, providers, partners &amp; parents</a:t>
            </a:r>
            <a:endParaRPr lang="en-GB" sz="1400" dirty="0">
              <a:cs typeface="Calibri"/>
            </a:endParaRPr>
          </a:p>
          <a:p>
            <a:pPr lvl="1" fontAlgn="base"/>
            <a:r>
              <a:rPr lang="en-GB" sz="1400" dirty="0"/>
              <a:t>Lobbying for change nationally representing their voices</a:t>
            </a:r>
          </a:p>
          <a:p>
            <a:pPr marL="457200" lvl="1" indent="0" fontAlgn="base">
              <a:buNone/>
            </a:pPr>
            <a:endParaRPr lang="en-GB" sz="1400" dirty="0">
              <a:cs typeface="Calibri"/>
            </a:endParaRPr>
          </a:p>
          <a:p>
            <a:pPr marL="0" indent="0">
              <a:buNone/>
            </a:pPr>
            <a:r>
              <a:rPr lang="en-GB" sz="1400" dirty="0">
                <a:solidFill>
                  <a:schemeClr val="accent1">
                    <a:lumMod val="75000"/>
                  </a:schemeClr>
                </a:solidFill>
                <a:ea typeface="Calibri"/>
                <a:cs typeface="Calibri"/>
                <a:hlinkClick r:id="rId4"/>
              </a:rPr>
              <a:t>www.dingley.org.uk</a:t>
            </a:r>
            <a:endParaRPr lang="en-GB" sz="1400" dirty="0">
              <a:solidFill>
                <a:schemeClr val="accent1">
                  <a:lumMod val="75000"/>
                </a:schemeClr>
              </a:solidFill>
              <a:ea typeface="Calibri"/>
              <a:cs typeface="Calibri"/>
            </a:endParaRPr>
          </a:p>
          <a:p>
            <a:pPr marL="0" indent="0">
              <a:buNone/>
            </a:pPr>
            <a:endParaRPr lang="en-GB" sz="1400" dirty="0">
              <a:solidFill>
                <a:schemeClr val="accent1">
                  <a:lumMod val="75000"/>
                </a:schemeClr>
              </a:solidFill>
              <a:ea typeface="Calibri"/>
              <a:cs typeface="Calibri"/>
            </a:endParaRPr>
          </a:p>
          <a:p>
            <a:pPr marL="0" indent="0">
              <a:buNone/>
            </a:pPr>
            <a:endParaRPr lang="en-US" sz="1100" dirty="0">
              <a:cs typeface="Calibri"/>
            </a:endParaRPr>
          </a:p>
        </p:txBody>
      </p:sp>
    </p:spTree>
    <p:extLst>
      <p:ext uri="{BB962C8B-B14F-4D97-AF65-F5344CB8AC3E}">
        <p14:creationId xmlns:p14="http://schemas.microsoft.com/office/powerpoint/2010/main" val="1465861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DE467-51FA-BB7D-B90F-F6BD46492F9B}"/>
              </a:ext>
            </a:extLst>
          </p:cNvPr>
          <p:cNvSpPr>
            <a:spLocks noGrp="1"/>
          </p:cNvSpPr>
          <p:nvPr>
            <p:ph type="title"/>
          </p:nvPr>
        </p:nvSpPr>
        <p:spPr/>
        <p:txBody>
          <a:bodyPr/>
          <a:lstStyle/>
          <a:p>
            <a:r>
              <a:rPr lang="en-US" b="1">
                <a:solidFill>
                  <a:schemeClr val="accent1">
                    <a:lumMod val="75000"/>
                  </a:schemeClr>
                </a:solidFill>
                <a:latin typeface="Calibri" panose="020F0502020204030204" pitchFamily="34" charset="0"/>
                <a:cs typeface="Calibri" panose="020F0502020204030204" pitchFamily="34" charset="0"/>
              </a:rPr>
              <a:t>Why the lunch breaks?</a:t>
            </a:r>
          </a:p>
        </p:txBody>
      </p:sp>
      <p:sp>
        <p:nvSpPr>
          <p:cNvPr id="3" name="Content Placeholder 2">
            <a:extLst>
              <a:ext uri="{FF2B5EF4-FFF2-40B4-BE49-F238E27FC236}">
                <a16:creationId xmlns:a16="http://schemas.microsoft.com/office/drawing/2014/main" id="{773B5250-A847-5836-CBAD-43316FABBB90}"/>
              </a:ext>
            </a:extLst>
          </p:cNvPr>
          <p:cNvSpPr>
            <a:spLocks noGrp="1"/>
          </p:cNvSpPr>
          <p:nvPr>
            <p:ph idx="1"/>
          </p:nvPr>
        </p:nvSpPr>
        <p:spPr>
          <a:xfrm>
            <a:off x="838200" y="2309702"/>
            <a:ext cx="10515600" cy="4351338"/>
          </a:xfrm>
        </p:spPr>
        <p:txBody>
          <a:bodyPr/>
          <a:lstStyle/>
          <a:p>
            <a:r>
              <a:rPr lang="en-US">
                <a:solidFill>
                  <a:schemeClr val="accent1">
                    <a:lumMod val="75000"/>
                  </a:schemeClr>
                </a:solidFill>
              </a:rPr>
              <a:t>DfE funded for 18 months</a:t>
            </a:r>
          </a:p>
          <a:p>
            <a:r>
              <a:rPr lang="en-US">
                <a:solidFill>
                  <a:schemeClr val="accent1">
                    <a:lumMod val="75000"/>
                  </a:schemeClr>
                </a:solidFill>
              </a:rPr>
              <a:t>Early Years SEND Partnership</a:t>
            </a:r>
          </a:p>
          <a:p>
            <a:r>
              <a:rPr lang="en-US">
                <a:solidFill>
                  <a:schemeClr val="accent1">
                    <a:lumMod val="75000"/>
                  </a:schemeClr>
                </a:solidFill>
              </a:rPr>
              <a:t>An opportunity to engage with more of you!</a:t>
            </a:r>
          </a:p>
        </p:txBody>
      </p:sp>
      <p:pic>
        <p:nvPicPr>
          <p:cNvPr id="4" name="Picture 3" descr="A group of logos for children&#10;&#10;Description automatically generated">
            <a:extLst>
              <a:ext uri="{FF2B5EF4-FFF2-40B4-BE49-F238E27FC236}">
                <a16:creationId xmlns:a16="http://schemas.microsoft.com/office/drawing/2014/main" id="{EA724CBF-8F99-94C2-5DE0-7A2035BEA798}"/>
              </a:ext>
            </a:extLst>
          </p:cNvPr>
          <p:cNvPicPr>
            <a:picLocks noChangeAspect="1"/>
          </p:cNvPicPr>
          <p:nvPr/>
        </p:nvPicPr>
        <p:blipFill>
          <a:blip r:embed="rId2"/>
          <a:stretch>
            <a:fillRect/>
          </a:stretch>
        </p:blipFill>
        <p:spPr>
          <a:xfrm>
            <a:off x="6096000" y="4284466"/>
            <a:ext cx="5869577" cy="2495942"/>
          </a:xfrm>
          <a:prstGeom prst="rect">
            <a:avLst/>
          </a:prstGeom>
        </p:spPr>
      </p:pic>
      <p:sp>
        <p:nvSpPr>
          <p:cNvPr id="5" name="Subtitle 2">
            <a:extLst>
              <a:ext uri="{FF2B5EF4-FFF2-40B4-BE49-F238E27FC236}">
                <a16:creationId xmlns:a16="http://schemas.microsoft.com/office/drawing/2014/main" id="{8698667A-C025-2E44-E1EC-29077A306DDC}"/>
              </a:ext>
            </a:extLst>
          </p:cNvPr>
          <p:cNvSpPr txBox="1">
            <a:spLocks/>
          </p:cNvSpPr>
          <p:nvPr/>
        </p:nvSpPr>
        <p:spPr>
          <a:xfrm>
            <a:off x="495219" y="4729643"/>
            <a:ext cx="5068833" cy="1447320"/>
          </a:xfrm>
          <a:prstGeom prst="rect">
            <a:avLst/>
          </a:prstGeom>
        </p:spPr>
        <p:txBody>
          <a:bodyPr vert="horz" lIns="91440" tIns="45720" rIns="91440" bIns="45720" rtlCol="0" anchor="ct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500">
              <a:solidFill>
                <a:schemeClr val="tx2"/>
              </a:solidFill>
            </a:endParaRPr>
          </a:p>
          <a:p>
            <a:endParaRPr lang="en-US" sz="500">
              <a:solidFill>
                <a:schemeClr val="tx2"/>
              </a:solidFill>
            </a:endParaRPr>
          </a:p>
          <a:p>
            <a:endParaRPr lang="en-US" sz="7200">
              <a:solidFill>
                <a:schemeClr val="tx2"/>
              </a:solidFill>
              <a:ea typeface="Calibri"/>
              <a:cs typeface="Calibri"/>
            </a:endParaRPr>
          </a:p>
          <a:p>
            <a:endParaRPr lang="en-US" sz="7200">
              <a:solidFill>
                <a:schemeClr val="tx2"/>
              </a:solidFill>
            </a:endParaRPr>
          </a:p>
          <a:p>
            <a:pPr marL="0" indent="0">
              <a:buNone/>
            </a:pPr>
            <a:r>
              <a:rPr lang="en-US" sz="7200">
                <a:solidFill>
                  <a:schemeClr val="tx2"/>
                </a:solidFill>
                <a:hlinkClick r:id="rId3">
                  <a:extLst>
                    <a:ext uri="{A12FA001-AC4F-418D-AE19-62706E023703}">
                      <ahyp:hlinkClr xmlns:ahyp="http://schemas.microsoft.com/office/drawing/2018/hyperlinkcolor" val="tx"/>
                    </a:ext>
                  </a:extLst>
                </a:hlinkClick>
              </a:rPr>
              <a:t>https://councilfordisabledchildren.org.uk/about-us-0/networks/early-years-send/eysend-partnership</a:t>
            </a:r>
            <a:endParaRPr lang="en-US" sz="7200">
              <a:solidFill>
                <a:schemeClr val="tx2"/>
              </a:solidFill>
              <a:ea typeface="Calibri" panose="020F0502020204030204"/>
              <a:cs typeface="Calibri"/>
              <a:hlinkClick r:id="rId3">
                <a:extLst>
                  <a:ext uri="{A12FA001-AC4F-418D-AE19-62706E023703}">
                    <ahyp:hlinkClr xmlns:ahyp="http://schemas.microsoft.com/office/drawing/2018/hyperlinkcolor" val="tx"/>
                  </a:ext>
                </a:extLst>
              </a:hlinkClick>
            </a:endParaRPr>
          </a:p>
          <a:p>
            <a:endParaRPr lang="en-US" sz="7200">
              <a:solidFill>
                <a:schemeClr val="tx2"/>
              </a:solidFill>
              <a:cs typeface="Calibri"/>
            </a:endParaRPr>
          </a:p>
          <a:p>
            <a:endParaRPr lang="en-US" sz="500">
              <a:solidFill>
                <a:schemeClr val="tx2"/>
              </a:solidFill>
              <a:cs typeface="Calibri" panose="020F0502020204030204"/>
            </a:endParaRPr>
          </a:p>
        </p:txBody>
      </p:sp>
    </p:spTree>
    <p:extLst>
      <p:ext uri="{BB962C8B-B14F-4D97-AF65-F5344CB8AC3E}">
        <p14:creationId xmlns:p14="http://schemas.microsoft.com/office/powerpoint/2010/main" val="1949371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Working space background">
            <a:extLst>
              <a:ext uri="{FF2B5EF4-FFF2-40B4-BE49-F238E27FC236}">
                <a16:creationId xmlns:a16="http://schemas.microsoft.com/office/drawing/2014/main" id="{B089A26F-8EB0-4123-22F8-9C37272500C8}"/>
              </a:ext>
            </a:extLst>
          </p:cNvPr>
          <p:cNvPicPr>
            <a:picLocks noChangeAspect="1"/>
          </p:cNvPicPr>
          <p:nvPr/>
        </p:nvPicPr>
        <p:blipFill rotWithShape="1">
          <a:blip r:embed="rId3"/>
          <a:srcRect l="5884" r="-1" b="-1"/>
          <a:stretch/>
        </p:blipFill>
        <p:spPr>
          <a:xfrm>
            <a:off x="2522358" y="10"/>
            <a:ext cx="9669642" cy="6857990"/>
          </a:xfrm>
          <a:prstGeom prst="rect">
            <a:avLst/>
          </a:prstGeom>
        </p:spPr>
      </p:pic>
      <p:sp>
        <p:nvSpPr>
          <p:cNvPr id="26" name="Rectangle 25">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BAECDCB-7A0C-6CCA-3982-51D27FCC3A00}"/>
              </a:ext>
            </a:extLst>
          </p:cNvPr>
          <p:cNvSpPr>
            <a:spLocks noGrp="1"/>
          </p:cNvSpPr>
          <p:nvPr>
            <p:ph type="title"/>
          </p:nvPr>
        </p:nvSpPr>
        <p:spPr>
          <a:xfrm>
            <a:off x="952228" y="743447"/>
            <a:ext cx="3973385" cy="3692028"/>
          </a:xfrm>
          <a:noFill/>
        </p:spPr>
        <p:txBody>
          <a:bodyPr vert="horz" lIns="91440" tIns="45720" rIns="91440" bIns="45720" rtlCol="0" anchor="b">
            <a:normAutofit/>
          </a:bodyPr>
          <a:lstStyle/>
          <a:p>
            <a:r>
              <a:rPr lang="en-US" sz="4000" b="1"/>
              <a:t>Please tell us who </a:t>
            </a:r>
            <a:r>
              <a:rPr lang="en-US" sz="4000" b="1" u="sng"/>
              <a:t>you</a:t>
            </a:r>
            <a:r>
              <a:rPr lang="en-US" sz="4000" b="1"/>
              <a:t> are in the chat and leave your email so we can stay in touch directly</a:t>
            </a:r>
          </a:p>
        </p:txBody>
      </p:sp>
    </p:spTree>
    <p:extLst>
      <p:ext uri="{BB962C8B-B14F-4D97-AF65-F5344CB8AC3E}">
        <p14:creationId xmlns:p14="http://schemas.microsoft.com/office/powerpoint/2010/main" val="2352296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430FF-4ACA-A5D4-111A-BFBCD1AE6A74}"/>
              </a:ext>
            </a:extLst>
          </p:cNvPr>
          <p:cNvSpPr>
            <a:spLocks noGrp="1"/>
          </p:cNvSpPr>
          <p:nvPr>
            <p:ph type="title"/>
          </p:nvPr>
        </p:nvSpPr>
        <p:spPr>
          <a:xfrm>
            <a:off x="357352" y="1858320"/>
            <a:ext cx="4887310" cy="3141359"/>
          </a:xfrm>
        </p:spPr>
        <p:txBody>
          <a:bodyPr vert="horz" lIns="91440" tIns="45720" rIns="91440" bIns="45720" rtlCol="0" anchor="t">
            <a:normAutofit/>
          </a:bodyPr>
          <a:lstStyle/>
          <a:p>
            <a:r>
              <a:rPr lang="en-US" sz="3600" b="1" dirty="0">
                <a:latin typeface="+mn-lt"/>
              </a:rPr>
              <a:t>Our spotlight l</a:t>
            </a:r>
            <a:r>
              <a:rPr lang="en-US" sz="3600" b="1" kern="1200" dirty="0">
                <a:solidFill>
                  <a:schemeClr val="tx1"/>
                </a:solidFill>
                <a:latin typeface="+mn-lt"/>
              </a:rPr>
              <a:t>ast time…</a:t>
            </a:r>
            <a:br>
              <a:rPr lang="en-US" sz="3600" b="1" kern="1200" dirty="0"/>
            </a:br>
            <a:br>
              <a:rPr lang="en-US" sz="3600" b="1" kern="1200" dirty="0"/>
            </a:br>
            <a:r>
              <a:rPr lang="en-US" sz="3600" dirty="0"/>
              <a:t>Hard to reach families and hard to reach settings</a:t>
            </a:r>
            <a:br>
              <a:rPr lang="en-US" sz="2000" b="1" dirty="0">
                <a:ea typeface="Calibri"/>
                <a:cs typeface="Calibri"/>
              </a:rPr>
            </a:br>
            <a:endParaRPr lang="en-US" sz="1900" b="1" kern="1200" dirty="0">
              <a:latin typeface="+mn-lt"/>
            </a:endParaRPr>
          </a:p>
        </p:txBody>
      </p:sp>
      <p:pic>
        <p:nvPicPr>
          <p:cNvPr id="34" name="Picture 33" descr="One in a crowd">
            <a:extLst>
              <a:ext uri="{FF2B5EF4-FFF2-40B4-BE49-F238E27FC236}">
                <a16:creationId xmlns:a16="http://schemas.microsoft.com/office/drawing/2014/main" id="{E7CF8FA6-FC4B-70E6-813B-80BA10C33A83}"/>
              </a:ext>
            </a:extLst>
          </p:cNvPr>
          <p:cNvPicPr>
            <a:picLocks noChangeAspect="1"/>
          </p:cNvPicPr>
          <p:nvPr/>
        </p:nvPicPr>
        <p:blipFill rotWithShape="1">
          <a:blip r:embed="rId3"/>
          <a:srcRect b="5436"/>
          <a:stretch/>
        </p:blipFill>
        <p:spPr>
          <a:xfrm>
            <a:off x="5463389" y="1251126"/>
            <a:ext cx="5941497" cy="4213887"/>
          </a:xfrm>
          <a:prstGeom prst="rect">
            <a:avLst/>
          </a:prstGeom>
        </p:spPr>
      </p:pic>
      <p:grpSp>
        <p:nvGrpSpPr>
          <p:cNvPr id="61" name="Group 60">
            <a:extLst>
              <a:ext uri="{FF2B5EF4-FFF2-40B4-BE49-F238E27FC236}">
                <a16:creationId xmlns:a16="http://schemas.microsoft.com/office/drawing/2014/main" id="{71E4E172-1EA7-E251-8265-AD4D673154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62" name="Rectangle 61">
              <a:extLst>
                <a:ext uri="{FF2B5EF4-FFF2-40B4-BE49-F238E27FC236}">
                  <a16:creationId xmlns:a16="http://schemas.microsoft.com/office/drawing/2014/main" id="{B36EE4C1-7905-4652-A645-D2C3112E2F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5B2D6870-BDC0-AE8B-A7F5-D570327D12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0462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Many question marks on black background">
            <a:extLst>
              <a:ext uri="{FF2B5EF4-FFF2-40B4-BE49-F238E27FC236}">
                <a16:creationId xmlns:a16="http://schemas.microsoft.com/office/drawing/2014/main" id="{2385D374-3BFC-0C15-611C-62962A4BA513}"/>
              </a:ext>
            </a:extLst>
          </p:cNvPr>
          <p:cNvPicPr>
            <a:picLocks noChangeAspect="1"/>
          </p:cNvPicPr>
          <p:nvPr/>
        </p:nvPicPr>
        <p:blipFill rotWithShape="1">
          <a:blip r:embed="rId3"/>
          <a:srcRect l="13991" r="2" b="2"/>
          <a:stretch/>
        </p:blipFill>
        <p:spPr>
          <a:xfrm>
            <a:off x="2522356" y="10"/>
            <a:ext cx="9669642" cy="685799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D13924-3942-D4AE-E090-152898A87A7A}"/>
              </a:ext>
            </a:extLst>
          </p:cNvPr>
          <p:cNvSpPr>
            <a:spLocks noGrp="1"/>
          </p:cNvSpPr>
          <p:nvPr>
            <p:ph type="title"/>
          </p:nvPr>
        </p:nvSpPr>
        <p:spPr>
          <a:xfrm>
            <a:off x="838200" y="365125"/>
            <a:ext cx="3822189" cy="1899912"/>
          </a:xfrm>
        </p:spPr>
        <p:txBody>
          <a:bodyPr>
            <a:normAutofit/>
          </a:bodyPr>
          <a:lstStyle/>
          <a:p>
            <a:r>
              <a:rPr lang="en-US" sz="4000" b="1" dirty="0">
                <a:latin typeface="+mn-lt"/>
              </a:rPr>
              <a:t>Some considerations</a:t>
            </a:r>
          </a:p>
        </p:txBody>
      </p:sp>
      <p:sp>
        <p:nvSpPr>
          <p:cNvPr id="3" name="Content Placeholder 2">
            <a:extLst>
              <a:ext uri="{FF2B5EF4-FFF2-40B4-BE49-F238E27FC236}">
                <a16:creationId xmlns:a16="http://schemas.microsoft.com/office/drawing/2014/main" id="{EEF56C89-5932-3F42-C963-8BB6DCC83109}"/>
              </a:ext>
            </a:extLst>
          </p:cNvPr>
          <p:cNvSpPr>
            <a:spLocks noGrp="1"/>
          </p:cNvSpPr>
          <p:nvPr>
            <p:ph idx="1"/>
          </p:nvPr>
        </p:nvSpPr>
        <p:spPr>
          <a:xfrm>
            <a:off x="838200" y="2434201"/>
            <a:ext cx="4570141" cy="3742762"/>
          </a:xfrm>
        </p:spPr>
        <p:txBody>
          <a:bodyPr vert="horz" lIns="91440" tIns="45720" rIns="91440" bIns="45720" rtlCol="0" anchor="t">
            <a:normAutofit/>
          </a:bodyPr>
          <a:lstStyle/>
          <a:p>
            <a:r>
              <a:rPr lang="en-US" sz="1700" dirty="0">
                <a:ea typeface="Calibri"/>
                <a:cs typeface="Calibri"/>
              </a:rPr>
              <a:t>We all need data to establish baselines and performance management</a:t>
            </a:r>
          </a:p>
          <a:p>
            <a:r>
              <a:rPr lang="en-US" sz="1700" dirty="0">
                <a:ea typeface="Calibri"/>
                <a:cs typeface="Calibri"/>
              </a:rPr>
              <a:t>Identifying settings is easier and can be systemized</a:t>
            </a:r>
          </a:p>
          <a:p>
            <a:r>
              <a:rPr lang="en-US" sz="1700" dirty="0">
                <a:ea typeface="Calibri"/>
                <a:cs typeface="Calibri"/>
              </a:rPr>
              <a:t>Celebrate success and create new norms</a:t>
            </a:r>
          </a:p>
          <a:p>
            <a:r>
              <a:rPr lang="en-US" sz="1700" dirty="0">
                <a:ea typeface="Calibri"/>
                <a:cs typeface="Calibri"/>
              </a:rPr>
              <a:t>Identify your champions</a:t>
            </a:r>
          </a:p>
          <a:p>
            <a:r>
              <a:rPr lang="en-US" sz="1700" dirty="0">
                <a:ea typeface="Calibri"/>
                <a:cs typeface="Calibri"/>
              </a:rPr>
              <a:t>WELCOME the conversation</a:t>
            </a:r>
          </a:p>
          <a:p>
            <a:endParaRPr lang="en-US" sz="1700" dirty="0">
              <a:ea typeface="Calibri"/>
              <a:cs typeface="Calibri"/>
            </a:endParaRPr>
          </a:p>
          <a:p>
            <a:endParaRPr lang="en-US" sz="1700" dirty="0">
              <a:ea typeface="Calibri"/>
              <a:cs typeface="Calibri"/>
            </a:endParaRPr>
          </a:p>
          <a:p>
            <a:endParaRPr lang="en-US" sz="1700" dirty="0">
              <a:ea typeface="Calibri"/>
              <a:cs typeface="Calibri"/>
            </a:endParaRPr>
          </a:p>
          <a:p>
            <a:pPr marL="0" indent="0">
              <a:buNone/>
            </a:pPr>
            <a:endParaRPr lang="en-US" sz="1700" dirty="0">
              <a:ea typeface="Calibri"/>
              <a:cs typeface="Calibri"/>
            </a:endParaRPr>
          </a:p>
          <a:p>
            <a:endParaRPr lang="en-US" sz="1700" dirty="0">
              <a:ea typeface="Calibri"/>
              <a:cs typeface="Calibri"/>
            </a:endParaRPr>
          </a:p>
        </p:txBody>
      </p:sp>
    </p:spTree>
    <p:extLst>
      <p:ext uri="{BB962C8B-B14F-4D97-AF65-F5344CB8AC3E}">
        <p14:creationId xmlns:p14="http://schemas.microsoft.com/office/powerpoint/2010/main" val="1414316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potlight on a dark foggy stage">
            <a:extLst>
              <a:ext uri="{FF2B5EF4-FFF2-40B4-BE49-F238E27FC236}">
                <a16:creationId xmlns:a16="http://schemas.microsoft.com/office/drawing/2014/main" id="{67A24018-EF61-641A-872E-56BF10708086}"/>
              </a:ext>
            </a:extLst>
          </p:cNvPr>
          <p:cNvPicPr>
            <a:picLocks noChangeAspect="1"/>
          </p:cNvPicPr>
          <p:nvPr/>
        </p:nvPicPr>
        <p:blipFill rotWithShape="1">
          <a:blip r:embed="rId2"/>
          <a:srcRect b="15730"/>
          <a:stretch/>
        </p:blipFill>
        <p:spPr>
          <a:xfrm>
            <a:off x="-3047" y="10"/>
            <a:ext cx="12191999" cy="6857990"/>
          </a:xfrm>
          <a:prstGeom prst="rect">
            <a:avLst/>
          </a:prstGeom>
        </p:spPr>
      </p:pic>
      <p:sp>
        <p:nvSpPr>
          <p:cNvPr id="29" name="Rectangle 28">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F4B410-9D45-DF2B-9AEC-A37F658A1264}"/>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b="1">
                <a:solidFill>
                  <a:srgbClr val="FFFFFF"/>
                </a:solidFill>
              </a:rPr>
              <a:t>Spotlight session this time</a:t>
            </a:r>
          </a:p>
        </p:txBody>
      </p:sp>
      <p:sp>
        <p:nvSpPr>
          <p:cNvPr id="3" name="Content Placeholder 2">
            <a:extLst>
              <a:ext uri="{FF2B5EF4-FFF2-40B4-BE49-F238E27FC236}">
                <a16:creationId xmlns:a16="http://schemas.microsoft.com/office/drawing/2014/main" id="{02E28294-D27E-0B1E-835D-7111AD7EB0B2}"/>
              </a:ext>
            </a:extLst>
          </p:cNvPr>
          <p:cNvSpPr>
            <a:spLocks noGrp="1"/>
          </p:cNvSpPr>
          <p:nvPr>
            <p:ph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chor="t">
            <a:normAutofit/>
          </a:bodyPr>
          <a:lstStyle/>
          <a:p>
            <a:pPr marL="0" indent="0" algn="ctr">
              <a:buNone/>
            </a:pPr>
            <a:r>
              <a:rPr lang="en-GB" b="0" i="0" u="none" strike="noStrike" dirty="0">
                <a:solidFill>
                  <a:schemeClr val="bg1"/>
                </a:solidFill>
                <a:effectLst/>
                <a:latin typeface="WordVisi_MSFontService"/>
              </a:rPr>
              <a:t>How are we responding </a:t>
            </a:r>
            <a:r>
              <a:rPr lang="en-GB" b="0" i="0" u="sng" strike="noStrike" dirty="0">
                <a:solidFill>
                  <a:schemeClr val="bg1"/>
                </a:solidFill>
                <a:effectLst/>
                <a:latin typeface="WordVisi_MSFontService"/>
              </a:rPr>
              <a:t>organisationally</a:t>
            </a:r>
            <a:r>
              <a:rPr lang="en-GB" b="0" i="0" u="none" strike="noStrike" dirty="0">
                <a:solidFill>
                  <a:schemeClr val="bg1"/>
                </a:solidFill>
                <a:effectLst/>
                <a:latin typeface="WordVisi_MSFontService"/>
              </a:rPr>
              <a:t> to the increase in numbers of children with SEND?</a:t>
            </a:r>
            <a:r>
              <a:rPr lang="en-GB" b="0" i="0" u="none" strike="noStrike" dirty="0">
                <a:solidFill>
                  <a:schemeClr val="bg1"/>
                </a:solidFill>
                <a:effectLst/>
                <a:latin typeface="WordVisiPilcrow_MSFontService"/>
              </a:rPr>
              <a:t> </a:t>
            </a:r>
            <a:endParaRPr lang="en-GB" b="0" i="0" u="none" strike="noStrike" dirty="0">
              <a:solidFill>
                <a:schemeClr val="bg1"/>
              </a:solidFill>
              <a:effectLst/>
              <a:latin typeface="Helvetica" pitchFamily="2" charset="0"/>
            </a:endParaRPr>
          </a:p>
          <a:p>
            <a:pPr marL="0" indent="0" algn="ctr">
              <a:buNone/>
            </a:pPr>
            <a:endParaRPr lang="en-US" sz="2400" b="1" i="1" dirty="0">
              <a:solidFill>
                <a:schemeClr val="bg1"/>
              </a:solidFill>
              <a:ea typeface="Calibri"/>
              <a:cs typeface="Calibri"/>
            </a:endParaRPr>
          </a:p>
        </p:txBody>
      </p:sp>
    </p:spTree>
    <p:extLst>
      <p:ext uri="{BB962C8B-B14F-4D97-AF65-F5344CB8AC3E}">
        <p14:creationId xmlns:p14="http://schemas.microsoft.com/office/powerpoint/2010/main" val="1690361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27934E83E3AC4A821FF7D65C647CF3" ma:contentTypeVersion="18" ma:contentTypeDescription="Create a new document." ma:contentTypeScope="" ma:versionID="5797f0bc1d4900ba710060bfd187960e">
  <xsd:schema xmlns:xsd="http://www.w3.org/2001/XMLSchema" xmlns:xs="http://www.w3.org/2001/XMLSchema" xmlns:p="http://schemas.microsoft.com/office/2006/metadata/properties" xmlns:ns2="2f3bc997-f854-457e-a89a-f53daf41e975" xmlns:ns3="5ff03d53-907b-4153-b31a-f9c01187da2f" targetNamespace="http://schemas.microsoft.com/office/2006/metadata/properties" ma:root="true" ma:fieldsID="ac5ce1b79af9bc05dab852fe9b2a7131" ns2:_="" ns3:_="">
    <xsd:import namespace="2f3bc997-f854-457e-a89a-f53daf41e975"/>
    <xsd:import namespace="5ff03d53-907b-4153-b31a-f9c01187da2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3bc997-f854-457e-a89a-f53daf41e9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dfd98df-2cc9-409e-a9a9-85a472a8861f"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ff03d53-907b-4153-b31a-f9c01187da2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9a809a7-1504-4795-ab1a-8225feca0323}" ma:internalName="TaxCatchAll" ma:showField="CatchAllData" ma:web="5ff03d53-907b-4153-b31a-f9c01187da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f3bc997-f854-457e-a89a-f53daf41e975">
      <Terms xmlns="http://schemas.microsoft.com/office/infopath/2007/PartnerControls"/>
    </lcf76f155ced4ddcb4097134ff3c332f>
    <TaxCatchAll xmlns="5ff03d53-907b-4153-b31a-f9c01187da2f" xsi:nil="true"/>
  </documentManagement>
</p:properties>
</file>

<file path=customXml/itemProps1.xml><?xml version="1.0" encoding="utf-8"?>
<ds:datastoreItem xmlns:ds="http://schemas.openxmlformats.org/officeDocument/2006/customXml" ds:itemID="{2D67FD39-7B89-4A1D-B6C1-A308F6103A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3bc997-f854-457e-a89a-f53daf41e975"/>
    <ds:schemaRef ds:uri="5ff03d53-907b-4153-b31a-f9c01187da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E820EFA-BEB5-442F-A3C6-472FE7880A68}">
  <ds:schemaRefs>
    <ds:schemaRef ds:uri="http://schemas.microsoft.com/sharepoint/v3/contenttype/forms"/>
  </ds:schemaRefs>
</ds:datastoreItem>
</file>

<file path=customXml/itemProps3.xml><?xml version="1.0" encoding="utf-8"?>
<ds:datastoreItem xmlns:ds="http://schemas.openxmlformats.org/officeDocument/2006/customXml" ds:itemID="{B2532EBD-07EC-4ECF-9452-38C5FCD5E9B7}">
  <ds:schemaRefs>
    <ds:schemaRef ds:uri="http://schemas.microsoft.com/office/2006/metadata/properties"/>
    <ds:schemaRef ds:uri="2f3bc997-f854-457e-a89a-f53daf41e975"/>
    <ds:schemaRef ds:uri="http://purl.org/dc/dcmitype/"/>
    <ds:schemaRef ds:uri="http://schemas.microsoft.com/office/2006/documentManagement/types"/>
    <ds:schemaRef ds:uri="http://purl.org/dc/elements/1.1/"/>
    <ds:schemaRef ds:uri="http://www.w3.org/XML/1998/namespace"/>
    <ds:schemaRef ds:uri="5ff03d53-907b-4153-b31a-f9c01187da2f"/>
    <ds:schemaRef ds:uri="http://schemas.microsoft.com/office/infopath/2007/PartnerControls"/>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2433</TotalTime>
  <Words>765</Words>
  <Application>Microsoft Macintosh PowerPoint</Application>
  <PresentationFormat>Widescreen</PresentationFormat>
  <Paragraphs>107</Paragraphs>
  <Slides>18</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Calibri Light</vt:lpstr>
      <vt:lpstr>Helvetica</vt:lpstr>
      <vt:lpstr>Wingdings</vt:lpstr>
      <vt:lpstr>WordVisi_MSFontService</vt:lpstr>
      <vt:lpstr>WordVisiPilcrow_MSFontService</vt:lpstr>
      <vt:lpstr>Office Theme</vt:lpstr>
      <vt:lpstr>Welcome to our  Inclusion Lunch Break!</vt:lpstr>
      <vt:lpstr> Agenda</vt:lpstr>
      <vt:lpstr>How shall we work today? </vt:lpstr>
      <vt:lpstr>Who we are, and what we do </vt:lpstr>
      <vt:lpstr>Why the lunch breaks?</vt:lpstr>
      <vt:lpstr>Please tell us who you are in the chat and leave your email so we can stay in touch directly</vt:lpstr>
      <vt:lpstr>Our spotlight last time…  Hard to reach families and hard to reach settings </vt:lpstr>
      <vt:lpstr>Some considerations</vt:lpstr>
      <vt:lpstr>Spotlight session this time</vt:lpstr>
      <vt:lpstr>The Context for Service Organisation</vt:lpstr>
      <vt:lpstr>Our Legal Requirements</vt:lpstr>
      <vt:lpstr>Don’t forget the related legislation</vt:lpstr>
      <vt:lpstr>Discussion   Why do YOU think have we seen an increase?  How does your service design relate to local demand?  How do you decide if you deliver, commission or develop services?  How have you adapted to support more families with less resource?  How do you measure impact?</vt:lpstr>
      <vt:lpstr>What else are we up to and how else can we help?</vt:lpstr>
      <vt:lpstr>Ask the room</vt:lpstr>
      <vt:lpstr>Spotlight next time?  12th September 12.30-1.30pm  …and onwards the second Monday of each month (due to public holidays)   ?  </vt:lpstr>
      <vt:lpstr>What will you do next?    Feedback in the chat please </vt:lpstr>
      <vt:lpstr>Thank you for your continued commitment and passion!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Driven Early Years Inclusion and Managing Good Transitions to Track and Improve Outcomes for Children with SEND</dc:title>
  <dc:creator>Ann Van Dyke</dc:creator>
  <cp:lastModifiedBy>Ann Van Dyke</cp:lastModifiedBy>
  <cp:revision>121</cp:revision>
  <cp:lastPrinted>2024-02-05T12:17:31Z</cp:lastPrinted>
  <dcterms:created xsi:type="dcterms:W3CDTF">2022-06-27T14:30:28Z</dcterms:created>
  <dcterms:modified xsi:type="dcterms:W3CDTF">2024-09-09T10:23:38Z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0x0101009627934E83E3AC4A821FF7D65C647CF3</vt:lpwstr>
  </property>
  <property fmtid="{D5CDD505-2E9C-101B-9397-08002B2CF9AE}" pid="3" name="MediaServiceImageTags">
    <vt:lpwstr/>
  </property>
</Properties>
</file>