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311" r:id="rId5"/>
    <p:sldId id="374" r:id="rId6"/>
    <p:sldId id="422" r:id="rId7"/>
    <p:sldId id="484" r:id="rId8"/>
    <p:sldId id="428" r:id="rId9"/>
    <p:sldId id="429" r:id="rId10"/>
    <p:sldId id="430" r:id="rId11"/>
    <p:sldId id="498" r:id="rId12"/>
    <p:sldId id="501" r:id="rId13"/>
    <p:sldId id="485" r:id="rId14"/>
    <p:sldId id="504" r:id="rId15"/>
    <p:sldId id="496" r:id="rId16"/>
    <p:sldId id="503" r:id="rId17"/>
    <p:sldId id="502" r:id="rId18"/>
    <p:sldId id="505" r:id="rId19"/>
    <p:sldId id="499" r:id="rId20"/>
    <p:sldId id="480" r:id="rId21"/>
    <p:sldId id="481" r:id="rId22"/>
    <p:sldId id="418" r:id="rId23"/>
    <p:sldId id="3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68239-8543-4388-BE51-15CEB0C665E1}" v="4" dt="2024-06-17T08:14:34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3"/>
    <p:restoredTop sz="94678"/>
  </p:normalViewPr>
  <p:slideViewPr>
    <p:cSldViewPr snapToGrid="0">
      <p:cViewPr varScale="1">
        <p:scale>
          <a:sx n="101" d="100"/>
          <a:sy n="101" d="100"/>
        </p:scale>
        <p:origin x="12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C8955-FD92-1E45-9CAA-D519A7646790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9851C-E0B2-8A46-91F1-D0EDD426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0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C398-02ED-9241-A867-D2363B44B5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7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84615" y="8685215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9851C-E0B2-8A46-91F1-D0EDD426AF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9851C-E0B2-8A46-91F1-D0EDD426AF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9851C-E0B2-8A46-91F1-D0EDD426AF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8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9851C-E0B2-8A46-91F1-D0EDD426AF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74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C398-02ED-9241-A867-D2363B44B5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5155-EBF3-159D-35BD-A31B09351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DFADC-8772-CFE8-3774-9967AB31F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D8154-DDE3-BC0F-13E2-7AFB4E77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6A16C-67B7-86AF-075D-58C61A3C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43435-7C2E-A114-55D2-2AF3AF3C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9C85-1D45-BB13-E998-C1E4904D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211DC-9B27-D73B-B10B-8F8DD5BCD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C8F86-B573-35A3-714E-C0AB5585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0A2F-D24C-9B16-DFD2-7480662B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F8B82-F85F-D8E0-3852-A3B79172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012D0-886C-3A74-8597-1FB1D519D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8814B-C3E8-6ED9-DC93-FC4E8570A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BFEFE-AA5F-2AA3-0823-EA45CB9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BB61E-C3B0-B268-5F52-17F4A619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F68FB-BD56-8722-4DA8-9B321215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1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EFAD-E62E-1412-54D8-F7CF4CC7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2AF99-1E8D-C940-492B-5834A1409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C4E39-727C-8ED4-13DE-D4480B4E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8953D-9870-8171-2317-D8AE326B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8BD3C-5ED2-D303-FFFF-91C76453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3291-6AAE-3DC9-2491-69655A46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73306-C8D9-7AC9-DDD5-6FAA5126C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40338-0D39-8286-9B08-54F0ADEB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0A2CF-8E65-7E2B-7994-1FF3EFA7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CE92D-6E9B-1627-532F-DB494404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9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426A-1359-80CE-5DF4-DF2EED36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6589-BB2B-5EB9-99BB-251BD537F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643EE-A314-F5AE-24BD-D797758A2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11D8C-FEB9-89C7-A9C5-C9D8E4F2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735A6-D632-4D02-E27B-68B3945F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DF57D-158B-9967-015A-ADED8F37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7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FFAE-50DE-4A42-A43B-9E54E293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273FB-CA5C-BD02-94D0-DE0A96DB3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24EA6-88DB-7738-B54C-A444B567F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D0CD4-6BE5-6DBE-4EEE-4D5FBA8F1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656DE-AF72-3A64-AA51-6AA6EED7C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93C65-42E7-40B5-A7B5-CB91F174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D1B1FC-0F9D-9E0D-8101-1E279F06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EF53C-C9E4-34D3-170F-1900ADC0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9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FE8C-49E9-5BD1-3AB9-E1188362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45EF1-E36A-0543-E91A-B2540DC2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7A9E3-0490-E201-B07F-A412B4E6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2091A-0CB4-F026-C812-042251B2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B9C30-B414-8215-D453-7166AA3D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CDDC7-D5D4-6DDF-E092-CD966021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83AB6-65B2-F2DB-2917-04BA733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CBEE-0A9F-82E2-20C3-0BB4D13E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C047-5033-99BD-8646-7E9A7AA4F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B32A3-C761-614A-FFF9-EE2563EF1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195FF-2C44-36D5-ED75-D17DFDF9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B80CF-244C-DDB8-65A7-ECEC0E4E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8C450-4EA9-72E9-1C6C-F4D9912B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C5EF-C61B-4CA3-696C-EA707FAC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D4C175-C64A-6C3F-6092-F3FC5082F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9175-331B-BC00-0AA3-1EC66B50F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FCA29-D4C8-E47D-E999-08CEAB6D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78320-82D8-6F4F-4A13-B51F88E2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AA3B7-C40D-2A02-17C2-BC356AFD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5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85590-98AA-335A-0969-9060B8EC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1C7DC-5E52-86FB-E5F4-6A7323770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0EB7-EE67-75BB-994C-7A2281900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3337-BD44-AD41-B8FD-1AA614B130D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E4960-54AE-1E6D-3BB2-2019EBF7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C7653-6BC1-C1B2-B392-2A5BF5C33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ukpga/2014/6/contents/enacted" TargetMode="External"/><Relationship Id="rId2" Type="http://schemas.openxmlformats.org/officeDocument/2006/relationships/hyperlink" Target="https://www.legislation.gov.uk/uksi/2023/59/contents/ma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legislation.gov.uk/ukpga/2010/15/content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hildcareworks.org.uk/lab-for-local-authorities/introductio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dingley.org.uk/national-document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ingley.org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mailto:ann.vandyke@dingley.org.uk" TargetMode="External"/><Relationship Id="rId4" Type="http://schemas.openxmlformats.org/officeDocument/2006/relationships/hyperlink" Target="mailto:catherine.mcleod@dingley.org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ngley.org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cilfordisabledchildren.org.uk/about-us-0/networks/early-years-send/eysend-partnershi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bforearlyyears.swindon.gov.uk/Page/20348" TargetMode="External"/><Relationship Id="rId2" Type="http://schemas.openxmlformats.org/officeDocument/2006/relationships/hyperlink" Target="https://nasen.org.uk/resources/early-years-send-review-guide-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hubforearlyyears.swindon.gov.uk/Pages/Download/302b7ad3-1b68-4824-b527-c1c57ea8fe64/PageSectionDocum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939BA-2A31-C04B-BA07-852212A6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88" y="4813651"/>
            <a:ext cx="10592174" cy="10006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Welcome to our </a:t>
            </a:r>
            <a:br>
              <a:rPr lang="en-US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Inclusion Lunch Break!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31BDC57-433E-2786-5D1B-9EA9A69C5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35" b="24957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79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67A24018-EF61-641A-872E-56BF10708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4B410-9D45-DF2B-9AEC-A37F658A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>
                <a:solidFill>
                  <a:srgbClr val="FFFFFF"/>
                </a:solidFill>
              </a:rPr>
              <a:t>Spotlight session this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28294-D27E-0B1E-835D-7111AD7EB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i="1" dirty="0">
                <a:solidFill>
                  <a:schemeClr val="bg1"/>
                </a:solidFill>
                <a:ea typeface="Calibri"/>
                <a:cs typeface="Calibri"/>
              </a:rPr>
              <a:t>All things data!</a:t>
            </a:r>
          </a:p>
        </p:txBody>
      </p:sp>
    </p:spTree>
    <p:extLst>
      <p:ext uri="{BB962C8B-B14F-4D97-AF65-F5344CB8AC3E}">
        <p14:creationId xmlns:p14="http://schemas.microsoft.com/office/powerpoint/2010/main" val="16903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D8D9-CD09-E05E-B6AB-30221073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latin typeface="+mn-lt"/>
              </a:rPr>
              <a:t>What are we measuring and why?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739CA23A-0803-29C4-6D79-370D43D75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96" r="7173" b="-1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6B3AD-E552-2928-1A49-8C468E89E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Our duties (the Childcare Act)</a:t>
            </a:r>
          </a:p>
          <a:p>
            <a:r>
              <a:rPr lang="en-US" sz="2000" dirty="0"/>
              <a:t>Early Years Outcomes</a:t>
            </a:r>
          </a:p>
          <a:p>
            <a:r>
              <a:rPr lang="en-US" sz="2000" dirty="0"/>
              <a:t>Childcare Sufficiency</a:t>
            </a:r>
          </a:p>
          <a:p>
            <a:r>
              <a:rPr lang="en-US" sz="2000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189216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C47D9-CAEC-8ED6-B4A9-8E0AF8C5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+mn-lt"/>
              </a:rPr>
              <a:t>Don’t forget the related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5EC4-6BF5-4ED6-9E38-CF3894D8E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300" b="1" dirty="0">
                <a:hlinkClick r:id="rId2"/>
              </a:rPr>
              <a:t>Childcare Act</a:t>
            </a:r>
          </a:p>
          <a:p>
            <a:r>
              <a:rPr lang="en-US" sz="1300" dirty="0">
                <a:hlinkClick r:id="" action="ppaction://noaction"/>
              </a:rPr>
              <a:t>https://www.legislation.gov.uk/ukpga/2006/21</a:t>
            </a:r>
          </a:p>
          <a:p>
            <a:endParaRPr lang="en-US" sz="1300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sz="1300" b="1" dirty="0">
                <a:hlinkClick r:id="rId2"/>
              </a:rPr>
              <a:t>Financial regulations</a:t>
            </a:r>
          </a:p>
          <a:p>
            <a:r>
              <a:rPr lang="en-US" sz="1300" dirty="0">
                <a:hlinkClick r:id="rId2"/>
              </a:rPr>
              <a:t>https://www.legislation.gov.uk/uksi/2023/59/contents/made</a:t>
            </a:r>
            <a:endParaRPr lang="en-US" sz="1300" dirty="0"/>
          </a:p>
          <a:p>
            <a:endParaRPr lang="en-US" sz="1300" dirty="0">
              <a:hlinkClick r:id="rId2"/>
            </a:endParaRPr>
          </a:p>
          <a:p>
            <a:pPr marL="0" indent="0">
              <a:buNone/>
            </a:pPr>
            <a:r>
              <a:rPr lang="en-US" sz="1300" b="1" dirty="0">
                <a:hlinkClick r:id="rId2"/>
              </a:rPr>
              <a:t>Child and Families Act</a:t>
            </a:r>
          </a:p>
          <a:p>
            <a:r>
              <a:rPr lang="en-US" sz="1300" dirty="0">
                <a:hlinkClick r:id="rId3"/>
              </a:rPr>
              <a:t>https://www.legislation.gov.uk/ukpga/2014/6/contents/enacted</a:t>
            </a:r>
            <a:endParaRPr lang="en-US" sz="1300" dirty="0">
              <a:hlinkClick r:id="" action="ppaction://noaction"/>
            </a:endParaRPr>
          </a:p>
          <a:p>
            <a:endParaRPr lang="en-US" sz="1300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sz="1300" b="1" dirty="0">
                <a:hlinkClick r:id="rId4"/>
              </a:rPr>
              <a:t>Equalities Act</a:t>
            </a:r>
          </a:p>
          <a:p>
            <a:r>
              <a:rPr lang="en-US" sz="1300" dirty="0">
                <a:hlinkClick r:id="rId4"/>
              </a:rPr>
              <a:t>https://www.legislation.gov.uk/ukpga/2010/15/contents</a:t>
            </a:r>
            <a:endParaRPr lang="en-US" sz="1300" dirty="0"/>
          </a:p>
          <a:p>
            <a:endParaRPr lang="en-US" sz="1300" dirty="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93DF03AD-D40A-31D6-8D50-5A5D187D5D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42" r="17357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F227A-E726-EC91-3BAB-FA9CE0B2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Measuring Sufficiency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80879-7B1B-D081-23CC-14C6DE961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Recap - resources to help you;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Measuring Sufficiency for children with SEND Paper and Webinar (and market management too)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Measuring demand</a:t>
            </a:r>
          </a:p>
          <a:p>
            <a:r>
              <a:rPr lang="en-US" sz="2000" dirty="0"/>
              <a:t>Understanding supply</a:t>
            </a:r>
          </a:p>
          <a:p>
            <a:r>
              <a:rPr lang="en-US" sz="2000" dirty="0"/>
              <a:t>Managing the market to secure sufficient provision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GB" sz="2000" dirty="0">
                <a:effectLst/>
                <a:latin typeface="Helvetica" pitchFamily="2" charset="0"/>
                <a:hlinkClick r:id="rId2"/>
              </a:rPr>
              <a:t>https://childcareworks.org.uk/lab-for-local-authorities/introduction/</a:t>
            </a:r>
            <a:endParaRPr lang="en-GB" sz="20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GB" sz="20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2395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71620-1DF8-2C3D-56C3-F17D4A9E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50196"/>
            <a:ext cx="5154443" cy="1624520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/>
              <a:t>Thinking about impact and the Early Years Outcomes Duties…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7D3E2-BAB9-EE29-3C71-A6CBC3FA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How 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 you adopt a needs/data driven approach?​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 you measure impact for children, families, providers?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How do you measure the information duties and how families and providers know about services?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Empty speech bubbles">
            <a:extLst>
              <a:ext uri="{FF2B5EF4-FFF2-40B4-BE49-F238E27FC236}">
                <a16:creationId xmlns:a16="http://schemas.microsoft.com/office/drawing/2014/main" id="{36B06590-5A2A-565D-BB04-1D1D70C6F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42" r="17357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2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EB20-AD27-C620-F902-A4E861C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en-US" sz="3200" b="1"/>
              <a:t>Sharing resources from us and from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F89-5FF9-17EC-F509-CBAB4FF8D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https://dingley.org.uk/national-documents/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Metallic spheres connected in mesh">
            <a:extLst>
              <a:ext uri="{FF2B5EF4-FFF2-40B4-BE49-F238E27FC236}">
                <a16:creationId xmlns:a16="http://schemas.microsoft.com/office/drawing/2014/main" id="{DC6023CD-F9ED-8CE1-9E0E-A986A84FB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6" r="16646" b="-1"/>
          <a:stretch/>
        </p:blipFill>
        <p:spPr>
          <a:xfrm>
            <a:off x="5086726" y="10"/>
            <a:ext cx="7105273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5AFD70F-20E3-55D2-E154-7D4FACFB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BDB812-268E-7EC5-B48A-752271816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A30E18-AA70-D998-AAFC-727CB0367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8068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BCE74-4CF5-35E8-FBF5-18BA760D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+mn-lt"/>
              </a:rPr>
              <a:t>What else are we up to and how else can we help?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B927A5D-1B0F-353A-2EF0-34D782898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35" b="24957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23" name="Freeform: Shape 2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537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30C7-96EE-7AFC-CAFC-0CE01238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863" y="1617785"/>
            <a:ext cx="3683837" cy="2405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/>
              <a:t>Ask the room</a:t>
            </a:r>
          </a:p>
        </p:txBody>
      </p:sp>
      <p:pic>
        <p:nvPicPr>
          <p:cNvPr id="5" name="Picture 4" descr="Question mark against red wall">
            <a:extLst>
              <a:ext uri="{FF2B5EF4-FFF2-40B4-BE49-F238E27FC236}">
                <a16:creationId xmlns:a16="http://schemas.microsoft.com/office/drawing/2014/main" id="{D715D44E-A8A5-460F-4C5E-74525CA88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08" r="1" b="1"/>
          <a:stretch/>
        </p:blipFill>
        <p:spPr>
          <a:xfrm>
            <a:off x="20" y="10"/>
            <a:ext cx="6709729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80C4553-5AA5-ABAD-A86E-A9DB53A55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48068" y="0"/>
            <a:ext cx="123362" cy="6858000"/>
            <a:chOff x="12068638" y="0"/>
            <a:chExt cx="123362" cy="6858000"/>
          </a:xfrm>
        </p:grpSpPr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24314F52-50BF-91A2-1CE5-F6BA35C94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C556E2-7688-DAC5-DDA8-DE5C3BE8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679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64423D13-55E6-6B01-AB89-B21BEB14A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67" r="-1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5BB1C-7D53-4F71-240B-A46A4DBB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575" y="771099"/>
            <a:ext cx="4324251" cy="46755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latin typeface="+mn-lt"/>
              </a:rPr>
              <a:t>Spotlight next time?</a:t>
            </a:r>
            <a:br>
              <a:rPr lang="en-US" sz="2000" b="1" dirty="0">
                <a:latin typeface="+mn-lt"/>
              </a:rPr>
            </a:br>
            <a:br>
              <a:rPr lang="en-US" sz="2000" b="1" dirty="0"/>
            </a:br>
            <a:r>
              <a:rPr lang="en-US" sz="2000" b="1" dirty="0">
                <a:latin typeface="+mn-lt"/>
              </a:rPr>
              <a:t>8th July 12.30-1.30pm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…and onwards the second Monday of each month (due to public holidays)</a:t>
            </a:r>
            <a:br>
              <a:rPr lang="en-US" sz="2000" dirty="0">
                <a:latin typeface="+mn-lt"/>
                <a:cs typeface="Calibri"/>
              </a:rPr>
            </a:br>
            <a:br>
              <a:rPr lang="en-US" sz="2000" b="1" dirty="0">
                <a:latin typeface="+mn-lt"/>
                <a:cs typeface="Calibri"/>
              </a:rPr>
            </a:br>
            <a:r>
              <a:rPr lang="en-US" sz="2000" b="1" dirty="0">
                <a:latin typeface="+mn-lt"/>
                <a:cs typeface="Calibri"/>
              </a:rPr>
              <a:t>Ordinarily Available Provision (Karen Jones)</a:t>
            </a:r>
            <a:br>
              <a:rPr lang="en-US" sz="2000" b="1" dirty="0">
                <a:latin typeface="+mn-lt"/>
                <a:cs typeface="Calibri"/>
              </a:rPr>
            </a:br>
            <a:br>
              <a:rPr lang="en-US" sz="2000" b="1" dirty="0">
                <a:latin typeface="+mn-lt"/>
                <a:cs typeface="Calibri"/>
              </a:rPr>
            </a:br>
            <a:r>
              <a:rPr lang="en-US" sz="2000" b="1" dirty="0">
                <a:latin typeface="+mn-lt"/>
                <a:cs typeface="Calibri"/>
              </a:rPr>
              <a:t>+ in August reaching our hard to reach settings and hard to reach families (Sara Oxfordshire)</a:t>
            </a:r>
            <a:br>
              <a:rPr lang="en-US" sz="2000" b="1" dirty="0">
                <a:latin typeface="+mn-lt"/>
                <a:cs typeface="Calibri"/>
              </a:rPr>
            </a:br>
            <a:endParaRPr lang="en-US" sz="2000" b="1" dirty="0">
              <a:latin typeface="+mn-lt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Person with idea concept">
            <a:extLst>
              <a:ext uri="{FF2B5EF4-FFF2-40B4-BE49-F238E27FC236}">
                <a16:creationId xmlns:a16="http://schemas.microsoft.com/office/drawing/2014/main" id="{AB4A5DE7-D98A-927A-819F-1148E353E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0C305-D01B-78E8-14B2-B14E90ED9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39" y="2589664"/>
            <a:ext cx="3973385" cy="3692028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What will you do next?</a:t>
            </a:r>
            <a:br>
              <a:rPr lang="en-US" sz="5200" b="1" dirty="0">
                <a:solidFill>
                  <a:schemeClr val="bg1"/>
                </a:solidFill>
                <a:cs typeface="Calibri Light"/>
              </a:rPr>
            </a:br>
            <a:r>
              <a:rPr lang="en-US" sz="5200" b="1" dirty="0">
                <a:solidFill>
                  <a:schemeClr val="bg1"/>
                </a:solidFill>
              </a:rPr>
              <a:t> </a:t>
            </a:r>
            <a:br>
              <a:rPr lang="en-US" sz="5200" b="1" dirty="0"/>
            </a:br>
            <a:br>
              <a:rPr lang="en-US" sz="5200" b="1" dirty="0"/>
            </a:br>
            <a:r>
              <a:rPr lang="en-US" sz="5200" b="1" dirty="0">
                <a:solidFill>
                  <a:schemeClr val="bg1"/>
                </a:solidFill>
              </a:rPr>
              <a:t>Feedback in the chat please </a:t>
            </a:r>
          </a:p>
        </p:txBody>
      </p:sp>
    </p:spTree>
    <p:extLst>
      <p:ext uri="{BB962C8B-B14F-4D97-AF65-F5344CB8AC3E}">
        <p14:creationId xmlns:p14="http://schemas.microsoft.com/office/powerpoint/2010/main" val="380792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Empty office tables">
            <a:extLst>
              <a:ext uri="{FF2B5EF4-FFF2-40B4-BE49-F238E27FC236}">
                <a16:creationId xmlns:a16="http://schemas.microsoft.com/office/drawing/2014/main" id="{1D6B6D38-3433-19FD-9961-EB8C3F4B3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89" r="14245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5003-EDFF-7962-63FF-DBF800D3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br>
              <a:rPr lang="en-US" sz="4000">
                <a:latin typeface="+mn-lt"/>
              </a:rPr>
            </a:br>
            <a:r>
              <a:rPr lang="en-US" sz="4000" b="1"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9340A-2F40-9EC0-23D2-CA8140961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dirty="0"/>
              <a:t>Introductions and welcome</a:t>
            </a:r>
          </a:p>
          <a:p>
            <a:r>
              <a:rPr lang="en-US" sz="1700" dirty="0"/>
              <a:t>What we talked about last time</a:t>
            </a:r>
          </a:p>
          <a:p>
            <a:r>
              <a:rPr lang="en-US" sz="1700" dirty="0"/>
              <a:t>Spotlight session – all things data</a:t>
            </a:r>
            <a:r>
              <a:rPr lang="en-US" sz="1300" dirty="0"/>
              <a:t>!</a:t>
            </a:r>
          </a:p>
          <a:p>
            <a:pPr lvl="1"/>
            <a:r>
              <a:rPr lang="en-US" sz="1300" dirty="0"/>
              <a:t>What do we need?</a:t>
            </a:r>
          </a:p>
          <a:p>
            <a:pPr lvl="1"/>
            <a:r>
              <a:rPr lang="en-US" sz="1300" dirty="0"/>
              <a:t>What have we got</a:t>
            </a:r>
          </a:p>
          <a:p>
            <a:pPr lvl="1"/>
            <a:r>
              <a:rPr lang="en-US" sz="1300" dirty="0"/>
              <a:t>What can we share?</a:t>
            </a:r>
          </a:p>
          <a:p>
            <a:r>
              <a:rPr lang="en-US" sz="1700" dirty="0"/>
              <a:t>What else are we up to and how else can we help?</a:t>
            </a:r>
          </a:p>
          <a:p>
            <a:r>
              <a:rPr lang="en-US" sz="1700" dirty="0"/>
              <a:t>Ask the room</a:t>
            </a:r>
          </a:p>
          <a:p>
            <a:r>
              <a:rPr lang="en-US" sz="1700" dirty="0"/>
              <a:t>What next?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59157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39BA-2A31-C04B-BA07-852212A6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622" y="3041077"/>
            <a:ext cx="10640754" cy="77584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Thank you for your continued commitment and passion!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BB79FBBE-CED6-D644-BDF6-310D10815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503" y="6132626"/>
            <a:ext cx="9163757" cy="450447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2"/>
              </a:solidFill>
            </a:endParaRPr>
          </a:p>
          <a:p>
            <a:endParaRPr lang="en-US" sz="500" dirty="0">
              <a:solidFill>
                <a:schemeClr val="tx2"/>
              </a:solidFill>
            </a:endParaRPr>
          </a:p>
          <a:p>
            <a:endParaRPr lang="en-US" sz="8000" dirty="0">
              <a:solidFill>
                <a:schemeClr val="tx2"/>
              </a:solidFill>
            </a:endParaRPr>
          </a:p>
          <a:p>
            <a:endParaRPr lang="en-US" sz="8000" dirty="0">
              <a:solidFill>
                <a:schemeClr val="tx2"/>
              </a:solidFill>
            </a:endParaRPr>
          </a:p>
          <a:p>
            <a:r>
              <a:rPr lang="en-US" sz="8000" dirty="0">
                <a:solidFill>
                  <a:schemeClr val="tx2"/>
                </a:solidFill>
                <a:hlinkClick r:id="rId3"/>
              </a:rPr>
              <a:t>info@dingley.org.uk</a:t>
            </a:r>
            <a:endParaRPr lang="en-US" sz="8000" dirty="0">
              <a:solidFill>
                <a:schemeClr val="tx2"/>
              </a:solidFill>
            </a:endParaRPr>
          </a:p>
          <a:p>
            <a:endParaRPr lang="en-US" sz="8000" dirty="0">
              <a:solidFill>
                <a:schemeClr val="tx2"/>
              </a:solidFill>
            </a:endParaRPr>
          </a:p>
          <a:p>
            <a:r>
              <a:rPr lang="en-US" sz="8000" dirty="0">
                <a:solidFill>
                  <a:schemeClr val="tx2"/>
                </a:solidFill>
              </a:rPr>
              <a:t>Catherine Mcleod MBE </a:t>
            </a:r>
            <a:r>
              <a:rPr lang="en-US" sz="8000" dirty="0" err="1">
                <a:ea typeface="Calibri"/>
                <a:cs typeface="Calibri"/>
                <a:hlinkClick r:id="rId4"/>
              </a:rPr>
              <a:t>catherine.mcleod@dingley.org.uk</a:t>
            </a:r>
            <a:endParaRPr lang="en-US" sz="8000" dirty="0">
              <a:solidFill>
                <a:schemeClr val="tx2"/>
              </a:solidFill>
            </a:endParaRPr>
          </a:p>
          <a:p>
            <a:r>
              <a:rPr lang="en-US" sz="8000" dirty="0">
                <a:solidFill>
                  <a:schemeClr val="tx2"/>
                </a:solidFill>
              </a:rPr>
              <a:t>Ann Van Dyke MBE </a:t>
            </a:r>
            <a:r>
              <a:rPr lang="en-US" sz="8000" dirty="0">
                <a:solidFill>
                  <a:schemeClr val="tx2"/>
                </a:solidFill>
                <a:hlinkClick r:id="rId5"/>
              </a:rPr>
              <a:t>ann.vandyke@dingley.org.uk</a:t>
            </a:r>
            <a:endParaRPr lang="en-US" sz="8000" dirty="0">
              <a:solidFill>
                <a:schemeClr val="tx2"/>
              </a:solidFill>
            </a:endParaRPr>
          </a:p>
          <a:p>
            <a:endParaRPr lang="en-US" sz="80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tx2"/>
              </a:solidFill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80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6" name="Picture 3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7EA5258-870D-430D-82E9-DFAC7BAC68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35" r="3868"/>
          <a:stretch/>
        </p:blipFill>
        <p:spPr>
          <a:xfrm>
            <a:off x="1281891" y="274927"/>
            <a:ext cx="9395986" cy="14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6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  <a:prstGeom prst="rect">
            <a:avLst/>
          </a:prstGeom>
        </p:spPr>
        <p:txBody>
          <a:bodyPr spcFirstLastPara="1" lIns="91608" tIns="45791" rIns="91608" bIns="45791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5400"/>
            </a:pPr>
            <a:r>
              <a:rPr lang="en-GB" sz="3200" b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 shall we work today? </a:t>
            </a:r>
          </a:p>
        </p:txBody>
      </p:sp>
      <p:sp>
        <p:nvSpPr>
          <p:cNvPr id="106" name="Google Shape;106;p15"/>
          <p:cNvSpPr txBox="1"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  <a:prstGeom prst="rect">
            <a:avLst/>
          </a:prstGeom>
        </p:spPr>
        <p:txBody>
          <a:bodyPr spcFirstLastPara="1" lIns="91608" tIns="45791" rIns="91608" bIns="45791" anchor="t" anchorCtr="0">
            <a:normAutofit/>
          </a:bodyPr>
          <a:lstStyle/>
          <a:p>
            <a:pPr>
              <a:spcBef>
                <a:spcPts val="1002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000" dirty="0"/>
              <a:t>Cameras, mics, joining in and chat</a:t>
            </a:r>
          </a:p>
          <a:p>
            <a:pPr>
              <a:spcBef>
                <a:spcPts val="1002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000" dirty="0"/>
              <a:t>We will make notes and share what’s useful, but NOT record the session or identify individuals</a:t>
            </a:r>
          </a:p>
          <a:p>
            <a:pPr>
              <a:spcBef>
                <a:spcPts val="1002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000" dirty="0"/>
              <a:t>Can you give yourself this time?</a:t>
            </a:r>
          </a:p>
          <a:p>
            <a:pPr>
              <a:spcBef>
                <a:spcPts val="1002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000" dirty="0"/>
              <a:t>Are you comfy?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F109A35-2D46-57DF-E0CC-3DD9ADABF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" b="-1"/>
          <a:stretch/>
        </p:blipFill>
        <p:spPr>
          <a:xfrm>
            <a:off x="4987672" y="1167896"/>
            <a:ext cx="6389346" cy="4531518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osing, crowd&#10;&#10;Description automatically generated">
            <a:extLst>
              <a:ext uri="{FF2B5EF4-FFF2-40B4-BE49-F238E27FC236}">
                <a16:creationId xmlns:a16="http://schemas.microsoft.com/office/drawing/2014/main" id="{0AB453F2-7BBB-8BBD-992C-9B0980A3A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9" r="2078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07513-3E88-0170-9506-C48AFBB9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92" y="249693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600" b="1" dirty="0">
                <a:latin typeface="+mn-lt"/>
              </a:rPr>
              <a:t>Who we are, and what we do </a:t>
            </a:r>
            <a:endParaRPr lang="en-US" sz="2600" b="1" dirty="0">
              <a:latin typeface="+mn-lt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8BA61-9304-03C4-2618-FF569030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38" y="1807159"/>
            <a:ext cx="3799853" cy="37887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buNone/>
            </a:pPr>
            <a:r>
              <a:rPr lang="en-GB" sz="1400" b="1" dirty="0"/>
              <a:t>A charity delivering specialist nursery provision for children with SEND</a:t>
            </a:r>
            <a:endParaRPr lang="en-GB" sz="1400" b="1" dirty="0">
              <a:cs typeface="Calibri"/>
            </a:endParaRPr>
          </a:p>
          <a:p>
            <a:pPr lvl="1" fontAlgn="base"/>
            <a:r>
              <a:rPr lang="en-GB" sz="1400" dirty="0"/>
              <a:t>Working with children, families and mainstream providers</a:t>
            </a:r>
            <a:endParaRPr lang="en-GB" sz="1400" dirty="0">
              <a:cs typeface="Calibri"/>
            </a:endParaRPr>
          </a:p>
          <a:p>
            <a:pPr lvl="1"/>
            <a:r>
              <a:rPr lang="en-GB" sz="1400" dirty="0">
                <a:cs typeface="Calibri"/>
              </a:rPr>
              <a:t>Thousands of children and families supported over 40 years</a:t>
            </a:r>
          </a:p>
          <a:p>
            <a:pPr lvl="1"/>
            <a:r>
              <a:rPr lang="en-GB" sz="1400" dirty="0">
                <a:ea typeface="+mn-lt"/>
                <a:cs typeface="+mn-lt"/>
              </a:rPr>
              <a:t>35% to 70% transitions to the mainstream</a:t>
            </a:r>
          </a:p>
          <a:p>
            <a:pPr marL="457200" lvl="1" indent="0">
              <a:buNone/>
            </a:pPr>
            <a:endParaRPr lang="en-GB" sz="1400" dirty="0">
              <a:cs typeface="Calibri" panose="020F0502020204030204"/>
            </a:endParaRPr>
          </a:p>
          <a:p>
            <a:pPr marL="0" indent="0" fontAlgn="base">
              <a:buNone/>
            </a:pPr>
            <a:r>
              <a:rPr lang="en-GB" sz="1400" b="1" dirty="0"/>
              <a:t>A will to drive an inclusion movement</a:t>
            </a:r>
            <a:endParaRPr lang="en-GB" sz="1400" b="1" dirty="0">
              <a:cs typeface="Calibri"/>
            </a:endParaRPr>
          </a:p>
          <a:p>
            <a:pPr lvl="1" fontAlgn="base"/>
            <a:r>
              <a:rPr lang="en-GB" sz="1400" dirty="0">
                <a:ea typeface="+mn-lt"/>
                <a:cs typeface="+mn-lt"/>
              </a:rPr>
              <a:t>76% of THOUSANDS of practitioners who complete out Inclusive Practice course tell they can support more children with SEND</a:t>
            </a:r>
            <a:endParaRPr lang="en-GB" sz="1400" dirty="0"/>
          </a:p>
          <a:p>
            <a:pPr lvl="1" fontAlgn="base"/>
            <a:r>
              <a:rPr lang="en-GB" sz="1400" dirty="0"/>
              <a:t>Working across the UK with LAs, providers, partners &amp; parents</a:t>
            </a:r>
            <a:endParaRPr lang="en-GB" sz="1400" dirty="0">
              <a:cs typeface="Calibri"/>
            </a:endParaRPr>
          </a:p>
          <a:p>
            <a:pPr lvl="1" fontAlgn="base"/>
            <a:r>
              <a:rPr lang="en-GB" sz="1400" dirty="0"/>
              <a:t>Lobbying for change nationally representing their voices</a:t>
            </a:r>
          </a:p>
          <a:p>
            <a:pPr marL="457200" lvl="1" indent="0" fontAlgn="base">
              <a:buNone/>
            </a:pPr>
            <a:endParaRPr lang="en-GB" sz="1400" dirty="0"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hlinkClick r:id="rId4"/>
              </a:rPr>
              <a:t>www.dingley.org.uk</a:t>
            </a:r>
            <a:endParaRPr lang="en-GB" sz="14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86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E467-51FA-BB7D-B90F-F6BD4649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the lunch breaks?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B5250-A847-5836-CBAD-43316FAB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702"/>
            <a:ext cx="10515600" cy="4351338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DfE funded for 18 months</a:t>
            </a:r>
          </a:p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Early Years SEND Partnership</a:t>
            </a:r>
          </a:p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An opportunity to engage with more of you!</a:t>
            </a:r>
          </a:p>
        </p:txBody>
      </p:sp>
      <p:pic>
        <p:nvPicPr>
          <p:cNvPr id="4" name="Picture 3" descr="A group of logos for children&#10;&#10;Description automatically generated">
            <a:extLst>
              <a:ext uri="{FF2B5EF4-FFF2-40B4-BE49-F238E27FC236}">
                <a16:creationId xmlns:a16="http://schemas.microsoft.com/office/drawing/2014/main" id="{EA724CBF-8F99-94C2-5DE0-7A2035BEA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84466"/>
            <a:ext cx="5869577" cy="249594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698667A-C025-2E44-E1EC-29077A306DDC}"/>
              </a:ext>
            </a:extLst>
          </p:cNvPr>
          <p:cNvSpPr txBox="1">
            <a:spLocks/>
          </p:cNvSpPr>
          <p:nvPr/>
        </p:nvSpPr>
        <p:spPr>
          <a:xfrm>
            <a:off x="495219" y="4729643"/>
            <a:ext cx="5068833" cy="1447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">
              <a:solidFill>
                <a:schemeClr val="tx2"/>
              </a:solidFill>
            </a:endParaRPr>
          </a:p>
          <a:p>
            <a:endParaRPr lang="en-US" sz="500">
              <a:solidFill>
                <a:schemeClr val="tx2"/>
              </a:solidFill>
            </a:endParaRPr>
          </a:p>
          <a:p>
            <a:endParaRPr lang="en-US" sz="7200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 sz="72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7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https://councilfordisabledchildren.org.uk/about-us-0/networks/early-years-send/eysend-partnership</a:t>
            </a:r>
            <a:endParaRPr lang="en-US" sz="7200">
              <a:solidFill>
                <a:schemeClr val="tx2"/>
              </a:solidFill>
              <a:ea typeface="Calibri" panose="020F0502020204030204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7200">
              <a:solidFill>
                <a:schemeClr val="tx2"/>
              </a:solidFill>
              <a:cs typeface="Calibri"/>
            </a:endParaRPr>
          </a:p>
          <a:p>
            <a:endParaRPr lang="en-US" sz="500">
              <a:solidFill>
                <a:schemeClr val="tx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937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orking space background">
            <a:extLst>
              <a:ext uri="{FF2B5EF4-FFF2-40B4-BE49-F238E27FC236}">
                <a16:creationId xmlns:a16="http://schemas.microsoft.com/office/drawing/2014/main" id="{B089A26F-8EB0-4123-22F8-9C3727250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ECDCB-7A0C-6CCA-3982-51D27FCC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Please tell us who </a:t>
            </a:r>
            <a:r>
              <a:rPr lang="en-US" sz="4000" b="1" u="sng"/>
              <a:t>you</a:t>
            </a:r>
            <a:r>
              <a:rPr lang="en-US" sz="4000" b="1"/>
              <a:t> are in the chat and leave your email so we can stay in touch directly</a:t>
            </a:r>
          </a:p>
        </p:txBody>
      </p:sp>
    </p:spTree>
    <p:extLst>
      <p:ext uri="{BB962C8B-B14F-4D97-AF65-F5344CB8AC3E}">
        <p14:creationId xmlns:p14="http://schemas.microsoft.com/office/powerpoint/2010/main" val="23522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30FF-4ACA-A5D4-111A-BFBCD1AE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1858320"/>
            <a:ext cx="4887310" cy="31413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latin typeface="+mn-lt"/>
              </a:rPr>
              <a:t>Our spotlight l</a:t>
            </a:r>
            <a:r>
              <a:rPr lang="en-US" sz="3600" b="1" kern="1200" dirty="0">
                <a:solidFill>
                  <a:schemeClr val="tx1"/>
                </a:solidFill>
                <a:latin typeface="+mn-lt"/>
              </a:rPr>
              <a:t>ast time…</a:t>
            </a:r>
            <a:br>
              <a:rPr lang="en-US" sz="3600" b="1" kern="1200" dirty="0"/>
            </a:br>
            <a:br>
              <a:rPr lang="en-US" sz="3600" b="1" kern="1200" dirty="0"/>
            </a:br>
            <a:r>
              <a:rPr lang="en-US" sz="3600" b="1" kern="1200" dirty="0"/>
              <a:t>What are we asking our providers</a:t>
            </a:r>
            <a:r>
              <a:rPr lang="en-US" sz="3600" b="1" dirty="0"/>
              <a:t>? </a:t>
            </a:r>
            <a:br>
              <a:rPr lang="en-US" sz="3600" b="1" dirty="0"/>
            </a:br>
            <a:r>
              <a:rPr lang="en-US" sz="3600" b="1" dirty="0"/>
              <a:t>Why and how?</a:t>
            </a:r>
            <a:br>
              <a:rPr lang="en-US" sz="3600" b="1" dirty="0">
                <a:ea typeface="Calibri"/>
                <a:cs typeface="Calibri"/>
              </a:rPr>
            </a:br>
            <a:br>
              <a:rPr lang="en-US" sz="2000" b="1" dirty="0">
                <a:ea typeface="Calibri"/>
                <a:cs typeface="Calibri"/>
              </a:rPr>
            </a:br>
            <a:endParaRPr lang="en-US" sz="1900" b="1" kern="1200" dirty="0">
              <a:latin typeface="+mn-lt"/>
            </a:endParaRPr>
          </a:p>
        </p:txBody>
      </p:sp>
      <p:pic>
        <p:nvPicPr>
          <p:cNvPr id="34" name="Picture 33" descr="One in a crowd">
            <a:extLst>
              <a:ext uri="{FF2B5EF4-FFF2-40B4-BE49-F238E27FC236}">
                <a16:creationId xmlns:a16="http://schemas.microsoft.com/office/drawing/2014/main" id="{E7CF8FA6-FC4B-70E6-813B-80BA10C33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6"/>
          <a:stretch/>
        </p:blipFill>
        <p:spPr>
          <a:xfrm>
            <a:off x="5463389" y="1251126"/>
            <a:ext cx="5941497" cy="4213887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71E4E172-1EA7-E251-8265-AD4D67315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36EE4C1-7905-4652-A645-D2C3112E2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B2D6870-BDC0-AE8B-A7F5-D570327D1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46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ny question marks on black background">
            <a:extLst>
              <a:ext uri="{FF2B5EF4-FFF2-40B4-BE49-F238E27FC236}">
                <a16:creationId xmlns:a16="http://schemas.microsoft.com/office/drawing/2014/main" id="{2385D374-3BFC-0C15-611C-62962A4BA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91" r="2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13924-3942-D4AE-E090-152898A8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Some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56C89-5932-3F42-C963-8BB6DCC83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700" dirty="0">
                <a:ea typeface="Calibri"/>
                <a:cs typeface="Calibri"/>
              </a:rPr>
              <a:t>What do we need and why?</a:t>
            </a:r>
          </a:p>
          <a:p>
            <a:r>
              <a:rPr lang="en-US" sz="1700" dirty="0">
                <a:ea typeface="Calibri"/>
                <a:cs typeface="Calibri"/>
              </a:rPr>
              <a:t>What are our opportunities? </a:t>
            </a:r>
            <a:r>
              <a:rPr lang="en-US" sz="1700" dirty="0" err="1">
                <a:ea typeface="Calibri"/>
                <a:cs typeface="Calibri"/>
              </a:rPr>
              <a:t>eg</a:t>
            </a:r>
            <a:r>
              <a:rPr lang="en-US" sz="1700" dirty="0">
                <a:ea typeface="Calibri"/>
                <a:cs typeface="Calibri"/>
              </a:rPr>
              <a:t> when we give funding</a:t>
            </a:r>
          </a:p>
          <a:p>
            <a:r>
              <a:rPr lang="en-US" sz="1700" dirty="0">
                <a:ea typeface="Calibri"/>
                <a:cs typeface="Calibri"/>
              </a:rPr>
              <a:t>Every contact counts (and gives a message)</a:t>
            </a:r>
          </a:p>
          <a:p>
            <a:r>
              <a:rPr lang="en-US" sz="1700" dirty="0">
                <a:ea typeface="Calibri"/>
                <a:cs typeface="Calibri"/>
              </a:rPr>
              <a:t>Relationships are key</a:t>
            </a:r>
          </a:p>
          <a:p>
            <a:r>
              <a:rPr lang="en-US" sz="1700" dirty="0">
                <a:ea typeface="Calibri"/>
                <a:cs typeface="Calibri"/>
              </a:rPr>
              <a:t>Our role is to balance support and challenge </a:t>
            </a:r>
          </a:p>
          <a:p>
            <a:r>
              <a:rPr lang="en-US" sz="1700" dirty="0">
                <a:ea typeface="Calibri"/>
                <a:cs typeface="Calibri"/>
              </a:rPr>
              <a:t>Inviting and welcoming conversations will support inclusive practice</a:t>
            </a:r>
          </a:p>
          <a:p>
            <a:r>
              <a:rPr lang="en-US" sz="1700" dirty="0">
                <a:ea typeface="Calibri"/>
                <a:cs typeface="Calibri"/>
              </a:rPr>
              <a:t>So what do we do with the info (market management is key) </a:t>
            </a:r>
          </a:p>
          <a:p>
            <a:r>
              <a:rPr lang="en-US" sz="1700" dirty="0">
                <a:ea typeface="Calibri"/>
                <a:cs typeface="Calibri"/>
              </a:rPr>
              <a:t>Business planning for inclusion is essential</a:t>
            </a:r>
          </a:p>
          <a:p>
            <a:endParaRPr lang="en-US" sz="17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1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232FA-04FE-7F55-AB65-6D38B885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 b="1" dirty="0"/>
              <a:t>Useful links and resources – 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E2A5-BE37-8DFA-9F8A-AA7CD528C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>
                <a:hlinkClick r:id="rId2"/>
              </a:rPr>
              <a:t>https://nasen.org.uk/resources/early-years-send-review-guide-0</a:t>
            </a:r>
            <a:endParaRPr lang="en-US" sz="2000"/>
          </a:p>
          <a:p>
            <a:r>
              <a:rPr lang="en-US" sz="2000">
                <a:hlinkClick r:id="rId3"/>
              </a:rPr>
              <a:t>https://hubforearlyyears.swindon.gov.uk/Page/20348</a:t>
            </a:r>
            <a:endParaRPr lang="en-US" sz="2000"/>
          </a:p>
          <a:p>
            <a:r>
              <a:rPr lang="en-GB" sz="2000">
                <a:hlinkClick r:id="rId4" tooltip="https://hubforearlyyears.swindon.gov.uk/pages/download/302b7ad3-1b68-4824-b527-c1c57ea8fe64/pagesectiondocuments"/>
              </a:rPr>
              <a:t>https://hubforearlyyears.swindon.gov.uk/Pages/Download/302b7ad3-1b68-4824-b527-c1c57ea8fe64/PageSectionDocuments</a:t>
            </a:r>
            <a:endParaRPr lang="en-US" sz="2000"/>
          </a:p>
          <a:p>
            <a:endParaRPr lang="en-US" sz="2000"/>
          </a:p>
        </p:txBody>
      </p:sp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D6534B0C-B015-9B02-97E6-39F621A74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31" r="11046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13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7934E83E3AC4A821FF7D65C647CF3" ma:contentTypeVersion="18" ma:contentTypeDescription="Create a new document." ma:contentTypeScope="" ma:versionID="5797f0bc1d4900ba710060bfd187960e">
  <xsd:schema xmlns:xsd="http://www.w3.org/2001/XMLSchema" xmlns:xs="http://www.w3.org/2001/XMLSchema" xmlns:p="http://schemas.microsoft.com/office/2006/metadata/properties" xmlns:ns2="2f3bc997-f854-457e-a89a-f53daf41e975" xmlns:ns3="5ff03d53-907b-4153-b31a-f9c01187da2f" targetNamespace="http://schemas.microsoft.com/office/2006/metadata/properties" ma:root="true" ma:fieldsID="ac5ce1b79af9bc05dab852fe9b2a7131" ns2:_="" ns3:_="">
    <xsd:import namespace="2f3bc997-f854-457e-a89a-f53daf41e975"/>
    <xsd:import namespace="5ff03d53-907b-4153-b31a-f9c01187d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bc997-f854-457e-a89a-f53daf41e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fd98df-2cc9-409e-a9a9-85a472a88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03d53-907b-4153-b31a-f9c01187d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a809a7-1504-4795-ab1a-8225feca0323}" ma:internalName="TaxCatchAll" ma:showField="CatchAllData" ma:web="5ff03d53-907b-4153-b31a-f9c01187da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3bc997-f854-457e-a89a-f53daf41e975">
      <Terms xmlns="http://schemas.microsoft.com/office/infopath/2007/PartnerControls"/>
    </lcf76f155ced4ddcb4097134ff3c332f>
    <TaxCatchAll xmlns="5ff03d53-907b-4153-b31a-f9c01187da2f" xsi:nil="true"/>
  </documentManagement>
</p:properties>
</file>

<file path=customXml/itemProps1.xml><?xml version="1.0" encoding="utf-8"?>
<ds:datastoreItem xmlns:ds="http://schemas.openxmlformats.org/officeDocument/2006/customXml" ds:itemID="{2E820EFA-BEB5-442F-A3C6-472FE7880A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67FD39-7B89-4A1D-B6C1-A308F6103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3bc997-f854-457e-a89a-f53daf41e975"/>
    <ds:schemaRef ds:uri="5ff03d53-907b-4153-b31a-f9c01187da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532EBD-07EC-4ECF-9452-38C5FCD5E9B7}">
  <ds:schemaRefs>
    <ds:schemaRef ds:uri="http://schemas.microsoft.com/office/2006/metadata/properties"/>
    <ds:schemaRef ds:uri="2f3bc997-f854-457e-a89a-f53daf41e975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5ff03d53-907b-4153-b31a-f9c01187da2f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748</Words>
  <Application>Microsoft Office PowerPoint</Application>
  <PresentationFormat>Widescreen</PresentationFormat>
  <Paragraphs>117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Wingdings</vt:lpstr>
      <vt:lpstr>Office Theme</vt:lpstr>
      <vt:lpstr>Welcome to our  Inclusion Lunch Break!</vt:lpstr>
      <vt:lpstr> Agenda</vt:lpstr>
      <vt:lpstr>How shall we work today? </vt:lpstr>
      <vt:lpstr>Who we are, and what we do </vt:lpstr>
      <vt:lpstr>Why the lunch breaks?</vt:lpstr>
      <vt:lpstr>Please tell us who you are in the chat and leave your email so we can stay in touch directly</vt:lpstr>
      <vt:lpstr>Our spotlight last time…  What are we asking our providers?  Why and how?  </vt:lpstr>
      <vt:lpstr>Some considerations</vt:lpstr>
      <vt:lpstr>Useful links and resources – thank you!</vt:lpstr>
      <vt:lpstr>Spotlight session this time</vt:lpstr>
      <vt:lpstr>What are we measuring and why?</vt:lpstr>
      <vt:lpstr>Don’t forget the related legislation</vt:lpstr>
      <vt:lpstr>Measuring Sufficiency </vt:lpstr>
      <vt:lpstr>Thinking about impact and the Early Years Outcomes Duties…</vt:lpstr>
      <vt:lpstr>Sharing resources from us and from you</vt:lpstr>
      <vt:lpstr>What else are we up to and how else can we help?</vt:lpstr>
      <vt:lpstr>Ask the room</vt:lpstr>
      <vt:lpstr>Spotlight next time?  8th July 12.30-1.30pm  …and onwards the second Monday of each month (due to public holidays)  Ordinarily Available Provision (Karen Jones)  + in August reaching our hard to reach settings and hard to reach families (Sara Oxfordshire) </vt:lpstr>
      <vt:lpstr>What will you do next?    Feedback in the chat please </vt:lpstr>
      <vt:lpstr>Thank you for your continued commitment and passion!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Driven Early Years Inclusion and Managing Good Transitions to Track and Improve Outcomes for Children with SEND</dc:title>
  <dc:creator>Ann Van Dyke</dc:creator>
  <cp:lastModifiedBy>Rachel Thompson</cp:lastModifiedBy>
  <cp:revision>111</cp:revision>
  <cp:lastPrinted>2024-02-05T12:17:31Z</cp:lastPrinted>
  <dcterms:created xsi:type="dcterms:W3CDTF">2022-06-27T14:30:28Z</dcterms:created>
  <dcterms:modified xsi:type="dcterms:W3CDTF">2024-06-17T08:14:45Z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0x0101009627934E83E3AC4A821FF7D65C647CF3</vt:lpwstr>
  </property>
  <property fmtid="{D5CDD505-2E9C-101B-9397-08002B2CF9AE}" pid="3" name="MediaServiceImageTags">
    <vt:lpwstr/>
  </property>
</Properties>
</file>