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311" r:id="rId5"/>
    <p:sldId id="374" r:id="rId6"/>
    <p:sldId id="422" r:id="rId7"/>
    <p:sldId id="484" r:id="rId8"/>
    <p:sldId id="428" r:id="rId9"/>
    <p:sldId id="429" r:id="rId10"/>
    <p:sldId id="430" r:id="rId11"/>
    <p:sldId id="485" r:id="rId12"/>
    <p:sldId id="498" r:id="rId13"/>
    <p:sldId id="496" r:id="rId14"/>
    <p:sldId id="494" r:id="rId15"/>
    <p:sldId id="499" r:id="rId16"/>
    <p:sldId id="480" r:id="rId17"/>
    <p:sldId id="481" r:id="rId18"/>
    <p:sldId id="418"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C86C4-6B61-CB26-0F05-A94BC1E8E0C3}" v="201" dt="2024-04-11T13:21:03.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3"/>
    <p:restoredTop sz="94692"/>
  </p:normalViewPr>
  <p:slideViewPr>
    <p:cSldViewPr snapToGrid="0">
      <p:cViewPr varScale="1">
        <p:scale>
          <a:sx n="180" d="100"/>
          <a:sy n="180" d="100"/>
        </p:scale>
        <p:origin x="208"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Van Dyke" userId="S::ann.vandyke@dingley.org.uk::856c8285-8076-4870-a95d-1ca2178499f0" providerId="AD" clId="Web-{A566F171-71CB-C2FC-BABA-CFD531DD95DC}"/>
    <pc:docChg chg="modSld">
      <pc:chgData name="Ann Van Dyke" userId="S::ann.vandyke@dingley.org.uk::856c8285-8076-4870-a95d-1ca2178499f0" providerId="AD" clId="Web-{A566F171-71CB-C2FC-BABA-CFD531DD95DC}" dt="2024-03-04T14:17:34.959" v="62" actId="20577"/>
      <pc:docMkLst>
        <pc:docMk/>
      </pc:docMkLst>
      <pc:sldChg chg="modSp">
        <pc:chgData name="Ann Van Dyke" userId="S::ann.vandyke@dingley.org.uk::856c8285-8076-4870-a95d-1ca2178499f0" providerId="AD" clId="Web-{A566F171-71CB-C2FC-BABA-CFD531DD95DC}" dt="2024-03-04T14:17:34.959" v="62" actId="20577"/>
        <pc:sldMkLst>
          <pc:docMk/>
          <pc:sldMk cId="3568395081" sldId="481"/>
        </pc:sldMkLst>
        <pc:spChg chg="mod">
          <ac:chgData name="Ann Van Dyke" userId="S::ann.vandyke@dingley.org.uk::856c8285-8076-4870-a95d-1ca2178499f0" providerId="AD" clId="Web-{A566F171-71CB-C2FC-BABA-CFD531DD95DC}" dt="2024-03-04T14:17:34.959" v="62" actId="20577"/>
          <ac:spMkLst>
            <pc:docMk/>
            <pc:sldMk cId="3568395081" sldId="481"/>
            <ac:spMk id="2" creationId="{0FE5BB1C-7D53-4F71-240B-A46A4DBB7A5F}"/>
          </ac:spMkLst>
        </pc:spChg>
      </pc:sldChg>
    </pc:docChg>
  </pc:docChgLst>
  <pc:docChgLst>
    <pc:chgData name="Ann Van Dyke" userId="S::ann.vandyke@dingley.org.uk::856c8285-8076-4870-a95d-1ca2178499f0" providerId="AD" clId="Web-{548C86C4-6B61-CB26-0F05-A94BC1E8E0C3}"/>
    <pc:docChg chg="addSld delSld modSld">
      <pc:chgData name="Ann Van Dyke" userId="S::ann.vandyke@dingley.org.uk::856c8285-8076-4870-a95d-1ca2178499f0" providerId="AD" clId="Web-{548C86C4-6B61-CB26-0F05-A94BC1E8E0C3}" dt="2024-04-11T13:21:03.337" v="214" actId="20577"/>
      <pc:docMkLst>
        <pc:docMk/>
      </pc:docMkLst>
      <pc:sldChg chg="modSp">
        <pc:chgData name="Ann Van Dyke" userId="S::ann.vandyke@dingley.org.uk::856c8285-8076-4870-a95d-1ca2178499f0" providerId="AD" clId="Web-{548C86C4-6B61-CB26-0F05-A94BC1E8E0C3}" dt="2024-04-11T13:10:49.031" v="28" actId="20577"/>
        <pc:sldMkLst>
          <pc:docMk/>
          <pc:sldMk cId="3568395081" sldId="481"/>
        </pc:sldMkLst>
        <pc:spChg chg="mod">
          <ac:chgData name="Ann Van Dyke" userId="S::ann.vandyke@dingley.org.uk::856c8285-8076-4870-a95d-1ca2178499f0" providerId="AD" clId="Web-{548C86C4-6B61-CB26-0F05-A94BC1E8E0C3}" dt="2024-04-11T13:10:49.031" v="28" actId="20577"/>
          <ac:spMkLst>
            <pc:docMk/>
            <pc:sldMk cId="3568395081" sldId="481"/>
            <ac:spMk id="2" creationId="{0FE5BB1C-7D53-4F71-240B-A46A4DBB7A5F}"/>
          </ac:spMkLst>
        </pc:spChg>
      </pc:sldChg>
      <pc:sldChg chg="modSp">
        <pc:chgData name="Ann Van Dyke" userId="S::ann.vandyke@dingley.org.uk::856c8285-8076-4870-a95d-1ca2178499f0" providerId="AD" clId="Web-{548C86C4-6B61-CB26-0F05-A94BC1E8E0C3}" dt="2024-04-11T13:17:23.828" v="117" actId="20577"/>
        <pc:sldMkLst>
          <pc:docMk/>
          <pc:sldMk cId="1690361276" sldId="485"/>
        </pc:sldMkLst>
        <pc:spChg chg="mod">
          <ac:chgData name="Ann Van Dyke" userId="S::ann.vandyke@dingley.org.uk::856c8285-8076-4870-a95d-1ca2178499f0" providerId="AD" clId="Web-{548C86C4-6B61-CB26-0F05-A94BC1E8E0C3}" dt="2024-04-11T13:17:23.828" v="117" actId="20577"/>
          <ac:spMkLst>
            <pc:docMk/>
            <pc:sldMk cId="1690361276" sldId="485"/>
            <ac:spMk id="3" creationId="{02E28294-D27E-0B1E-835D-7111AD7EB0B2}"/>
          </ac:spMkLst>
        </pc:spChg>
      </pc:sldChg>
      <pc:sldChg chg="modSp">
        <pc:chgData name="Ann Van Dyke" userId="S::ann.vandyke@dingley.org.uk::856c8285-8076-4870-a95d-1ca2178499f0" providerId="AD" clId="Web-{548C86C4-6B61-CB26-0F05-A94BC1E8E0C3}" dt="2024-04-11T13:21:03.337" v="214" actId="20577"/>
        <pc:sldMkLst>
          <pc:docMk/>
          <pc:sldMk cId="1414316489" sldId="498"/>
        </pc:sldMkLst>
        <pc:spChg chg="mod">
          <ac:chgData name="Ann Van Dyke" userId="S::ann.vandyke@dingley.org.uk::856c8285-8076-4870-a95d-1ca2178499f0" providerId="AD" clId="Web-{548C86C4-6B61-CB26-0F05-A94BC1E8E0C3}" dt="2024-04-11T13:21:03.337" v="214" actId="20577"/>
          <ac:spMkLst>
            <pc:docMk/>
            <pc:sldMk cId="1414316489" sldId="498"/>
            <ac:spMk id="3" creationId="{EEF56C89-5932-3F42-C963-8BB6DCC83109}"/>
          </ac:spMkLst>
        </pc:spChg>
      </pc:sldChg>
      <pc:sldChg chg="new del">
        <pc:chgData name="Ann Van Dyke" userId="S::ann.vandyke@dingley.org.uk::856c8285-8076-4870-a95d-1ca2178499f0" providerId="AD" clId="Web-{548C86C4-6B61-CB26-0F05-A94BC1E8E0C3}" dt="2024-04-11T13:12:28.973" v="30"/>
        <pc:sldMkLst>
          <pc:docMk/>
          <pc:sldMk cId="3763524611" sldId="5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C8955-FD92-1E45-9CAA-D519A7646790}"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9851C-E0B2-8A46-91F1-D0EDD426AFEB}" type="slidenum">
              <a:rPr lang="en-US" smtClean="0"/>
              <a:t>‹#›</a:t>
            </a:fld>
            <a:endParaRPr lang="en-US"/>
          </a:p>
        </p:txBody>
      </p:sp>
    </p:spTree>
    <p:extLst>
      <p:ext uri="{BB962C8B-B14F-4D97-AF65-F5344CB8AC3E}">
        <p14:creationId xmlns:p14="http://schemas.microsoft.com/office/powerpoint/2010/main" val="17483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69C398-02ED-9241-A867-D2363B44B516}" type="slidenum">
              <a:rPr lang="en-US" smtClean="0"/>
              <a:t>1</a:t>
            </a:fld>
            <a:endParaRPr lang="en-US"/>
          </a:p>
        </p:txBody>
      </p:sp>
    </p:spTree>
    <p:extLst>
      <p:ext uri="{BB962C8B-B14F-4D97-AF65-F5344CB8AC3E}">
        <p14:creationId xmlns:p14="http://schemas.microsoft.com/office/powerpoint/2010/main" val="228767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txBox="1">
            <a:spLocks noGrp="1"/>
          </p:cNvSpPr>
          <p:nvPr>
            <p:ph type="sldNum" idx="12"/>
          </p:nvPr>
        </p:nvSpPr>
        <p:spPr>
          <a:xfrm>
            <a:off x="3884615" y="8685215"/>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EB9851C-E0B2-8A46-91F1-D0EDD426AFEB}" type="slidenum">
              <a:rPr lang="en-US" smtClean="0"/>
              <a:t>4</a:t>
            </a:fld>
            <a:endParaRPr lang="en-US"/>
          </a:p>
        </p:txBody>
      </p:sp>
    </p:spTree>
    <p:extLst>
      <p:ext uri="{BB962C8B-B14F-4D97-AF65-F5344CB8AC3E}">
        <p14:creationId xmlns:p14="http://schemas.microsoft.com/office/powerpoint/2010/main" val="413070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B9851C-E0B2-8A46-91F1-D0EDD426AFEB}" type="slidenum">
              <a:rPr lang="en-US" smtClean="0"/>
              <a:t>6</a:t>
            </a:fld>
            <a:endParaRPr lang="en-US"/>
          </a:p>
        </p:txBody>
      </p:sp>
    </p:spTree>
    <p:extLst>
      <p:ext uri="{BB962C8B-B14F-4D97-AF65-F5344CB8AC3E}">
        <p14:creationId xmlns:p14="http://schemas.microsoft.com/office/powerpoint/2010/main" val="1200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B9851C-E0B2-8A46-91F1-D0EDD426AFEB}" type="slidenum">
              <a:rPr lang="en-US" smtClean="0"/>
              <a:t>7</a:t>
            </a:fld>
            <a:endParaRPr lang="en-US"/>
          </a:p>
        </p:txBody>
      </p:sp>
    </p:spTree>
    <p:extLst>
      <p:ext uri="{BB962C8B-B14F-4D97-AF65-F5344CB8AC3E}">
        <p14:creationId xmlns:p14="http://schemas.microsoft.com/office/powerpoint/2010/main" val="405578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B9851C-E0B2-8A46-91F1-D0EDD426AFEB}" type="slidenum">
              <a:rPr lang="en-US" smtClean="0"/>
              <a:t>9</a:t>
            </a:fld>
            <a:endParaRPr lang="en-US"/>
          </a:p>
        </p:txBody>
      </p:sp>
    </p:spTree>
    <p:extLst>
      <p:ext uri="{BB962C8B-B14F-4D97-AF65-F5344CB8AC3E}">
        <p14:creationId xmlns:p14="http://schemas.microsoft.com/office/powerpoint/2010/main" val="93407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69C398-02ED-9241-A867-D2363B44B516}" type="slidenum">
              <a:rPr lang="en-US" smtClean="0"/>
              <a:t>16</a:t>
            </a:fld>
            <a:endParaRPr lang="en-US"/>
          </a:p>
        </p:txBody>
      </p:sp>
    </p:spTree>
    <p:extLst>
      <p:ext uri="{BB962C8B-B14F-4D97-AF65-F5344CB8AC3E}">
        <p14:creationId xmlns:p14="http://schemas.microsoft.com/office/powerpoint/2010/main" val="325483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5155-EBF3-159D-35BD-A31B093518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FDFADC-8772-CFE8-3774-9967AB31F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D8154-DDE3-BC0F-13E2-7AFB4E775159}"/>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5" name="Footer Placeholder 4">
            <a:extLst>
              <a:ext uri="{FF2B5EF4-FFF2-40B4-BE49-F238E27FC236}">
                <a16:creationId xmlns:a16="http://schemas.microsoft.com/office/drawing/2014/main" id="{DFD6A16C-67B7-86AF-075D-58C61A3C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43435-7C2E-A114-55D2-2AF3AF3CEC7C}"/>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425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9C85-1D45-BB13-E998-C1E4904D3B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6211DC-9B27-D73B-B10B-8F8DD5BCDF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AC8F86-B573-35A3-714E-C0AB55853C84}"/>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5" name="Footer Placeholder 4">
            <a:extLst>
              <a:ext uri="{FF2B5EF4-FFF2-40B4-BE49-F238E27FC236}">
                <a16:creationId xmlns:a16="http://schemas.microsoft.com/office/drawing/2014/main" id="{43E10A2F-D24C-9B16-DFD2-7480662B0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F8B82-F85F-D8E0-3852-A3B791724136}"/>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14952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012D0-886C-3A74-8597-1FB1D519D7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8814B-C3E8-6ED9-DC93-FC4E8570AD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8BFEFE-AA5F-2AA3-0823-EA45CB9362F0}"/>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5" name="Footer Placeholder 4">
            <a:extLst>
              <a:ext uri="{FF2B5EF4-FFF2-40B4-BE49-F238E27FC236}">
                <a16:creationId xmlns:a16="http://schemas.microsoft.com/office/drawing/2014/main" id="{D04BB61E-C3B0-B268-5F52-17F4A619F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F68FB-BD56-8722-4DA8-9B321215F12D}"/>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5431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EFAD-E62E-1412-54D8-F7CF4CC7C2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D2AF99-1E8D-C940-492B-5834A14093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CC4E39-727C-8ED4-13DE-D4480B4E106D}"/>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5" name="Footer Placeholder 4">
            <a:extLst>
              <a:ext uri="{FF2B5EF4-FFF2-40B4-BE49-F238E27FC236}">
                <a16:creationId xmlns:a16="http://schemas.microsoft.com/office/drawing/2014/main" id="{4D58953D-9870-8171-2317-D8AE326B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8BD3C-5ED2-D303-FFFF-91C7645346C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610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3291-6AAE-3DC9-2491-69655A46DC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1473306-C8D9-7AC9-DDD5-6FAA5126C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40338-0D39-8286-9B08-54F0ADEB6FB2}"/>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5" name="Footer Placeholder 4">
            <a:extLst>
              <a:ext uri="{FF2B5EF4-FFF2-40B4-BE49-F238E27FC236}">
                <a16:creationId xmlns:a16="http://schemas.microsoft.com/office/drawing/2014/main" id="{6530A2CF-8E65-7E2B-7994-1FF3EFA70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CE92D-6E9B-1627-532F-DB494404A75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52919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26A-1359-80CE-5DF4-DF2EED3608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D06589-BB2B-5EB9-99BB-251BD537FC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F643EE-A314-F5AE-24BD-D797758A23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A11D8C-FEB9-89C7-A9C5-C9D8E4F290F6}"/>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6" name="Footer Placeholder 5">
            <a:extLst>
              <a:ext uri="{FF2B5EF4-FFF2-40B4-BE49-F238E27FC236}">
                <a16:creationId xmlns:a16="http://schemas.microsoft.com/office/drawing/2014/main" id="{F8B735A6-D632-4D02-E27B-68B3945F5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DF57D-158B-9967-015A-ADED8F3722DF}"/>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950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FFAE-50DE-4A42-A43B-9E54E2937D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5273FB-CA5C-BD02-94D0-DE0A96DB3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24EA6-88DB-7738-B54C-A444B567FA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6D0CD4-6BE5-6DBE-4EEE-4D5FBA8F1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7656DE-AF72-3A64-AA51-6AA6EED7C3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093C65-42E7-40B5-A7B5-CB91F174F7DA}"/>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8" name="Footer Placeholder 7">
            <a:extLst>
              <a:ext uri="{FF2B5EF4-FFF2-40B4-BE49-F238E27FC236}">
                <a16:creationId xmlns:a16="http://schemas.microsoft.com/office/drawing/2014/main" id="{FBD1B1FC-0F9D-9E0D-8101-1E279F06D1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5EF53C-C9E4-34D3-170F-1900ADC0C049}"/>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26779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FE8C-49E9-5BD1-3AB9-E11883624A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D45EF1-E36A-0543-E91A-B2540DC29ECD}"/>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4" name="Footer Placeholder 3">
            <a:extLst>
              <a:ext uri="{FF2B5EF4-FFF2-40B4-BE49-F238E27FC236}">
                <a16:creationId xmlns:a16="http://schemas.microsoft.com/office/drawing/2014/main" id="{8A17A9E3-0490-E201-B07F-A412B4E67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2091A-0CB4-F026-C812-042251B2233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5590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B9C30-B414-8215-D453-7166AA3D1CF4}"/>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3" name="Footer Placeholder 2">
            <a:extLst>
              <a:ext uri="{FF2B5EF4-FFF2-40B4-BE49-F238E27FC236}">
                <a16:creationId xmlns:a16="http://schemas.microsoft.com/office/drawing/2014/main" id="{9EACDDC7-D5D4-6DDF-E092-CD9660215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83AB6-65B2-F2DB-2917-04BA733EDEA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69218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CBEE-0A9F-82E2-20C3-0BB4D13E40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408C047-5033-99BD-8646-7E9A7AA4F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2B32A3-C761-614A-FFF9-EE2563EF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195FF-2C44-36D5-ED75-D17DFDF9EDD3}"/>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6" name="Footer Placeholder 5">
            <a:extLst>
              <a:ext uri="{FF2B5EF4-FFF2-40B4-BE49-F238E27FC236}">
                <a16:creationId xmlns:a16="http://schemas.microsoft.com/office/drawing/2014/main" id="{D69B80CF-244C-DDB8-65A7-ECEC0E4E3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8C450-4EA9-72E9-1C6C-F4D9912B6723}"/>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79120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5EF-C61B-4CA3-696C-EA707FAC52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D4C175-C64A-6C3F-6092-F3FC5082F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9175-331B-BC00-0AA3-1EC66B50F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FCA29-D4C8-E47D-E999-08CEAB6D149E}"/>
              </a:ext>
            </a:extLst>
          </p:cNvPr>
          <p:cNvSpPr>
            <a:spLocks noGrp="1"/>
          </p:cNvSpPr>
          <p:nvPr>
            <p:ph type="dt" sz="half" idx="10"/>
          </p:nvPr>
        </p:nvSpPr>
        <p:spPr/>
        <p:txBody>
          <a:bodyPr/>
          <a:lstStyle/>
          <a:p>
            <a:fld id="{76B63337-BD44-AD41-B8FD-1AA614B130D3}" type="datetimeFigureOut">
              <a:rPr lang="en-US" smtClean="0"/>
              <a:t>4/11/2024</a:t>
            </a:fld>
            <a:endParaRPr lang="en-US"/>
          </a:p>
        </p:txBody>
      </p:sp>
      <p:sp>
        <p:nvSpPr>
          <p:cNvPr id="6" name="Footer Placeholder 5">
            <a:extLst>
              <a:ext uri="{FF2B5EF4-FFF2-40B4-BE49-F238E27FC236}">
                <a16:creationId xmlns:a16="http://schemas.microsoft.com/office/drawing/2014/main" id="{4B978320-82D8-6F4F-4A13-B51F88E2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A3B7-C40D-2A02-17C2-BC356AFD6094}"/>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89305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85590-98AA-335A-0969-9060B8EC6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91C7DC-5E52-86FB-E5F4-6A7323770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E0EB7-EE67-75BB-994C-7A2281900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3337-BD44-AD41-B8FD-1AA614B130D3}" type="datetimeFigureOut">
              <a:rPr lang="en-US" smtClean="0"/>
              <a:t>4/11/2024</a:t>
            </a:fld>
            <a:endParaRPr lang="en-US"/>
          </a:p>
        </p:txBody>
      </p:sp>
      <p:sp>
        <p:nvSpPr>
          <p:cNvPr id="5" name="Footer Placeholder 4">
            <a:extLst>
              <a:ext uri="{FF2B5EF4-FFF2-40B4-BE49-F238E27FC236}">
                <a16:creationId xmlns:a16="http://schemas.microsoft.com/office/drawing/2014/main" id="{B5EE4960-54AE-1E6D-3BB2-2019EBF79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C7653-6BC1-C1B2-B392-2A5BF5C33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45DC-C62A-F846-81DB-8183448E53A1}" type="slidenum">
              <a:rPr lang="en-US" smtClean="0"/>
              <a:t>‹#›</a:t>
            </a:fld>
            <a:endParaRPr lang="en-US"/>
          </a:p>
        </p:txBody>
      </p:sp>
    </p:spTree>
    <p:extLst>
      <p:ext uri="{BB962C8B-B14F-4D97-AF65-F5344CB8AC3E}">
        <p14:creationId xmlns:p14="http://schemas.microsoft.com/office/powerpoint/2010/main" val="412239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islation.gov.uk/uksi/2023/59/contents/made"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legislation.gov.uk/ukpga/2010/15/contents" TargetMode="External"/><Relationship Id="rId4" Type="http://schemas.openxmlformats.org/officeDocument/2006/relationships/hyperlink" Target="https://www.legislation.gov.uk/ukpga/2014/6/contents/enact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therine.mcleod@dingley.org.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mailto:tanya.flello@dingley.org.uk" TargetMode="External"/><Relationship Id="rId4" Type="http://schemas.openxmlformats.org/officeDocument/2006/relationships/hyperlink" Target="mailto:ann.vandyke@dingley.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ingley.org.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uncilfordisabledchildren.org.uk/about-us-0/networks/early-years-send/eysend-partnershi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939BA-2A31-C04B-BA07-852212A641F7}"/>
              </a:ext>
            </a:extLst>
          </p:cNvPr>
          <p:cNvSpPr>
            <a:spLocks noGrp="1"/>
          </p:cNvSpPr>
          <p:nvPr>
            <p:ph type="ctrTitle"/>
          </p:nvPr>
        </p:nvSpPr>
        <p:spPr>
          <a:xfrm>
            <a:off x="798388" y="4813651"/>
            <a:ext cx="10592174" cy="1000655"/>
          </a:xfrm>
        </p:spPr>
        <p:txBody>
          <a:bodyPr vert="horz" lIns="91440" tIns="45720" rIns="91440" bIns="45720" rtlCol="0" anchor="t">
            <a:normAutofit fontScale="90000"/>
          </a:bodyPr>
          <a:lstStyle/>
          <a:p>
            <a:r>
              <a:rPr lang="en-US" sz="4000" b="1">
                <a:solidFill>
                  <a:schemeClr val="accent1">
                    <a:lumMod val="75000"/>
                  </a:schemeClr>
                </a:solidFill>
                <a:latin typeface="+mn-lt"/>
              </a:rPr>
              <a:t>Welcome to our </a:t>
            </a:r>
            <a:br>
              <a:rPr lang="en-US" sz="4000" b="1">
                <a:solidFill>
                  <a:schemeClr val="accent1">
                    <a:lumMod val="75000"/>
                  </a:schemeClr>
                </a:solidFill>
                <a:latin typeface="+mn-lt"/>
              </a:rPr>
            </a:br>
            <a:r>
              <a:rPr lang="en-US" sz="4000" b="1">
                <a:solidFill>
                  <a:schemeClr val="accent1">
                    <a:lumMod val="75000"/>
                  </a:schemeClr>
                </a:solidFill>
                <a:latin typeface="+mn-lt"/>
              </a:rPr>
              <a:t>Inclusion Lunch Break!</a:t>
            </a:r>
          </a:p>
        </p:txBody>
      </p:sp>
      <p:pic>
        <p:nvPicPr>
          <p:cNvPr id="6" name="Picture 5" descr="Logo, company name&#10;&#10;Description automatically generated">
            <a:extLst>
              <a:ext uri="{FF2B5EF4-FFF2-40B4-BE49-F238E27FC236}">
                <a16:creationId xmlns:a16="http://schemas.microsoft.com/office/drawing/2014/main" id="{831BDC57-433E-2786-5D1B-9EA9A69C507F}"/>
              </a:ext>
            </a:extLst>
          </p:cNvPr>
          <p:cNvPicPr>
            <a:picLocks noChangeAspect="1"/>
          </p:cNvPicPr>
          <p:nvPr/>
        </p:nvPicPr>
        <p:blipFill rotWithShape="1">
          <a:blip r:embed="rId3"/>
          <a:srcRect t="26335" b="24957"/>
          <a:stretch/>
        </p:blipFill>
        <p:spPr>
          <a:xfrm>
            <a:off x="-1" y="10"/>
            <a:ext cx="12192001" cy="4201449"/>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5679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93DF03AD-D40A-31D6-8D50-5A5D187D5D0F}"/>
              </a:ext>
            </a:extLst>
          </p:cNvPr>
          <p:cNvPicPr>
            <a:picLocks noChangeAspect="1"/>
          </p:cNvPicPr>
          <p:nvPr/>
        </p:nvPicPr>
        <p:blipFill rotWithShape="1">
          <a:blip r:embed="rId2"/>
          <a:srcRect l="5884" r="-1" b="-1"/>
          <a:stretch/>
        </p:blipFill>
        <p:spPr>
          <a:xfrm>
            <a:off x="255544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9C47D9-CAEC-8ED6-B4A9-8E0AF8C51142}"/>
              </a:ext>
            </a:extLst>
          </p:cNvPr>
          <p:cNvSpPr>
            <a:spLocks noGrp="1"/>
          </p:cNvSpPr>
          <p:nvPr>
            <p:ph type="title"/>
          </p:nvPr>
        </p:nvSpPr>
        <p:spPr>
          <a:xfrm>
            <a:off x="456171" y="0"/>
            <a:ext cx="7823886" cy="1899912"/>
          </a:xfrm>
        </p:spPr>
        <p:txBody>
          <a:bodyPr>
            <a:normAutofit/>
          </a:bodyPr>
          <a:lstStyle/>
          <a:p>
            <a:r>
              <a:rPr lang="en-US" sz="4000" b="1" dirty="0">
                <a:latin typeface="+mn-lt"/>
              </a:rPr>
              <a:t>Don’t forget the related legislation</a:t>
            </a:r>
          </a:p>
        </p:txBody>
      </p:sp>
      <p:sp>
        <p:nvSpPr>
          <p:cNvPr id="3" name="Content Placeholder 2">
            <a:extLst>
              <a:ext uri="{FF2B5EF4-FFF2-40B4-BE49-F238E27FC236}">
                <a16:creationId xmlns:a16="http://schemas.microsoft.com/office/drawing/2014/main" id="{2A7E5EC4-6BF5-4ED6-9E38-CF3894D8E892}"/>
              </a:ext>
            </a:extLst>
          </p:cNvPr>
          <p:cNvSpPr>
            <a:spLocks noGrp="1"/>
          </p:cNvSpPr>
          <p:nvPr>
            <p:ph idx="1"/>
          </p:nvPr>
        </p:nvSpPr>
        <p:spPr>
          <a:xfrm>
            <a:off x="644346" y="2108381"/>
            <a:ext cx="3822189" cy="3742762"/>
          </a:xfrm>
        </p:spPr>
        <p:txBody>
          <a:bodyPr>
            <a:normAutofit fontScale="70000" lnSpcReduction="20000"/>
          </a:bodyPr>
          <a:lstStyle/>
          <a:p>
            <a:r>
              <a:rPr lang="en-US" sz="2000" b="1" dirty="0">
                <a:hlinkClick r:id="rId3"/>
              </a:rPr>
              <a:t>Childcare Act</a:t>
            </a:r>
          </a:p>
          <a:p>
            <a:r>
              <a:rPr lang="en-US" sz="2000" dirty="0">
                <a:hlinkClick r:id="rId3"/>
              </a:rPr>
              <a:t>https://www.legislation.gov.uk/ukpga/2006/21</a:t>
            </a:r>
          </a:p>
          <a:p>
            <a:endParaRPr lang="en-US" sz="2000" dirty="0">
              <a:hlinkClick r:id="rId3"/>
            </a:endParaRPr>
          </a:p>
          <a:p>
            <a:r>
              <a:rPr lang="en-US" sz="2000" b="1" dirty="0">
                <a:hlinkClick r:id="rId3"/>
              </a:rPr>
              <a:t>Fiancial regulations</a:t>
            </a:r>
          </a:p>
          <a:p>
            <a:r>
              <a:rPr lang="en-US" sz="2000" dirty="0">
                <a:hlinkClick r:id="rId3"/>
              </a:rPr>
              <a:t>https://www.legislation.gov.uk/uksi/2023/59/contents/made</a:t>
            </a:r>
            <a:endParaRPr lang="en-US" sz="2000" dirty="0"/>
          </a:p>
          <a:p>
            <a:endParaRPr lang="en-US" sz="2000" dirty="0">
              <a:hlinkClick r:id="rId3"/>
            </a:endParaRPr>
          </a:p>
          <a:p>
            <a:r>
              <a:rPr lang="en-US" sz="2000" b="1" dirty="0">
                <a:hlinkClick r:id="rId3"/>
              </a:rPr>
              <a:t>Child and Families Act</a:t>
            </a:r>
          </a:p>
          <a:p>
            <a:r>
              <a:rPr lang="en-US" sz="2000" dirty="0">
                <a:hlinkClick r:id="rId4"/>
              </a:rPr>
              <a:t>https://www.legislation.gov.uk/ukpga/2014/6/contents/enacted</a:t>
            </a:r>
            <a:endParaRPr lang="en-US" sz="2000" dirty="0">
              <a:hlinkClick r:id="rId5"/>
            </a:endParaRPr>
          </a:p>
          <a:p>
            <a:endParaRPr lang="en-US" sz="2000" dirty="0">
              <a:hlinkClick r:id="rId5"/>
            </a:endParaRPr>
          </a:p>
          <a:p>
            <a:r>
              <a:rPr lang="en-US" sz="2000" b="1" dirty="0">
                <a:hlinkClick r:id="rId5"/>
              </a:rPr>
              <a:t>Equalities Act</a:t>
            </a:r>
          </a:p>
          <a:p>
            <a:r>
              <a:rPr lang="en-US" sz="2000" dirty="0">
                <a:hlinkClick r:id="rId5"/>
              </a:rPr>
              <a:t>https://www.legislation.gov.uk/ukpga/2010/15/contents</a:t>
            </a:r>
            <a:endParaRPr lang="en-US" sz="2000" dirty="0"/>
          </a:p>
          <a:p>
            <a:endParaRPr lang="en-US" sz="2000" dirty="0"/>
          </a:p>
        </p:txBody>
      </p:sp>
    </p:spTree>
    <p:extLst>
      <p:ext uri="{BB962C8B-B14F-4D97-AF65-F5344CB8AC3E}">
        <p14:creationId xmlns:p14="http://schemas.microsoft.com/office/powerpoint/2010/main" val="194993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arge skydiving group mid-air">
            <a:extLst>
              <a:ext uri="{FF2B5EF4-FFF2-40B4-BE49-F238E27FC236}">
                <a16:creationId xmlns:a16="http://schemas.microsoft.com/office/drawing/2014/main" id="{009C9575-CEBD-821C-3D7B-1A633E3AF19F}"/>
              </a:ext>
            </a:extLst>
          </p:cNvPr>
          <p:cNvPicPr>
            <a:picLocks noChangeAspect="1"/>
          </p:cNvPicPr>
          <p:nvPr/>
        </p:nvPicPr>
        <p:blipFill rotWithShape="1">
          <a:blip r:embed="rId2"/>
          <a:srcRect l="3702" r="2534"/>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4B12ED-4AFB-148E-5478-497525C8048B}"/>
              </a:ext>
            </a:extLst>
          </p:cNvPr>
          <p:cNvSpPr>
            <a:spLocks noGrp="1"/>
          </p:cNvSpPr>
          <p:nvPr>
            <p:ph type="title"/>
          </p:nvPr>
        </p:nvSpPr>
        <p:spPr>
          <a:xfrm>
            <a:off x="609736" y="365125"/>
            <a:ext cx="4182981" cy="1899912"/>
          </a:xfrm>
        </p:spPr>
        <p:txBody>
          <a:bodyPr>
            <a:normAutofit/>
          </a:bodyPr>
          <a:lstStyle/>
          <a:p>
            <a:r>
              <a:rPr lang="en-US" sz="4000" b="1" dirty="0">
                <a:latin typeface="+mn-lt"/>
              </a:rPr>
              <a:t>What might help?</a:t>
            </a:r>
          </a:p>
        </p:txBody>
      </p:sp>
      <p:sp>
        <p:nvSpPr>
          <p:cNvPr id="3" name="Content Placeholder 2">
            <a:extLst>
              <a:ext uri="{FF2B5EF4-FFF2-40B4-BE49-F238E27FC236}">
                <a16:creationId xmlns:a16="http://schemas.microsoft.com/office/drawing/2014/main" id="{4D752382-4074-F71D-980A-EEC496859CDC}"/>
              </a:ext>
            </a:extLst>
          </p:cNvPr>
          <p:cNvSpPr>
            <a:spLocks noGrp="1"/>
          </p:cNvSpPr>
          <p:nvPr>
            <p:ph idx="1"/>
          </p:nvPr>
        </p:nvSpPr>
        <p:spPr>
          <a:xfrm>
            <a:off x="609737" y="2455221"/>
            <a:ext cx="3822189" cy="3742762"/>
          </a:xfrm>
        </p:spPr>
        <p:txBody>
          <a:bodyPr>
            <a:normAutofit/>
          </a:bodyPr>
          <a:lstStyle/>
          <a:p>
            <a:pPr marL="0" indent="0">
              <a:buNone/>
            </a:pPr>
            <a:r>
              <a:rPr lang="en-US" sz="1400" dirty="0"/>
              <a:t>Case Studies and examples;</a:t>
            </a:r>
          </a:p>
          <a:p>
            <a:r>
              <a:rPr lang="en-US" sz="1400" dirty="0"/>
              <a:t>Swindon</a:t>
            </a:r>
          </a:p>
          <a:p>
            <a:r>
              <a:rPr lang="en-US" sz="1400" dirty="0"/>
              <a:t>Herefordshire</a:t>
            </a:r>
          </a:p>
          <a:p>
            <a:r>
              <a:rPr lang="en-US" sz="1400" dirty="0"/>
              <a:t>Gloucestershire</a:t>
            </a:r>
          </a:p>
          <a:p>
            <a:endParaRPr lang="en-US" sz="1400" dirty="0"/>
          </a:p>
        </p:txBody>
      </p:sp>
    </p:spTree>
    <p:extLst>
      <p:ext uri="{BB962C8B-B14F-4D97-AF65-F5344CB8AC3E}">
        <p14:creationId xmlns:p14="http://schemas.microsoft.com/office/powerpoint/2010/main" val="150988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BCE74-4CF5-35E8-FBF5-18BA760DB00B}"/>
              </a:ext>
            </a:extLst>
          </p:cNvPr>
          <p:cNvSpPr>
            <a:spLocks noGrp="1"/>
          </p:cNvSpPr>
          <p:nvPr>
            <p:ph type="title"/>
          </p:nvPr>
        </p:nvSpPr>
        <p:spPr>
          <a:xfrm>
            <a:off x="804672" y="5116529"/>
            <a:ext cx="10592174" cy="1000655"/>
          </a:xfrm>
        </p:spPr>
        <p:txBody>
          <a:bodyPr vert="horz" lIns="91440" tIns="45720" rIns="91440" bIns="45720" rtlCol="0" anchor="t">
            <a:normAutofit fontScale="90000"/>
          </a:bodyPr>
          <a:lstStyle/>
          <a:p>
            <a:r>
              <a:rPr lang="en-US" sz="4000" b="1" dirty="0">
                <a:solidFill>
                  <a:schemeClr val="tx2"/>
                </a:solidFill>
                <a:latin typeface="+mn-lt"/>
              </a:rPr>
              <a:t>What else are we up to and how else can we help?</a:t>
            </a:r>
          </a:p>
        </p:txBody>
      </p:sp>
      <p:pic>
        <p:nvPicPr>
          <p:cNvPr id="4" name="Picture 3" descr="Logo, company name&#10;&#10;Description automatically generated">
            <a:extLst>
              <a:ext uri="{FF2B5EF4-FFF2-40B4-BE49-F238E27FC236}">
                <a16:creationId xmlns:a16="http://schemas.microsoft.com/office/drawing/2014/main" id="{BB927A5D-1B0F-353A-2EF0-34D78289812B}"/>
              </a:ext>
            </a:extLst>
          </p:cNvPr>
          <p:cNvPicPr>
            <a:picLocks noChangeAspect="1"/>
          </p:cNvPicPr>
          <p:nvPr/>
        </p:nvPicPr>
        <p:blipFill rotWithShape="1">
          <a:blip r:embed="rId2"/>
          <a:srcRect t="26335" b="24957"/>
          <a:stretch/>
        </p:blipFill>
        <p:spPr>
          <a:xfrm>
            <a:off x="-1" y="10"/>
            <a:ext cx="12192001" cy="4201449"/>
          </a:xfrm>
          <a:prstGeom prst="rect">
            <a:avLst/>
          </a:prstGeom>
        </p:spPr>
      </p:pic>
      <p:grpSp>
        <p:nvGrpSpPr>
          <p:cNvPr id="22" name="Group 2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3" name="Freeform: Shape 2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053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30C7-96EE-7AFC-CAFC-0CE01238254F}"/>
              </a:ext>
            </a:extLst>
          </p:cNvPr>
          <p:cNvSpPr>
            <a:spLocks noGrp="1"/>
          </p:cNvSpPr>
          <p:nvPr>
            <p:ph type="title"/>
          </p:nvPr>
        </p:nvSpPr>
        <p:spPr>
          <a:xfrm>
            <a:off x="7631863" y="1617785"/>
            <a:ext cx="3683837" cy="2405574"/>
          </a:xfrm>
        </p:spPr>
        <p:txBody>
          <a:bodyPr vert="horz" lIns="91440" tIns="45720" rIns="91440" bIns="45720" rtlCol="0" anchor="t">
            <a:normAutofit/>
          </a:bodyPr>
          <a:lstStyle/>
          <a:p>
            <a:pPr algn="ctr"/>
            <a:r>
              <a:rPr lang="en-US" sz="3600" b="1"/>
              <a:t>Ask the room</a:t>
            </a:r>
          </a:p>
        </p:txBody>
      </p:sp>
      <p:pic>
        <p:nvPicPr>
          <p:cNvPr id="5" name="Picture 4" descr="Question mark against red wall">
            <a:extLst>
              <a:ext uri="{FF2B5EF4-FFF2-40B4-BE49-F238E27FC236}">
                <a16:creationId xmlns:a16="http://schemas.microsoft.com/office/drawing/2014/main" id="{D715D44E-A8A5-460F-4C5E-74525CA88F03}"/>
              </a:ext>
            </a:extLst>
          </p:cNvPr>
          <p:cNvPicPr>
            <a:picLocks noChangeAspect="1"/>
          </p:cNvPicPr>
          <p:nvPr/>
        </p:nvPicPr>
        <p:blipFill rotWithShape="1">
          <a:blip r:embed="rId2"/>
          <a:srcRect l="40808" r="1" b="1"/>
          <a:stretch/>
        </p:blipFill>
        <p:spPr>
          <a:xfrm>
            <a:off x="20" y="10"/>
            <a:ext cx="6709729" cy="6857990"/>
          </a:xfrm>
          <a:prstGeom prst="rect">
            <a:avLst/>
          </a:prstGeom>
        </p:spPr>
      </p:pic>
      <p:grpSp>
        <p:nvGrpSpPr>
          <p:cNvPr id="16" name="Group 15">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23" name="Rectangle 16">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679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Spotlight on a dark foggy stage">
            <a:extLst>
              <a:ext uri="{FF2B5EF4-FFF2-40B4-BE49-F238E27FC236}">
                <a16:creationId xmlns:a16="http://schemas.microsoft.com/office/drawing/2014/main" id="{64423D13-55E6-6B01-AB89-B21BEB14A6DD}"/>
              </a:ext>
            </a:extLst>
          </p:cNvPr>
          <p:cNvPicPr>
            <a:picLocks noChangeAspect="1"/>
          </p:cNvPicPr>
          <p:nvPr/>
        </p:nvPicPr>
        <p:blipFill rotWithShape="1">
          <a:blip r:embed="rId2"/>
          <a:srcRect l="40667" r="-1" b="-1"/>
          <a:stretch/>
        </p:blipFill>
        <p:spPr>
          <a:xfrm>
            <a:off x="1" y="10"/>
            <a:ext cx="6096000" cy="6857990"/>
          </a:xfrm>
          <a:prstGeom prst="rect">
            <a:avLst/>
          </a:prstGeom>
        </p:spPr>
      </p:pic>
      <p:sp useBgFill="1">
        <p:nvSpPr>
          <p:cNvPr id="20" name="Rectangle 19">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5BB1C-7D53-4F71-240B-A46A4DBB7A5F}"/>
              </a:ext>
            </a:extLst>
          </p:cNvPr>
          <p:cNvSpPr>
            <a:spLocks noGrp="1"/>
          </p:cNvSpPr>
          <p:nvPr>
            <p:ph type="title"/>
          </p:nvPr>
        </p:nvSpPr>
        <p:spPr>
          <a:xfrm>
            <a:off x="6807575" y="771099"/>
            <a:ext cx="4130571" cy="3157474"/>
          </a:xfrm>
        </p:spPr>
        <p:txBody>
          <a:bodyPr vert="horz" lIns="91440" tIns="45720" rIns="91440" bIns="45720" rtlCol="0" anchor="t">
            <a:noAutofit/>
          </a:bodyPr>
          <a:lstStyle/>
          <a:p>
            <a:r>
              <a:rPr lang="en-US" sz="2000" b="1" dirty="0">
                <a:latin typeface="+mn-lt"/>
              </a:rPr>
              <a:t>Spotlight next time?</a:t>
            </a:r>
            <a:br>
              <a:rPr lang="en-US" sz="2000" b="1" dirty="0">
                <a:latin typeface="+mn-lt"/>
              </a:rPr>
            </a:br>
            <a:br>
              <a:rPr lang="en-US" sz="2000" b="1" dirty="0"/>
            </a:br>
            <a:r>
              <a:rPr lang="en-US" sz="2000" b="1" dirty="0">
                <a:latin typeface="+mn-lt"/>
              </a:rPr>
              <a:t>13th May 12.30-1.30pm</a:t>
            </a:r>
            <a:br>
              <a:rPr lang="en-US" sz="2000" dirty="0">
                <a:latin typeface="+mn-lt"/>
              </a:rPr>
            </a:br>
            <a:br>
              <a:rPr lang="en-US" sz="2000" dirty="0">
                <a:latin typeface="+mn-lt"/>
              </a:rPr>
            </a:br>
            <a:r>
              <a:rPr lang="en-US" sz="2000" dirty="0">
                <a:latin typeface="+mn-lt"/>
              </a:rPr>
              <a:t>(some of our breaks will be the second Monday of each month due to public holidays)</a:t>
            </a:r>
            <a:br>
              <a:rPr lang="en-US" sz="2000" dirty="0">
                <a:latin typeface="+mn-lt"/>
                <a:cs typeface="Calibri"/>
              </a:rPr>
            </a:br>
            <a:br>
              <a:rPr lang="en-US" sz="2000" dirty="0">
                <a:latin typeface="+mn-lt"/>
                <a:cs typeface="Calibri"/>
              </a:rPr>
            </a:br>
            <a:r>
              <a:rPr lang="en-US" sz="2000" dirty="0">
                <a:latin typeface="+mn-lt"/>
                <a:cs typeface="Calibri"/>
              </a:rPr>
              <a:t>Suggestion from Solihull...</a:t>
            </a:r>
            <a:br>
              <a:rPr lang="en-US" sz="2000" dirty="0">
                <a:latin typeface="+mn-lt"/>
                <a:cs typeface="Calibri"/>
              </a:rPr>
            </a:br>
            <a:br>
              <a:rPr lang="en-US" sz="2000" dirty="0">
                <a:latin typeface="+mn-lt"/>
                <a:cs typeface="Calibri"/>
              </a:rPr>
            </a:br>
            <a:r>
              <a:rPr lang="en-US" sz="2000" i="1" dirty="0">
                <a:latin typeface="+mn-lt"/>
                <a:cs typeface="Calibri"/>
              </a:rPr>
              <a:t>What have we asked our providers about SEND? </a:t>
            </a:r>
            <a:br>
              <a:rPr lang="en-US" sz="2000" i="1" dirty="0">
                <a:latin typeface="+mn-lt"/>
                <a:cs typeface="Calibri"/>
              </a:rPr>
            </a:br>
            <a:br>
              <a:rPr lang="en-US" sz="2000" i="1" dirty="0">
                <a:latin typeface="+mn-lt"/>
                <a:cs typeface="Calibri"/>
              </a:rPr>
            </a:br>
            <a:r>
              <a:rPr lang="en-US" sz="2000" dirty="0">
                <a:latin typeface="+mn-lt"/>
                <a:cs typeface="Calibri"/>
              </a:rPr>
              <a:t>What does it tell us and, what are we doing about it?</a:t>
            </a:r>
            <a:endParaRPr lang="en-US" sz="2000" dirty="0">
              <a:latin typeface="+mn-lt"/>
            </a:endParaRPr>
          </a:p>
        </p:txBody>
      </p:sp>
      <p:sp useBgFill="1">
        <p:nvSpPr>
          <p:cNvPr id="22" name="Rectangle 2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143500"/>
            <a:ext cx="6096000" cy="1714500"/>
          </a:xfrm>
          <a:prstGeom prst="rect">
            <a:avLst/>
          </a:prstGeom>
          <a:ln>
            <a:noFill/>
          </a:ln>
          <a:effectLst>
            <a:outerShdw blurRad="342900" dist="127000" dir="2400000" sx="90000" sy="90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3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erson with idea concept">
            <a:extLst>
              <a:ext uri="{FF2B5EF4-FFF2-40B4-BE49-F238E27FC236}">
                <a16:creationId xmlns:a16="http://schemas.microsoft.com/office/drawing/2014/main" id="{AB4A5DE7-D98A-927A-819F-1148E353E32B}"/>
              </a:ext>
            </a:extLst>
          </p:cNvPr>
          <p:cNvPicPr>
            <a:picLocks noChangeAspect="1"/>
          </p:cNvPicPr>
          <p:nvPr/>
        </p:nvPicPr>
        <p:blipFill rotWithShape="1">
          <a:blip r:embed="rId2"/>
          <a:srcRect l="5884" r="-1"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A0C305-D01B-78E8-14B2-B14E90ED9109}"/>
              </a:ext>
            </a:extLst>
          </p:cNvPr>
          <p:cNvSpPr>
            <a:spLocks noGrp="1"/>
          </p:cNvSpPr>
          <p:nvPr>
            <p:ph type="title"/>
          </p:nvPr>
        </p:nvSpPr>
        <p:spPr>
          <a:xfrm>
            <a:off x="298439" y="2589664"/>
            <a:ext cx="3973385" cy="3692028"/>
          </a:xfrm>
          <a:noFill/>
        </p:spPr>
        <p:txBody>
          <a:bodyPr vert="horz" lIns="91440" tIns="45720" rIns="91440" bIns="45720" rtlCol="0" anchor="b">
            <a:normAutofit fontScale="90000"/>
          </a:bodyPr>
          <a:lstStyle/>
          <a:p>
            <a:r>
              <a:rPr lang="en-US" sz="5200" b="1" dirty="0">
                <a:solidFill>
                  <a:schemeClr val="bg1"/>
                </a:solidFill>
              </a:rPr>
              <a:t>What will you do next?</a:t>
            </a:r>
            <a:br>
              <a:rPr lang="en-US" sz="5200" b="1" dirty="0">
                <a:solidFill>
                  <a:schemeClr val="bg1"/>
                </a:solidFill>
                <a:cs typeface="Calibri Light"/>
              </a:rPr>
            </a:br>
            <a:r>
              <a:rPr lang="en-US" sz="5200" b="1" dirty="0">
                <a:solidFill>
                  <a:schemeClr val="bg1"/>
                </a:solidFill>
              </a:rPr>
              <a:t> </a:t>
            </a:r>
            <a:br>
              <a:rPr lang="en-US" sz="5200" b="1" dirty="0"/>
            </a:br>
            <a:br>
              <a:rPr lang="en-US" sz="5200" b="1" dirty="0"/>
            </a:br>
            <a:r>
              <a:rPr lang="en-US" sz="5200" b="1" dirty="0">
                <a:solidFill>
                  <a:schemeClr val="bg1"/>
                </a:solidFill>
              </a:rPr>
              <a:t>Feedback in the chat please </a:t>
            </a:r>
          </a:p>
        </p:txBody>
      </p:sp>
    </p:spTree>
    <p:extLst>
      <p:ext uri="{BB962C8B-B14F-4D97-AF65-F5344CB8AC3E}">
        <p14:creationId xmlns:p14="http://schemas.microsoft.com/office/powerpoint/2010/main" val="380792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9BA-2A31-C04B-BA07-852212A641F7}"/>
              </a:ext>
            </a:extLst>
          </p:cNvPr>
          <p:cNvSpPr>
            <a:spLocks noGrp="1"/>
          </p:cNvSpPr>
          <p:nvPr>
            <p:ph type="ctrTitle"/>
          </p:nvPr>
        </p:nvSpPr>
        <p:spPr>
          <a:xfrm>
            <a:off x="775622" y="3041077"/>
            <a:ext cx="10640754" cy="775845"/>
          </a:xfrm>
        </p:spPr>
        <p:txBody>
          <a:bodyPr vert="horz" lIns="91440" tIns="45720" rIns="91440" bIns="45720" rtlCol="0" anchor="b">
            <a:noAutofit/>
          </a:bodyPr>
          <a:lstStyle/>
          <a:p>
            <a:pPr algn="ctr"/>
            <a:r>
              <a:rPr lang="en-US" sz="4000" b="1">
                <a:solidFill>
                  <a:schemeClr val="accent1">
                    <a:lumMod val="75000"/>
                  </a:schemeClr>
                </a:solidFill>
                <a:latin typeface="+mn-lt"/>
              </a:rPr>
              <a:t>Thank you for your continued commitment and passion!</a:t>
            </a:r>
          </a:p>
        </p:txBody>
      </p:sp>
      <p:sp>
        <p:nvSpPr>
          <p:cNvPr id="34" name="Subtitle 2">
            <a:extLst>
              <a:ext uri="{FF2B5EF4-FFF2-40B4-BE49-F238E27FC236}">
                <a16:creationId xmlns:a16="http://schemas.microsoft.com/office/drawing/2014/main" id="{BB79FBBE-CED6-D644-BDF6-310D108153BB}"/>
              </a:ext>
            </a:extLst>
          </p:cNvPr>
          <p:cNvSpPr>
            <a:spLocks noGrp="1"/>
          </p:cNvSpPr>
          <p:nvPr>
            <p:ph type="subTitle" idx="1"/>
          </p:nvPr>
        </p:nvSpPr>
        <p:spPr>
          <a:xfrm>
            <a:off x="1801503" y="6132626"/>
            <a:ext cx="9163757" cy="450447"/>
          </a:xfrm>
        </p:spPr>
        <p:txBody>
          <a:bodyPr vert="horz" lIns="91440" tIns="45720" rIns="91440" bIns="45720" rtlCol="0" anchor="ctr">
            <a:normAutofit fontScale="25000" lnSpcReduction="20000"/>
          </a:bodyPr>
          <a:lstStyle/>
          <a:p>
            <a:pPr indent="-228600">
              <a:buFont typeface="Arial" panose="020B0604020202020204" pitchFamily="34" charset="0"/>
              <a:buChar char="•"/>
            </a:pPr>
            <a:endParaRPr lang="en-US" sz="500" dirty="0">
              <a:solidFill>
                <a:schemeClr val="tx2"/>
              </a:solidFill>
            </a:endParaRPr>
          </a:p>
          <a:p>
            <a:pPr indent="-228600">
              <a:buFont typeface="Arial" panose="020B0604020202020204" pitchFamily="34" charset="0"/>
              <a:buChar char="•"/>
            </a:pPr>
            <a:endParaRPr lang="en-US" sz="500" dirty="0">
              <a:solidFill>
                <a:schemeClr val="tx2"/>
              </a:solidFill>
            </a:endParaRPr>
          </a:p>
          <a:p>
            <a:r>
              <a:rPr lang="en-US" sz="8000" dirty="0">
                <a:solidFill>
                  <a:schemeClr val="tx2"/>
                </a:solidFill>
              </a:rPr>
              <a:t>Catherine Mcleod MBE </a:t>
            </a:r>
            <a:r>
              <a:rPr lang="en-US" sz="8000" dirty="0">
                <a:ea typeface="Calibri"/>
                <a:cs typeface="Calibri"/>
                <a:hlinkClick r:id="rId3"/>
              </a:rPr>
              <a:t>catherine.mcleod@dingley.org.uk</a:t>
            </a:r>
            <a:endParaRPr lang="en-US" sz="8000" dirty="0">
              <a:ea typeface="Calibri"/>
              <a:cs typeface="Calibri"/>
            </a:endParaRPr>
          </a:p>
          <a:p>
            <a:endParaRPr lang="en-US" sz="8000" dirty="0">
              <a:solidFill>
                <a:schemeClr val="tx2"/>
              </a:solidFill>
            </a:endParaRPr>
          </a:p>
          <a:p>
            <a:r>
              <a:rPr lang="en-US" sz="8000" dirty="0">
                <a:solidFill>
                  <a:schemeClr val="tx2"/>
                </a:solidFill>
              </a:rPr>
              <a:t>Ann Van Dyke MBE </a:t>
            </a:r>
            <a:r>
              <a:rPr lang="en-US" sz="8000" dirty="0">
                <a:solidFill>
                  <a:schemeClr val="tx2"/>
                </a:solidFill>
                <a:hlinkClick r:id="rId4"/>
              </a:rPr>
              <a:t>ann.vandyke@dingley.org.uk</a:t>
            </a:r>
            <a:endParaRPr lang="en-US" sz="8000" dirty="0">
              <a:solidFill>
                <a:schemeClr val="tx2"/>
              </a:solidFill>
            </a:endParaRPr>
          </a:p>
          <a:p>
            <a:endParaRPr lang="en-US" sz="8000" dirty="0">
              <a:solidFill>
                <a:schemeClr val="tx2"/>
              </a:solidFill>
              <a:ea typeface="Calibri" panose="020F0502020204030204"/>
              <a:cs typeface="Calibri" panose="020F0502020204030204"/>
            </a:endParaRPr>
          </a:p>
          <a:p>
            <a:r>
              <a:rPr lang="en-US" sz="8000" dirty="0">
                <a:solidFill>
                  <a:schemeClr val="tx2"/>
                </a:solidFill>
                <a:ea typeface="+mn-lt"/>
                <a:cs typeface="+mn-lt"/>
              </a:rPr>
              <a:t>Tanya </a:t>
            </a:r>
            <a:r>
              <a:rPr lang="en-US" sz="8000" dirty="0" err="1">
                <a:solidFill>
                  <a:schemeClr val="tx2"/>
                </a:solidFill>
                <a:ea typeface="+mn-lt"/>
                <a:cs typeface="+mn-lt"/>
              </a:rPr>
              <a:t>Flello</a:t>
            </a:r>
            <a:r>
              <a:rPr lang="en-US" sz="8000" dirty="0">
                <a:solidFill>
                  <a:schemeClr val="tx2"/>
                </a:solidFill>
                <a:ea typeface="+mn-lt"/>
                <a:cs typeface="+mn-lt"/>
              </a:rPr>
              <a:t> </a:t>
            </a:r>
            <a:r>
              <a:rPr lang="en-US" sz="8000" dirty="0" err="1">
                <a:solidFill>
                  <a:srgbClr val="0070C0"/>
                </a:solidFill>
                <a:ea typeface="+mn-lt"/>
                <a:cs typeface="+mn-lt"/>
                <a:hlinkClick r:id="rId5">
                  <a:extLst>
                    <a:ext uri="{A12FA001-AC4F-418D-AE19-62706E023703}">
                      <ahyp:hlinkClr xmlns:ahyp="http://schemas.microsoft.com/office/drawing/2018/hyperlinkcolor" val="tx"/>
                    </a:ext>
                  </a:extLst>
                </a:hlinkClick>
              </a:rPr>
              <a:t>tanya.flello@dingley.org.</a:t>
            </a:r>
            <a:r>
              <a:rPr lang="en-US" sz="8000" dirty="0" err="1">
                <a:solidFill>
                  <a:srgbClr val="0070C0"/>
                </a:solidFill>
                <a:ea typeface="+mn-lt"/>
                <a:cs typeface="+mn-lt"/>
              </a:rPr>
              <a:t>uk</a:t>
            </a:r>
            <a:endParaRPr lang="en-US" sz="8000" dirty="0">
              <a:solidFill>
                <a:srgbClr val="0070C0"/>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dirty="0">
              <a:solidFill>
                <a:schemeClr val="tx2"/>
              </a:solidFill>
              <a:ea typeface="Calibri"/>
              <a:cs typeface="Calibri"/>
              <a:hlinkClick r:id="" action="ppaction://noaction">
                <a:extLst>
                  <a:ext uri="{A12FA001-AC4F-418D-AE19-62706E023703}">
                    <ahyp:hlinkClr xmlns:ahyp="http://schemas.microsoft.com/office/drawing/2018/hyperlinkcolor" val="tx"/>
                  </a:ext>
                </a:extLst>
              </a:hlinkClick>
            </a:endParaRPr>
          </a:p>
          <a:p>
            <a:endParaRPr lang="en-US" sz="8000" dirty="0">
              <a:solidFill>
                <a:schemeClr val="tx2"/>
              </a:solidFill>
              <a:ea typeface="Calibri" panose="020F0502020204030204"/>
              <a:cs typeface="Calibri" panose="020F0502020204030204"/>
            </a:endParaRPr>
          </a:p>
          <a:p>
            <a:pPr indent="-228600">
              <a:buFont typeface="Arial" panose="020B0604020202020204" pitchFamily="34" charset="0"/>
              <a:buChar char="•"/>
            </a:pPr>
            <a:endParaRPr lang="en-US" sz="8000" dirty="0">
              <a:solidFill>
                <a:schemeClr val="tx2"/>
              </a:solidFill>
              <a:ea typeface="Calibri" panose="020F0502020204030204"/>
              <a:cs typeface="Calibri" panose="020F0502020204030204"/>
            </a:endParaRPr>
          </a:p>
          <a:p>
            <a:pPr indent="-228600">
              <a:buFont typeface="Arial" panose="020B0604020202020204" pitchFamily="34" charset="0"/>
              <a:buChar char="•"/>
            </a:pPr>
            <a:endParaRPr lang="en-US" sz="500" dirty="0">
              <a:solidFill>
                <a:schemeClr val="tx2"/>
              </a:solidFill>
              <a:ea typeface="Calibri" panose="020F0502020204030204"/>
              <a:cs typeface="Calibri" panose="020F0502020204030204"/>
            </a:endParaRPr>
          </a:p>
        </p:txBody>
      </p:sp>
      <p:pic>
        <p:nvPicPr>
          <p:cNvPr id="36" name="Picture 35" descr="Graphical user interface&#10;&#10;Description automatically generated with medium confidence">
            <a:extLst>
              <a:ext uri="{FF2B5EF4-FFF2-40B4-BE49-F238E27FC236}">
                <a16:creationId xmlns:a16="http://schemas.microsoft.com/office/drawing/2014/main" id="{47EA5258-870D-430D-82E9-DFAC7BAC68AF}"/>
              </a:ext>
            </a:extLst>
          </p:cNvPr>
          <p:cNvPicPr>
            <a:picLocks noChangeAspect="1"/>
          </p:cNvPicPr>
          <p:nvPr/>
        </p:nvPicPr>
        <p:blipFill rotWithShape="1">
          <a:blip r:embed="rId6"/>
          <a:srcRect l="5135" r="3868"/>
          <a:stretch/>
        </p:blipFill>
        <p:spPr>
          <a:xfrm>
            <a:off x="1281891" y="274927"/>
            <a:ext cx="9395986" cy="1479867"/>
          </a:xfrm>
          <a:prstGeom prst="rect">
            <a:avLst/>
          </a:prstGeom>
        </p:spPr>
      </p:pic>
    </p:spTree>
    <p:extLst>
      <p:ext uri="{BB962C8B-B14F-4D97-AF65-F5344CB8AC3E}">
        <p14:creationId xmlns:p14="http://schemas.microsoft.com/office/powerpoint/2010/main" val="79126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Empty office tables">
            <a:extLst>
              <a:ext uri="{FF2B5EF4-FFF2-40B4-BE49-F238E27FC236}">
                <a16:creationId xmlns:a16="http://schemas.microsoft.com/office/drawing/2014/main" id="{1D6B6D38-3433-19FD-9961-EB8C3F4B3A05}"/>
              </a:ext>
            </a:extLst>
          </p:cNvPr>
          <p:cNvPicPr>
            <a:picLocks noChangeAspect="1"/>
          </p:cNvPicPr>
          <p:nvPr/>
        </p:nvPicPr>
        <p:blipFill rotWithShape="1">
          <a:blip r:embed="rId2"/>
          <a:srcRect l="26489" r="14245" b="-1"/>
          <a:stretch/>
        </p:blipFill>
        <p:spPr>
          <a:xfrm>
            <a:off x="6103027" y="10"/>
            <a:ext cx="6088971" cy="6857990"/>
          </a:xfrm>
          <a:prstGeom prst="rect">
            <a:avLst/>
          </a:prstGeom>
        </p:spPr>
      </p:pic>
      <p:sp useBgFill="1">
        <p:nvSpPr>
          <p:cNvPr id="60" name="Rectangle 5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6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35003-EDFF-7962-63FF-DBF800D3F520}"/>
              </a:ext>
            </a:extLst>
          </p:cNvPr>
          <p:cNvSpPr>
            <a:spLocks noGrp="1"/>
          </p:cNvSpPr>
          <p:nvPr>
            <p:ph type="title"/>
          </p:nvPr>
        </p:nvSpPr>
        <p:spPr>
          <a:xfrm>
            <a:off x="761801" y="328512"/>
            <a:ext cx="4778387" cy="1628970"/>
          </a:xfrm>
        </p:spPr>
        <p:txBody>
          <a:bodyPr anchor="ctr">
            <a:normAutofit/>
          </a:bodyPr>
          <a:lstStyle/>
          <a:p>
            <a:br>
              <a:rPr lang="en-US" sz="4000">
                <a:latin typeface="+mn-lt"/>
              </a:rPr>
            </a:br>
            <a:r>
              <a:rPr lang="en-US" sz="4000" b="1">
                <a:latin typeface="+mn-lt"/>
              </a:rPr>
              <a:t>Agenda</a:t>
            </a:r>
          </a:p>
        </p:txBody>
      </p:sp>
      <p:sp>
        <p:nvSpPr>
          <p:cNvPr id="3" name="Content Placeholder 2">
            <a:extLst>
              <a:ext uri="{FF2B5EF4-FFF2-40B4-BE49-F238E27FC236}">
                <a16:creationId xmlns:a16="http://schemas.microsoft.com/office/drawing/2014/main" id="{F5F9340A-2F40-9EC0-23D2-CA8140961696}"/>
              </a:ext>
            </a:extLst>
          </p:cNvPr>
          <p:cNvSpPr>
            <a:spLocks noGrp="1"/>
          </p:cNvSpPr>
          <p:nvPr>
            <p:ph idx="1"/>
          </p:nvPr>
        </p:nvSpPr>
        <p:spPr>
          <a:xfrm>
            <a:off x="761801" y="2884929"/>
            <a:ext cx="4659756" cy="3374137"/>
          </a:xfrm>
        </p:spPr>
        <p:txBody>
          <a:bodyPr vert="horz" lIns="91440" tIns="45720" rIns="91440" bIns="45720" rtlCol="0" anchor="ctr">
            <a:normAutofit/>
          </a:bodyPr>
          <a:lstStyle/>
          <a:p>
            <a:r>
              <a:rPr lang="en-US" sz="1700"/>
              <a:t>Introductions and welcome</a:t>
            </a:r>
          </a:p>
          <a:p>
            <a:r>
              <a:rPr lang="en-US" sz="1700"/>
              <a:t>What we talked about last time</a:t>
            </a:r>
          </a:p>
          <a:p>
            <a:r>
              <a:rPr lang="en-US" sz="1700"/>
              <a:t>Spotlight session</a:t>
            </a:r>
          </a:p>
          <a:p>
            <a:pPr lvl="1"/>
            <a:r>
              <a:rPr lang="en-US" sz="1700" b="1"/>
              <a:t>How are we designing and delivering our inclusion services to have the greatest impact ? </a:t>
            </a:r>
            <a:endParaRPr lang="en-US" sz="1700"/>
          </a:p>
          <a:p>
            <a:r>
              <a:rPr lang="en-US" sz="1700"/>
              <a:t>What else are we up to and how else can we help?</a:t>
            </a:r>
          </a:p>
          <a:p>
            <a:r>
              <a:rPr lang="en-US" sz="1700"/>
              <a:t>Ask the room</a:t>
            </a:r>
          </a:p>
          <a:p>
            <a:r>
              <a:rPr lang="en-US" sz="1700"/>
              <a:t>What next?</a:t>
            </a:r>
          </a:p>
          <a:p>
            <a:pPr marL="0" indent="0">
              <a:buNone/>
            </a:pPr>
            <a:endParaRPr lang="en-US" sz="1700"/>
          </a:p>
        </p:txBody>
      </p:sp>
    </p:spTree>
    <p:extLst>
      <p:ext uri="{BB962C8B-B14F-4D97-AF65-F5344CB8AC3E}">
        <p14:creationId xmlns:p14="http://schemas.microsoft.com/office/powerpoint/2010/main" val="325915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76693" y="741391"/>
            <a:ext cx="3455821" cy="1616203"/>
          </a:xfrm>
          <a:prstGeom prst="rect">
            <a:avLst/>
          </a:prstGeom>
        </p:spPr>
        <p:txBody>
          <a:bodyPr spcFirstLastPara="1" lIns="91608" tIns="45791" rIns="91608" bIns="45791" anchor="b" anchorCtr="0">
            <a:normAutofit/>
          </a:bodyPr>
          <a:lstStyle/>
          <a:p>
            <a:pPr>
              <a:spcBef>
                <a:spcPts val="0"/>
              </a:spcBef>
              <a:buClr>
                <a:srgbClr val="002060"/>
              </a:buClr>
              <a:buSzPts val="5400"/>
            </a:pPr>
            <a:r>
              <a:rPr lang="en-GB" sz="3200" b="1">
                <a:latin typeface="Calibri" panose="020F0502020204030204" pitchFamily="34" charset="0"/>
                <a:ea typeface="Calibri"/>
                <a:cs typeface="Calibri" panose="020F0502020204030204" pitchFamily="34" charset="0"/>
                <a:sym typeface="Calibri"/>
              </a:rPr>
              <a:t>How shall we work today? </a:t>
            </a:r>
          </a:p>
        </p:txBody>
      </p:sp>
      <p:sp>
        <p:nvSpPr>
          <p:cNvPr id="106" name="Google Shape;106;p15"/>
          <p:cNvSpPr txBox="1">
            <a:spLocks noGrp="1"/>
          </p:cNvSpPr>
          <p:nvPr>
            <p:ph idx="1"/>
          </p:nvPr>
        </p:nvSpPr>
        <p:spPr>
          <a:xfrm>
            <a:off x="876693" y="2533476"/>
            <a:ext cx="3455821" cy="3447832"/>
          </a:xfrm>
          <a:prstGeom prst="rect">
            <a:avLst/>
          </a:prstGeom>
        </p:spPr>
        <p:txBody>
          <a:bodyPr spcFirstLastPara="1" lIns="91608" tIns="45791" rIns="91608" bIns="45791" anchor="t" anchorCtr="0">
            <a:normAutofit/>
          </a:bodyPr>
          <a:lstStyle/>
          <a:p>
            <a:pPr>
              <a:spcBef>
                <a:spcPts val="1002"/>
              </a:spcBef>
              <a:buClr>
                <a:schemeClr val="dk1"/>
              </a:buClr>
              <a:buSzPts val="2800"/>
              <a:buFont typeface="Wingdings" panose="05000000000000000000" pitchFamily="2" charset="2"/>
              <a:buChar char="ü"/>
            </a:pPr>
            <a:r>
              <a:rPr lang="en-GB" sz="2000" dirty="0"/>
              <a:t>Cameras, mics, joining in and chat</a:t>
            </a:r>
          </a:p>
          <a:p>
            <a:pPr>
              <a:spcBef>
                <a:spcPts val="1002"/>
              </a:spcBef>
              <a:buClr>
                <a:schemeClr val="dk1"/>
              </a:buClr>
              <a:buSzPts val="2800"/>
              <a:buFont typeface="Wingdings" panose="05000000000000000000" pitchFamily="2" charset="2"/>
              <a:buChar char="ü"/>
            </a:pPr>
            <a:r>
              <a:rPr lang="en-GB" sz="2000" dirty="0"/>
              <a:t>We will make notes but not identify individuals</a:t>
            </a:r>
          </a:p>
          <a:p>
            <a:pPr>
              <a:spcBef>
                <a:spcPts val="1002"/>
              </a:spcBef>
              <a:buClr>
                <a:schemeClr val="dk1"/>
              </a:buClr>
              <a:buSzPts val="2800"/>
              <a:buFont typeface="Wingdings" panose="05000000000000000000" pitchFamily="2" charset="2"/>
              <a:buChar char="ü"/>
            </a:pPr>
            <a:r>
              <a:rPr lang="en-GB" sz="2000" dirty="0"/>
              <a:t>Can you give yourself this time?</a:t>
            </a:r>
          </a:p>
          <a:p>
            <a:pPr>
              <a:spcBef>
                <a:spcPts val="1002"/>
              </a:spcBef>
              <a:buClr>
                <a:schemeClr val="dk1"/>
              </a:buClr>
              <a:buSzPts val="2800"/>
              <a:buFont typeface="Wingdings" panose="05000000000000000000" pitchFamily="2" charset="2"/>
              <a:buChar char="ü"/>
            </a:pPr>
            <a:r>
              <a:rPr lang="en-GB" sz="2000" dirty="0"/>
              <a:t>Are you comfy?</a:t>
            </a:r>
          </a:p>
        </p:txBody>
      </p:sp>
      <p:pic>
        <p:nvPicPr>
          <p:cNvPr id="3" name="Picture 2" descr="Logo, company name&#10;&#10;Description automatically generated">
            <a:extLst>
              <a:ext uri="{FF2B5EF4-FFF2-40B4-BE49-F238E27FC236}">
                <a16:creationId xmlns:a16="http://schemas.microsoft.com/office/drawing/2014/main" id="{4F109A35-2D46-57DF-E0CC-3DD9ADABFCEF}"/>
              </a:ext>
            </a:extLst>
          </p:cNvPr>
          <p:cNvPicPr>
            <a:picLocks noChangeAspect="1"/>
          </p:cNvPicPr>
          <p:nvPr/>
        </p:nvPicPr>
        <p:blipFill rotWithShape="1">
          <a:blip r:embed="rId3"/>
          <a:srcRect r="243" b="-1"/>
          <a:stretch/>
        </p:blipFill>
        <p:spPr>
          <a:xfrm>
            <a:off x="4987672" y="1167896"/>
            <a:ext cx="6389346" cy="4531518"/>
          </a:xfrm>
          <a:prstGeom prst="rect">
            <a:avLst/>
          </a:prstGeom>
        </p:spPr>
      </p:pic>
      <p:grpSp>
        <p:nvGrpSpPr>
          <p:cNvPr id="118" name="Group 1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9" name="Rectangle 1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osing, crowd&#10;&#10;Description automatically generated">
            <a:extLst>
              <a:ext uri="{FF2B5EF4-FFF2-40B4-BE49-F238E27FC236}">
                <a16:creationId xmlns:a16="http://schemas.microsoft.com/office/drawing/2014/main" id="{0AB453F2-7BBB-8BBD-992C-9B0980A3ABAD}"/>
              </a:ext>
            </a:extLst>
          </p:cNvPr>
          <p:cNvPicPr>
            <a:picLocks noChangeAspect="1"/>
          </p:cNvPicPr>
          <p:nvPr/>
        </p:nvPicPr>
        <p:blipFill rotWithShape="1">
          <a:blip r:embed="rId3"/>
          <a:srcRect l="3639" r="207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6907513-3E88-0170-9506-C48AFBB94305}"/>
              </a:ext>
            </a:extLst>
          </p:cNvPr>
          <p:cNvSpPr>
            <a:spLocks noGrp="1"/>
          </p:cNvSpPr>
          <p:nvPr>
            <p:ph type="title"/>
          </p:nvPr>
        </p:nvSpPr>
        <p:spPr>
          <a:xfrm>
            <a:off x="371592" y="249693"/>
            <a:ext cx="3438144" cy="1125728"/>
          </a:xfrm>
        </p:spPr>
        <p:txBody>
          <a:bodyPr anchor="b">
            <a:normAutofit/>
          </a:bodyPr>
          <a:lstStyle/>
          <a:p>
            <a:r>
              <a:rPr lang="en-US" sz="2600" b="1" dirty="0">
                <a:latin typeface="+mn-lt"/>
              </a:rPr>
              <a:t>Who we are, and what we do </a:t>
            </a:r>
            <a:endParaRPr lang="en-US" sz="2600" b="1" dirty="0">
              <a:latin typeface="+mn-lt"/>
              <a:cs typeface="Calibri"/>
            </a:endParaRPr>
          </a:p>
        </p:txBody>
      </p:sp>
      <p:sp>
        <p:nvSpPr>
          <p:cNvPr id="3" name="Content Placeholder 2">
            <a:extLst>
              <a:ext uri="{FF2B5EF4-FFF2-40B4-BE49-F238E27FC236}">
                <a16:creationId xmlns:a16="http://schemas.microsoft.com/office/drawing/2014/main" id="{9008BA61-9304-03C4-2618-FF569030CC8A}"/>
              </a:ext>
            </a:extLst>
          </p:cNvPr>
          <p:cNvSpPr>
            <a:spLocks noGrp="1"/>
          </p:cNvSpPr>
          <p:nvPr>
            <p:ph idx="1"/>
          </p:nvPr>
        </p:nvSpPr>
        <p:spPr>
          <a:xfrm>
            <a:off x="190738" y="1807159"/>
            <a:ext cx="3799853" cy="3788783"/>
          </a:xfrm>
        </p:spPr>
        <p:txBody>
          <a:bodyPr vert="horz" lIns="91440" tIns="45720" rIns="91440" bIns="45720" rtlCol="0" anchor="t">
            <a:noAutofit/>
          </a:bodyPr>
          <a:lstStyle/>
          <a:p>
            <a:pPr marL="0" indent="0" fontAlgn="base">
              <a:buNone/>
            </a:pPr>
            <a:r>
              <a:rPr lang="en-GB" sz="1400" b="1" dirty="0"/>
              <a:t>A charity delivering specialist nursery provision for children with SEND</a:t>
            </a:r>
            <a:endParaRPr lang="en-GB" sz="1400" b="1" dirty="0">
              <a:cs typeface="Calibri"/>
            </a:endParaRPr>
          </a:p>
          <a:p>
            <a:pPr lvl="1" fontAlgn="base"/>
            <a:r>
              <a:rPr lang="en-GB" sz="1400" dirty="0"/>
              <a:t>Working with children, families and mainstream providers</a:t>
            </a:r>
            <a:endParaRPr lang="en-GB" sz="1400" dirty="0">
              <a:cs typeface="Calibri"/>
            </a:endParaRPr>
          </a:p>
          <a:p>
            <a:pPr lvl="1"/>
            <a:r>
              <a:rPr lang="en-GB" sz="1400" dirty="0">
                <a:cs typeface="Calibri"/>
              </a:rPr>
              <a:t>Thousands of children and families supported over 40 years</a:t>
            </a:r>
          </a:p>
          <a:p>
            <a:pPr lvl="1"/>
            <a:r>
              <a:rPr lang="en-GB" sz="1400" dirty="0">
                <a:ea typeface="+mn-lt"/>
                <a:cs typeface="+mn-lt"/>
              </a:rPr>
              <a:t>35% to 70% transitions to the mainstream</a:t>
            </a:r>
          </a:p>
          <a:p>
            <a:pPr marL="457200" lvl="1" indent="0">
              <a:buNone/>
            </a:pPr>
            <a:endParaRPr lang="en-GB" sz="1400" dirty="0">
              <a:cs typeface="Calibri" panose="020F0502020204030204"/>
            </a:endParaRPr>
          </a:p>
          <a:p>
            <a:pPr marL="0" indent="0" fontAlgn="base">
              <a:buNone/>
            </a:pPr>
            <a:r>
              <a:rPr lang="en-GB" sz="1400" b="1" dirty="0"/>
              <a:t>A will to drive an inclusion movement</a:t>
            </a:r>
            <a:endParaRPr lang="en-GB" sz="1400" b="1" dirty="0">
              <a:cs typeface="Calibri"/>
            </a:endParaRPr>
          </a:p>
          <a:p>
            <a:pPr lvl="1" fontAlgn="base"/>
            <a:r>
              <a:rPr lang="en-GB" sz="1400" dirty="0">
                <a:ea typeface="+mn-lt"/>
                <a:cs typeface="+mn-lt"/>
              </a:rPr>
              <a:t>76% of THOUSANDS of practitioners who complete out Inclusive Practice course tell they can support more children with SEND</a:t>
            </a:r>
            <a:endParaRPr lang="en-GB" sz="1400" dirty="0"/>
          </a:p>
          <a:p>
            <a:pPr lvl="1" fontAlgn="base"/>
            <a:r>
              <a:rPr lang="en-GB" sz="1400" dirty="0"/>
              <a:t>Working across the UK with LAs, providers, partners &amp; parents</a:t>
            </a:r>
            <a:endParaRPr lang="en-GB" sz="1400" dirty="0">
              <a:cs typeface="Calibri"/>
            </a:endParaRPr>
          </a:p>
          <a:p>
            <a:pPr lvl="1" fontAlgn="base"/>
            <a:r>
              <a:rPr lang="en-GB" sz="1400" dirty="0"/>
              <a:t>Lobbying for change nationally representing their voices</a:t>
            </a:r>
          </a:p>
          <a:p>
            <a:pPr marL="457200" lvl="1" indent="0" fontAlgn="base">
              <a:buNone/>
            </a:pPr>
            <a:endParaRPr lang="en-GB" sz="1400" dirty="0">
              <a:cs typeface="Calibri"/>
            </a:endParaRPr>
          </a:p>
          <a:p>
            <a:pPr marL="0" indent="0">
              <a:buNone/>
            </a:pPr>
            <a:r>
              <a:rPr lang="en-GB" sz="1400" dirty="0">
                <a:solidFill>
                  <a:schemeClr val="accent1">
                    <a:lumMod val="75000"/>
                  </a:schemeClr>
                </a:solidFill>
                <a:ea typeface="Calibri"/>
                <a:cs typeface="Calibri"/>
                <a:hlinkClick r:id="rId4"/>
              </a:rPr>
              <a:t>www.dingley.org.uk</a:t>
            </a:r>
            <a:endParaRPr lang="en-GB" sz="1400" dirty="0">
              <a:solidFill>
                <a:schemeClr val="accent1">
                  <a:lumMod val="75000"/>
                </a:schemeClr>
              </a:solidFill>
              <a:ea typeface="Calibri"/>
              <a:cs typeface="Calibri"/>
            </a:endParaRPr>
          </a:p>
          <a:p>
            <a:pPr marL="0" indent="0">
              <a:buNone/>
            </a:pPr>
            <a:endParaRPr lang="en-GB" sz="1400" dirty="0">
              <a:solidFill>
                <a:schemeClr val="accent1">
                  <a:lumMod val="75000"/>
                </a:schemeClr>
              </a:solidFill>
              <a:ea typeface="Calibri"/>
              <a:cs typeface="Calibri"/>
            </a:endParaRPr>
          </a:p>
          <a:p>
            <a:pPr marL="0" indent="0">
              <a:buNone/>
            </a:pPr>
            <a:endParaRPr lang="en-US" sz="1100" dirty="0">
              <a:cs typeface="Calibri"/>
            </a:endParaRPr>
          </a:p>
        </p:txBody>
      </p:sp>
    </p:spTree>
    <p:extLst>
      <p:ext uri="{BB962C8B-B14F-4D97-AF65-F5344CB8AC3E}">
        <p14:creationId xmlns:p14="http://schemas.microsoft.com/office/powerpoint/2010/main" val="146586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E467-51FA-BB7D-B90F-F6BD46492F9B}"/>
              </a:ext>
            </a:extLst>
          </p:cNvPr>
          <p:cNvSpPr>
            <a:spLocks noGrp="1"/>
          </p:cNvSpPr>
          <p:nvPr>
            <p:ph type="title"/>
          </p:nvPr>
        </p:nvSpPr>
        <p:spPr/>
        <p:txBody>
          <a:bodyPr/>
          <a:lstStyle/>
          <a:p>
            <a:r>
              <a:rPr lang="en-US" b="1">
                <a:solidFill>
                  <a:schemeClr val="accent1">
                    <a:lumMod val="75000"/>
                  </a:schemeClr>
                </a:solidFill>
                <a:latin typeface="Calibri" panose="020F0502020204030204" pitchFamily="34" charset="0"/>
                <a:cs typeface="Calibri" panose="020F0502020204030204" pitchFamily="34" charset="0"/>
              </a:rPr>
              <a:t>Why the lunch breaks?</a:t>
            </a:r>
          </a:p>
        </p:txBody>
      </p:sp>
      <p:sp>
        <p:nvSpPr>
          <p:cNvPr id="3" name="Content Placeholder 2">
            <a:extLst>
              <a:ext uri="{FF2B5EF4-FFF2-40B4-BE49-F238E27FC236}">
                <a16:creationId xmlns:a16="http://schemas.microsoft.com/office/drawing/2014/main" id="{773B5250-A847-5836-CBAD-43316FABBB90}"/>
              </a:ext>
            </a:extLst>
          </p:cNvPr>
          <p:cNvSpPr>
            <a:spLocks noGrp="1"/>
          </p:cNvSpPr>
          <p:nvPr>
            <p:ph idx="1"/>
          </p:nvPr>
        </p:nvSpPr>
        <p:spPr>
          <a:xfrm>
            <a:off x="838200" y="2309702"/>
            <a:ext cx="10515600" cy="4351338"/>
          </a:xfrm>
        </p:spPr>
        <p:txBody>
          <a:bodyPr/>
          <a:lstStyle/>
          <a:p>
            <a:r>
              <a:rPr lang="en-US">
                <a:solidFill>
                  <a:schemeClr val="accent1">
                    <a:lumMod val="75000"/>
                  </a:schemeClr>
                </a:solidFill>
              </a:rPr>
              <a:t>DfE funded for 18 months</a:t>
            </a:r>
          </a:p>
          <a:p>
            <a:r>
              <a:rPr lang="en-US">
                <a:solidFill>
                  <a:schemeClr val="accent1">
                    <a:lumMod val="75000"/>
                  </a:schemeClr>
                </a:solidFill>
              </a:rPr>
              <a:t>Early Years SEND Partnership</a:t>
            </a:r>
          </a:p>
          <a:p>
            <a:r>
              <a:rPr lang="en-US">
                <a:solidFill>
                  <a:schemeClr val="accent1">
                    <a:lumMod val="75000"/>
                  </a:schemeClr>
                </a:solidFill>
              </a:rPr>
              <a:t>An opportunity to engage with more of you!</a:t>
            </a:r>
          </a:p>
        </p:txBody>
      </p:sp>
      <p:pic>
        <p:nvPicPr>
          <p:cNvPr id="4" name="Picture 3" descr="A group of logos for children&#10;&#10;Description automatically generated">
            <a:extLst>
              <a:ext uri="{FF2B5EF4-FFF2-40B4-BE49-F238E27FC236}">
                <a16:creationId xmlns:a16="http://schemas.microsoft.com/office/drawing/2014/main" id="{EA724CBF-8F99-94C2-5DE0-7A2035BEA798}"/>
              </a:ext>
            </a:extLst>
          </p:cNvPr>
          <p:cNvPicPr>
            <a:picLocks noChangeAspect="1"/>
          </p:cNvPicPr>
          <p:nvPr/>
        </p:nvPicPr>
        <p:blipFill>
          <a:blip r:embed="rId2"/>
          <a:stretch>
            <a:fillRect/>
          </a:stretch>
        </p:blipFill>
        <p:spPr>
          <a:xfrm>
            <a:off x="6096000" y="4284466"/>
            <a:ext cx="5869577" cy="2495942"/>
          </a:xfrm>
          <a:prstGeom prst="rect">
            <a:avLst/>
          </a:prstGeom>
        </p:spPr>
      </p:pic>
      <p:sp>
        <p:nvSpPr>
          <p:cNvPr id="5" name="Subtitle 2">
            <a:extLst>
              <a:ext uri="{FF2B5EF4-FFF2-40B4-BE49-F238E27FC236}">
                <a16:creationId xmlns:a16="http://schemas.microsoft.com/office/drawing/2014/main" id="{8698667A-C025-2E44-E1EC-29077A306DDC}"/>
              </a:ext>
            </a:extLst>
          </p:cNvPr>
          <p:cNvSpPr txBox="1">
            <a:spLocks/>
          </p:cNvSpPr>
          <p:nvPr/>
        </p:nvSpPr>
        <p:spPr>
          <a:xfrm>
            <a:off x="495219" y="4729643"/>
            <a:ext cx="5068833" cy="1447320"/>
          </a:xfrm>
          <a:prstGeom prst="rect">
            <a:avLst/>
          </a:prstGeom>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
              <a:solidFill>
                <a:schemeClr val="tx2"/>
              </a:solidFill>
            </a:endParaRPr>
          </a:p>
          <a:p>
            <a:endParaRPr lang="en-US" sz="500">
              <a:solidFill>
                <a:schemeClr val="tx2"/>
              </a:solidFill>
            </a:endParaRPr>
          </a:p>
          <a:p>
            <a:endParaRPr lang="en-US" sz="7200">
              <a:solidFill>
                <a:schemeClr val="tx2"/>
              </a:solidFill>
              <a:ea typeface="Calibri"/>
              <a:cs typeface="Calibri"/>
            </a:endParaRPr>
          </a:p>
          <a:p>
            <a:endParaRPr lang="en-US" sz="7200">
              <a:solidFill>
                <a:schemeClr val="tx2"/>
              </a:solidFill>
            </a:endParaRPr>
          </a:p>
          <a:p>
            <a:pPr marL="0" indent="0">
              <a:buNone/>
            </a:pPr>
            <a:r>
              <a:rPr lang="en-US" sz="7200">
                <a:solidFill>
                  <a:schemeClr val="tx2"/>
                </a:solidFill>
                <a:hlinkClick r:id="rId3">
                  <a:extLst>
                    <a:ext uri="{A12FA001-AC4F-418D-AE19-62706E023703}">
                      <ahyp:hlinkClr xmlns:ahyp="http://schemas.microsoft.com/office/drawing/2018/hyperlinkcolor" val="tx"/>
                    </a:ext>
                  </a:extLst>
                </a:hlinkClick>
              </a:rPr>
              <a:t>https://councilfordisabledchildren.org.uk/about-us-0/networks/early-years-send/eysend-partnership</a:t>
            </a:r>
            <a:endParaRPr lang="en-US" sz="7200">
              <a:solidFill>
                <a:schemeClr val="tx2"/>
              </a:solidFill>
              <a:ea typeface="Calibri" panose="020F0502020204030204"/>
              <a:cs typeface="Calibri"/>
              <a:hlinkClick r:id="rId3">
                <a:extLst>
                  <a:ext uri="{A12FA001-AC4F-418D-AE19-62706E023703}">
                    <ahyp:hlinkClr xmlns:ahyp="http://schemas.microsoft.com/office/drawing/2018/hyperlinkcolor" val="tx"/>
                  </a:ext>
                </a:extLst>
              </a:hlinkClick>
            </a:endParaRPr>
          </a:p>
          <a:p>
            <a:endParaRPr lang="en-US" sz="7200">
              <a:solidFill>
                <a:schemeClr val="tx2"/>
              </a:solidFill>
              <a:cs typeface="Calibri"/>
            </a:endParaRPr>
          </a:p>
          <a:p>
            <a:endParaRPr lang="en-US" sz="500">
              <a:solidFill>
                <a:schemeClr val="tx2"/>
              </a:solidFill>
              <a:cs typeface="Calibri" panose="020F0502020204030204"/>
            </a:endParaRPr>
          </a:p>
        </p:txBody>
      </p:sp>
    </p:spTree>
    <p:extLst>
      <p:ext uri="{BB962C8B-B14F-4D97-AF65-F5344CB8AC3E}">
        <p14:creationId xmlns:p14="http://schemas.microsoft.com/office/powerpoint/2010/main" val="194937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rking space background">
            <a:extLst>
              <a:ext uri="{FF2B5EF4-FFF2-40B4-BE49-F238E27FC236}">
                <a16:creationId xmlns:a16="http://schemas.microsoft.com/office/drawing/2014/main" id="{B089A26F-8EB0-4123-22F8-9C37272500C8}"/>
              </a:ext>
            </a:extLst>
          </p:cNvPr>
          <p:cNvPicPr>
            <a:picLocks noChangeAspect="1"/>
          </p:cNvPicPr>
          <p:nvPr/>
        </p:nvPicPr>
        <p:blipFill rotWithShape="1">
          <a:blip r:embed="rId3"/>
          <a:srcRect l="5884" r="-1" b="-1"/>
          <a:stretch/>
        </p:blipFill>
        <p:spPr>
          <a:xfrm>
            <a:off x="2522358" y="10"/>
            <a:ext cx="9669642" cy="6857990"/>
          </a:xfrm>
          <a:prstGeom prst="rect">
            <a:avLst/>
          </a:prstGeom>
        </p:spPr>
      </p:pic>
      <p:sp>
        <p:nvSpPr>
          <p:cNvPr id="26" name="Rectangle 2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AECDCB-7A0C-6CCA-3982-51D27FCC3A00}"/>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4000" b="1"/>
              <a:t>Please tell us who </a:t>
            </a:r>
            <a:r>
              <a:rPr lang="en-US" sz="4000" b="1" u="sng"/>
              <a:t>you</a:t>
            </a:r>
            <a:r>
              <a:rPr lang="en-US" sz="4000" b="1"/>
              <a:t> are in the chat and leave your email so we can stay in touch directly</a:t>
            </a:r>
          </a:p>
        </p:txBody>
      </p:sp>
    </p:spTree>
    <p:extLst>
      <p:ext uri="{BB962C8B-B14F-4D97-AF65-F5344CB8AC3E}">
        <p14:creationId xmlns:p14="http://schemas.microsoft.com/office/powerpoint/2010/main" val="23522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30FF-4ACA-A5D4-111A-BFBCD1AE6A74}"/>
              </a:ext>
            </a:extLst>
          </p:cNvPr>
          <p:cNvSpPr>
            <a:spLocks noGrp="1"/>
          </p:cNvSpPr>
          <p:nvPr>
            <p:ph type="title"/>
          </p:nvPr>
        </p:nvSpPr>
        <p:spPr>
          <a:xfrm>
            <a:off x="357352" y="1858320"/>
            <a:ext cx="4887310" cy="3141359"/>
          </a:xfrm>
        </p:spPr>
        <p:txBody>
          <a:bodyPr vert="horz" lIns="91440" tIns="45720" rIns="91440" bIns="45720" rtlCol="0" anchor="t">
            <a:normAutofit/>
          </a:bodyPr>
          <a:lstStyle/>
          <a:p>
            <a:r>
              <a:rPr lang="en-US" sz="1900" b="1" kern="1200" dirty="0">
                <a:solidFill>
                  <a:schemeClr val="tx1"/>
                </a:solidFill>
                <a:latin typeface="+mn-lt"/>
                <a:ea typeface="+mj-ea"/>
                <a:cs typeface="+mj-cs"/>
              </a:rPr>
              <a:t>Last time…</a:t>
            </a:r>
            <a:br>
              <a:rPr lang="en-US" sz="1900" b="1" kern="1200" dirty="0">
                <a:solidFill>
                  <a:schemeClr val="tx1"/>
                </a:solidFill>
                <a:latin typeface="+mj-lt"/>
                <a:ea typeface="+mj-ea"/>
                <a:cs typeface="+mj-cs"/>
              </a:rPr>
            </a:br>
            <a:br>
              <a:rPr lang="en-US" sz="1900" b="1" kern="1200" dirty="0">
                <a:solidFill>
                  <a:schemeClr val="tx1"/>
                </a:solidFill>
                <a:latin typeface="+mj-lt"/>
                <a:ea typeface="+mj-ea"/>
                <a:cs typeface="+mj-cs"/>
              </a:rPr>
            </a:br>
            <a:br>
              <a:rPr lang="en-US" sz="1900" b="1" kern="1200" dirty="0">
                <a:solidFill>
                  <a:schemeClr val="tx1"/>
                </a:solidFill>
                <a:latin typeface="+mj-lt"/>
                <a:ea typeface="+mj-ea"/>
                <a:cs typeface="+mj-cs"/>
              </a:rPr>
            </a:br>
            <a:br>
              <a:rPr lang="en-US" sz="1900" b="1" kern="1200" dirty="0">
                <a:solidFill>
                  <a:schemeClr val="tx1"/>
                </a:solidFill>
                <a:latin typeface="+mj-lt"/>
                <a:ea typeface="+mj-ea"/>
                <a:cs typeface="+mj-cs"/>
              </a:rPr>
            </a:br>
            <a:r>
              <a:rPr lang="en-US" sz="1900" b="1" kern="1200" dirty="0">
                <a:solidFill>
                  <a:schemeClr val="tx1"/>
                </a:solidFill>
                <a:latin typeface="+mn-lt"/>
                <a:ea typeface="+mj-ea"/>
                <a:cs typeface="+mj-cs"/>
              </a:rPr>
              <a:t>Spotlight on funding</a:t>
            </a:r>
            <a:br>
              <a:rPr lang="en-US" sz="1900" kern="1200" dirty="0">
                <a:solidFill>
                  <a:schemeClr val="tx1"/>
                </a:solidFill>
                <a:latin typeface="+mn-lt"/>
                <a:ea typeface="+mj-ea"/>
                <a:cs typeface="+mj-cs"/>
              </a:rPr>
            </a:br>
            <a:br>
              <a:rPr lang="en-US" sz="1900" kern="1200" dirty="0">
                <a:solidFill>
                  <a:schemeClr val="tx1"/>
                </a:solidFill>
                <a:latin typeface="+mn-lt"/>
                <a:ea typeface="+mj-ea"/>
                <a:cs typeface="+mj-cs"/>
              </a:rPr>
            </a:br>
            <a:r>
              <a:rPr lang="en-US" sz="1900" kern="1200" dirty="0">
                <a:solidFill>
                  <a:schemeClr val="tx1"/>
                </a:solidFill>
                <a:latin typeface="+mn-lt"/>
                <a:ea typeface="+mj-ea"/>
                <a:cs typeface="+mj-cs"/>
              </a:rPr>
              <a:t>- The streams available and guidance</a:t>
            </a:r>
            <a:br>
              <a:rPr lang="en-US" sz="1900" kern="1200" dirty="0">
                <a:solidFill>
                  <a:schemeClr val="tx1"/>
                </a:solidFill>
                <a:latin typeface="+mn-lt"/>
                <a:ea typeface="+mj-ea"/>
                <a:cs typeface="+mj-cs"/>
              </a:rPr>
            </a:br>
            <a:r>
              <a:rPr lang="en-US" sz="1900" kern="1200" dirty="0">
                <a:solidFill>
                  <a:schemeClr val="tx1"/>
                </a:solidFill>
                <a:latin typeface="+mn-lt"/>
                <a:ea typeface="+mj-ea"/>
                <a:cs typeface="+mj-cs"/>
              </a:rPr>
              <a:t>- The challenges for you</a:t>
            </a:r>
            <a:br>
              <a:rPr lang="en-US" sz="1900" kern="1200" dirty="0">
                <a:solidFill>
                  <a:schemeClr val="tx1"/>
                </a:solidFill>
                <a:latin typeface="+mn-lt"/>
                <a:ea typeface="+mj-ea"/>
                <a:cs typeface="+mj-cs"/>
              </a:rPr>
            </a:br>
            <a:r>
              <a:rPr lang="en-US" sz="1900" kern="1200" dirty="0">
                <a:solidFill>
                  <a:schemeClr val="tx1"/>
                </a:solidFill>
                <a:latin typeface="+mn-lt"/>
                <a:ea typeface="+mj-ea"/>
                <a:cs typeface="+mj-cs"/>
              </a:rPr>
              <a:t>- How you are making the most of the funding</a:t>
            </a:r>
            <a:endParaRPr lang="en-US" sz="1900" b="1" kern="1200" dirty="0">
              <a:solidFill>
                <a:schemeClr val="tx1"/>
              </a:solidFill>
              <a:latin typeface="+mn-lt"/>
              <a:ea typeface="+mj-ea"/>
              <a:cs typeface="+mj-cs"/>
            </a:endParaRPr>
          </a:p>
        </p:txBody>
      </p:sp>
      <p:pic>
        <p:nvPicPr>
          <p:cNvPr id="34" name="Picture 33" descr="One in a crowd">
            <a:extLst>
              <a:ext uri="{FF2B5EF4-FFF2-40B4-BE49-F238E27FC236}">
                <a16:creationId xmlns:a16="http://schemas.microsoft.com/office/drawing/2014/main" id="{E7CF8FA6-FC4B-70E6-813B-80BA10C33A83}"/>
              </a:ext>
            </a:extLst>
          </p:cNvPr>
          <p:cNvPicPr>
            <a:picLocks noChangeAspect="1"/>
          </p:cNvPicPr>
          <p:nvPr/>
        </p:nvPicPr>
        <p:blipFill rotWithShape="1">
          <a:blip r:embed="rId3"/>
          <a:srcRect b="5436"/>
          <a:stretch/>
        </p:blipFill>
        <p:spPr>
          <a:xfrm>
            <a:off x="5463389" y="1251126"/>
            <a:ext cx="5941497" cy="4213887"/>
          </a:xfrm>
          <a:prstGeom prst="rect">
            <a:avLst/>
          </a:prstGeom>
        </p:spPr>
      </p:pic>
      <p:grpSp>
        <p:nvGrpSpPr>
          <p:cNvPr id="61" name="Group 60">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2" name="Rectangle 61">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46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otlight on a dark foggy stage">
            <a:extLst>
              <a:ext uri="{FF2B5EF4-FFF2-40B4-BE49-F238E27FC236}">
                <a16:creationId xmlns:a16="http://schemas.microsoft.com/office/drawing/2014/main" id="{67A24018-EF61-641A-872E-56BF10708086}"/>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29" name="Rectangle 2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4B410-9D45-DF2B-9AEC-A37F658A126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Spotlight session this time</a:t>
            </a:r>
          </a:p>
        </p:txBody>
      </p:sp>
      <p:sp>
        <p:nvSpPr>
          <p:cNvPr id="3" name="Content Placeholder 2">
            <a:extLst>
              <a:ext uri="{FF2B5EF4-FFF2-40B4-BE49-F238E27FC236}">
                <a16:creationId xmlns:a16="http://schemas.microsoft.com/office/drawing/2014/main" id="{02E28294-D27E-0B1E-835D-7111AD7EB0B2}"/>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pPr marL="0" indent="0" algn="ctr">
              <a:buNone/>
            </a:pPr>
            <a:r>
              <a:rPr lang="en-US" sz="2400" b="1" dirty="0">
                <a:solidFill>
                  <a:srgbClr val="FFFFFF"/>
                </a:solidFill>
              </a:rPr>
              <a:t>From "unknown user" last time....</a:t>
            </a:r>
          </a:p>
          <a:p>
            <a:pPr marL="0" indent="0" algn="ctr">
              <a:buNone/>
            </a:pPr>
            <a:r>
              <a:rPr lang="en-US" sz="2400" b="1">
                <a:solidFill>
                  <a:srgbClr val="FFFFFF"/>
                </a:solidFill>
              </a:rPr>
              <a:t>How</a:t>
            </a:r>
            <a:r>
              <a:rPr lang="en-US" sz="2400" b="1" dirty="0">
                <a:solidFill>
                  <a:srgbClr val="FFFFFF"/>
                </a:solidFill>
              </a:rPr>
              <a:t> are we designing and delivering our inclusion services to have the greatest impact ? </a:t>
            </a:r>
            <a:endParaRPr lang="en-US" sz="2400" b="1">
              <a:solidFill>
                <a:srgbClr val="FFFFFF"/>
              </a:solidFill>
              <a:ea typeface="Calibri"/>
              <a:cs typeface="Calibri"/>
            </a:endParaRPr>
          </a:p>
        </p:txBody>
      </p:sp>
    </p:spTree>
    <p:extLst>
      <p:ext uri="{BB962C8B-B14F-4D97-AF65-F5344CB8AC3E}">
        <p14:creationId xmlns:p14="http://schemas.microsoft.com/office/powerpoint/2010/main" val="16903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y question marks on black background">
            <a:extLst>
              <a:ext uri="{FF2B5EF4-FFF2-40B4-BE49-F238E27FC236}">
                <a16:creationId xmlns:a16="http://schemas.microsoft.com/office/drawing/2014/main" id="{2385D374-3BFC-0C15-611C-62962A4BA513}"/>
              </a:ext>
            </a:extLst>
          </p:cNvPr>
          <p:cNvPicPr>
            <a:picLocks noChangeAspect="1"/>
          </p:cNvPicPr>
          <p:nvPr/>
        </p:nvPicPr>
        <p:blipFill rotWithShape="1">
          <a:blip r:embed="rId3"/>
          <a:srcRect l="13991" r="2" b="2"/>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D13924-3942-D4AE-E090-152898A87A7A}"/>
              </a:ext>
            </a:extLst>
          </p:cNvPr>
          <p:cNvSpPr>
            <a:spLocks noGrp="1"/>
          </p:cNvSpPr>
          <p:nvPr>
            <p:ph type="title"/>
          </p:nvPr>
        </p:nvSpPr>
        <p:spPr>
          <a:xfrm>
            <a:off x="838200" y="365125"/>
            <a:ext cx="3822189" cy="1899912"/>
          </a:xfrm>
        </p:spPr>
        <p:txBody>
          <a:bodyPr>
            <a:normAutofit/>
          </a:bodyPr>
          <a:lstStyle/>
          <a:p>
            <a:r>
              <a:rPr lang="en-US" sz="4000" b="1" dirty="0">
                <a:latin typeface="+mn-lt"/>
              </a:rPr>
              <a:t>Some considerations</a:t>
            </a:r>
          </a:p>
        </p:txBody>
      </p:sp>
      <p:sp>
        <p:nvSpPr>
          <p:cNvPr id="3" name="Content Placeholder 2">
            <a:extLst>
              <a:ext uri="{FF2B5EF4-FFF2-40B4-BE49-F238E27FC236}">
                <a16:creationId xmlns:a16="http://schemas.microsoft.com/office/drawing/2014/main" id="{EEF56C89-5932-3F42-C963-8BB6DCC83109}"/>
              </a:ext>
            </a:extLst>
          </p:cNvPr>
          <p:cNvSpPr>
            <a:spLocks noGrp="1"/>
          </p:cNvSpPr>
          <p:nvPr>
            <p:ph idx="1"/>
          </p:nvPr>
        </p:nvSpPr>
        <p:spPr>
          <a:xfrm>
            <a:off x="838200" y="2434201"/>
            <a:ext cx="3822189" cy="3742762"/>
          </a:xfrm>
        </p:spPr>
        <p:txBody>
          <a:bodyPr vert="horz" lIns="91440" tIns="45720" rIns="91440" bIns="45720" rtlCol="0" anchor="t">
            <a:normAutofit lnSpcReduction="10000"/>
          </a:bodyPr>
          <a:lstStyle/>
          <a:p>
            <a:r>
              <a:rPr lang="en-US" sz="1700" dirty="0"/>
              <a:t>What does your service look like?</a:t>
            </a:r>
            <a:endParaRPr lang="en-US" dirty="0"/>
          </a:p>
          <a:p>
            <a:pPr lvl="1">
              <a:buFont typeface="Courier New" panose="020B0604020202020204" pitchFamily="34" charset="0"/>
              <a:buChar char="o"/>
            </a:pPr>
            <a:r>
              <a:rPr lang="en-US" sz="1300" dirty="0">
                <a:ea typeface="Calibri"/>
                <a:cs typeface="Calibri"/>
              </a:rPr>
              <a:t>Who supports children direct, families and settings?</a:t>
            </a:r>
            <a:endParaRPr lang="en-US" sz="1300">
              <a:ea typeface="Calibri"/>
              <a:cs typeface="Calibri"/>
            </a:endParaRPr>
          </a:p>
          <a:p>
            <a:pPr lvl="1">
              <a:buFont typeface="Courier New" panose="020B0604020202020204" pitchFamily="34" charset="0"/>
              <a:buChar char="o"/>
            </a:pPr>
            <a:r>
              <a:rPr lang="en-US" sz="1300" dirty="0">
                <a:ea typeface="Calibri"/>
                <a:cs typeface="Calibri"/>
              </a:rPr>
              <a:t>Who informs children, </a:t>
            </a:r>
            <a:r>
              <a:rPr lang="en-US" sz="1300">
                <a:ea typeface="Calibri"/>
                <a:cs typeface="Calibri"/>
              </a:rPr>
              <a:t>families and</a:t>
            </a:r>
            <a:r>
              <a:rPr lang="en-US" sz="1300" dirty="0">
                <a:ea typeface="Calibri"/>
                <a:cs typeface="Calibri"/>
              </a:rPr>
              <a:t> settings</a:t>
            </a:r>
            <a:endParaRPr lang="en-US" sz="1300">
              <a:ea typeface="Calibri"/>
              <a:cs typeface="Calibri"/>
            </a:endParaRPr>
          </a:p>
          <a:p>
            <a:r>
              <a:rPr lang="en-US" sz="1700" dirty="0"/>
              <a:t>How are your services funded?</a:t>
            </a:r>
            <a:endParaRPr lang="en-US" dirty="0">
              <a:ea typeface="Calibri"/>
              <a:cs typeface="Calibri"/>
            </a:endParaRPr>
          </a:p>
          <a:p>
            <a:r>
              <a:rPr lang="en-US" sz="1700" dirty="0">
                <a:ea typeface="Calibri"/>
                <a:cs typeface="Calibri"/>
              </a:rPr>
              <a:t>How many children with SEND do you have (U5s)?</a:t>
            </a:r>
            <a:endParaRPr lang="en-US" sz="1700" dirty="0"/>
          </a:p>
          <a:p>
            <a:r>
              <a:rPr lang="en-US" sz="1700" dirty="0"/>
              <a:t>Do you adopt a needs/data driven approach?</a:t>
            </a:r>
            <a:endParaRPr lang="en-US" sz="1700" dirty="0">
              <a:ea typeface="Calibri"/>
              <a:cs typeface="Calibri"/>
            </a:endParaRPr>
          </a:p>
          <a:p>
            <a:r>
              <a:rPr lang="en-US" sz="1700" dirty="0"/>
              <a:t>How do we decide if we sign post, commission, develop or deliver?</a:t>
            </a:r>
            <a:endParaRPr lang="en-US" sz="1700" dirty="0">
              <a:ea typeface="Calibri"/>
              <a:cs typeface="Calibri"/>
            </a:endParaRPr>
          </a:p>
          <a:p>
            <a:r>
              <a:rPr lang="en-US" sz="1700" dirty="0"/>
              <a:t>Who decides?</a:t>
            </a:r>
            <a:endParaRPr lang="en-US" sz="1700" dirty="0">
              <a:ea typeface="Calibri"/>
              <a:cs typeface="Calibri"/>
            </a:endParaRPr>
          </a:p>
          <a:p>
            <a:r>
              <a:rPr lang="en-US" sz="1700" dirty="0"/>
              <a:t>How do you measure impact on children, families, providers ?</a:t>
            </a:r>
            <a:endParaRPr lang="en-US" sz="1700" dirty="0">
              <a:ea typeface="Calibri"/>
              <a:cs typeface="Calibri"/>
            </a:endParaRPr>
          </a:p>
        </p:txBody>
      </p:sp>
    </p:spTree>
    <p:extLst>
      <p:ext uri="{BB962C8B-B14F-4D97-AF65-F5344CB8AC3E}">
        <p14:creationId xmlns:p14="http://schemas.microsoft.com/office/powerpoint/2010/main" val="1414316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bc997-f854-457e-a89a-f53daf41e975">
      <Terms xmlns="http://schemas.microsoft.com/office/infopath/2007/PartnerControls"/>
    </lcf76f155ced4ddcb4097134ff3c332f>
    <TaxCatchAll xmlns="5ff03d53-907b-4153-b31a-f9c01187da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27934E83E3AC4A821FF7D65C647CF3" ma:contentTypeVersion="18" ma:contentTypeDescription="Create a new document." ma:contentTypeScope="" ma:versionID="5797f0bc1d4900ba710060bfd187960e">
  <xsd:schema xmlns:xsd="http://www.w3.org/2001/XMLSchema" xmlns:xs="http://www.w3.org/2001/XMLSchema" xmlns:p="http://schemas.microsoft.com/office/2006/metadata/properties" xmlns:ns2="2f3bc997-f854-457e-a89a-f53daf41e975" xmlns:ns3="5ff03d53-907b-4153-b31a-f9c01187da2f" targetNamespace="http://schemas.microsoft.com/office/2006/metadata/properties" ma:root="true" ma:fieldsID="ac5ce1b79af9bc05dab852fe9b2a7131" ns2:_="" ns3:_="">
    <xsd:import namespace="2f3bc997-f854-457e-a89a-f53daf41e975"/>
    <xsd:import namespace="5ff03d53-907b-4153-b31a-f9c01187d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bc997-f854-457e-a89a-f53daf41e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fd98df-2cc9-409e-a9a9-85a472a8861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03d53-907b-4153-b31a-f9c01187d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a809a7-1504-4795-ab1a-8225feca0323}" ma:internalName="TaxCatchAll" ma:showField="CatchAllData" ma:web="5ff03d53-907b-4153-b31a-f9c01187d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32EBD-07EC-4ECF-9452-38C5FCD5E9B7}">
  <ds:schemaRefs>
    <ds:schemaRef ds:uri="2f3bc997-f854-457e-a89a-f53daf41e975"/>
    <ds:schemaRef ds:uri="5ff03d53-907b-4153-b31a-f9c01187da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67FD39-7B89-4A1D-B6C1-A308F6103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bc997-f854-457e-a89a-f53daf41e975"/>
    <ds:schemaRef ds:uri="5ff03d53-907b-4153-b31a-f9c01187d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820EFA-BEB5-442F-A3C6-472FE7880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TotalTime>
  <Words>568</Words>
  <Application>Microsoft Office PowerPoint</Application>
  <PresentationFormat>Widescreen</PresentationFormat>
  <Paragraphs>90</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 to our  Inclusion Lunch Break!</vt:lpstr>
      <vt:lpstr> Agenda</vt:lpstr>
      <vt:lpstr>How shall we work today? </vt:lpstr>
      <vt:lpstr>Who we are, and what we do </vt:lpstr>
      <vt:lpstr>Why the lunch breaks?</vt:lpstr>
      <vt:lpstr>Please tell us who you are in the chat and leave your email so we can stay in touch directly</vt:lpstr>
      <vt:lpstr>Last time…    Spotlight on funding  - The streams available and guidance - The challenges for you - How you are making the most of the funding</vt:lpstr>
      <vt:lpstr>Spotlight session this time</vt:lpstr>
      <vt:lpstr>Some considerations</vt:lpstr>
      <vt:lpstr>Don’t forget the related legislation</vt:lpstr>
      <vt:lpstr>What might help?</vt:lpstr>
      <vt:lpstr>What else are we up to and how else can we help?</vt:lpstr>
      <vt:lpstr>Ask the room</vt:lpstr>
      <vt:lpstr>Spotlight next time?  13th May 12.30-1.30pm  (some of our breaks will be the second Monday of each month due to public holidays)  Suggestion from Solihull...  What have we asked our providers about SEND?   What does it tell us and, what are we doing about it?</vt:lpstr>
      <vt:lpstr>What will you do next?    Feedback in the chat please </vt:lpstr>
      <vt:lpstr>Thank you for your continued commitment and passion!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Early Years Inclusion and Managing Good Transitions to Track and Improve Outcomes for Children with SEND </dc:title>
  <dc:creator>Ann Van Dyke</dc:creator>
  <cp:lastModifiedBy>Ann Van Dyke</cp:lastModifiedBy>
  <cp:revision>104</cp:revision>
  <cp:lastPrinted>2024-02-05T12:17:31Z</cp:lastPrinted>
  <dcterms:created xsi:type="dcterms:W3CDTF">2022-06-27T14:30:28Z</dcterms:created>
  <dcterms:modified xsi:type="dcterms:W3CDTF">2024-04-11T13:21:06Z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0x0101009627934E83E3AC4A821FF7D65C647CF3</vt:lpwstr>
  </property>
  <property fmtid="{D5CDD505-2E9C-101B-9397-08002B2CF9AE}" pid="3" name="MediaServiceImageTags">
    <vt:lpwstr/>
  </property>
</Properties>
</file>