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311" r:id="rId5"/>
    <p:sldId id="374" r:id="rId6"/>
    <p:sldId id="422" r:id="rId7"/>
    <p:sldId id="484" r:id="rId8"/>
    <p:sldId id="428" r:id="rId9"/>
    <p:sldId id="429" r:id="rId10"/>
    <p:sldId id="430" r:id="rId11"/>
    <p:sldId id="485" r:id="rId12"/>
    <p:sldId id="486" r:id="rId13"/>
    <p:sldId id="492" r:id="rId14"/>
    <p:sldId id="491" r:id="rId15"/>
    <p:sldId id="493" r:id="rId16"/>
    <p:sldId id="497" r:id="rId17"/>
    <p:sldId id="496" r:id="rId18"/>
    <p:sldId id="498" r:id="rId19"/>
    <p:sldId id="494" r:id="rId20"/>
    <p:sldId id="499" r:id="rId21"/>
    <p:sldId id="480" r:id="rId22"/>
    <p:sldId id="481" r:id="rId23"/>
    <p:sldId id="418" r:id="rId24"/>
    <p:sldId id="482" r:id="rId25"/>
    <p:sldId id="36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6E2EBD-669A-429F-B7FD-5C4C42F983C1}" v="10" dt="2024-03-04T11:20:22.5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5"/>
    <p:restoredTop sz="94694"/>
  </p:normalViewPr>
  <p:slideViewPr>
    <p:cSldViewPr snapToGrid="0">
      <p:cViewPr>
        <p:scale>
          <a:sx n="121" d="100"/>
          <a:sy n="121" d="100"/>
        </p:scale>
        <p:origin x="10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ya  Flello" userId="S::tanya.flello@dingley.org.uk::e4433f4c-5984-4e29-9392-c332d4916c20" providerId="AD" clId="Web-{FB6E2EBD-669A-429F-B7FD-5C4C42F983C1}"/>
    <pc:docChg chg="modSld">
      <pc:chgData name="Tanya  Flello" userId="S::tanya.flello@dingley.org.uk::e4433f4c-5984-4e29-9392-c332d4916c20" providerId="AD" clId="Web-{FB6E2EBD-669A-429F-B7FD-5C4C42F983C1}" dt="2024-03-04T11:20:22.525" v="9" actId="20577"/>
      <pc:docMkLst>
        <pc:docMk/>
      </pc:docMkLst>
      <pc:sldChg chg="modSp">
        <pc:chgData name="Tanya  Flello" userId="S::tanya.flello@dingley.org.uk::e4433f4c-5984-4e29-9392-c332d4916c20" providerId="AD" clId="Web-{FB6E2EBD-669A-429F-B7FD-5C4C42F983C1}" dt="2024-03-04T11:20:22.525" v="9" actId="20577"/>
        <pc:sldMkLst>
          <pc:docMk/>
          <pc:sldMk cId="3568395081" sldId="481"/>
        </pc:sldMkLst>
        <pc:spChg chg="mod">
          <ac:chgData name="Tanya  Flello" userId="S::tanya.flello@dingley.org.uk::e4433f4c-5984-4e29-9392-c332d4916c20" providerId="AD" clId="Web-{FB6E2EBD-669A-429F-B7FD-5C4C42F983C1}" dt="2024-03-04T11:20:22.525" v="9" actId="20577"/>
          <ac:spMkLst>
            <pc:docMk/>
            <pc:sldMk cId="3568395081" sldId="481"/>
            <ac:spMk id="2" creationId="{0FE5BB1C-7D53-4F71-240B-A46A4DBB7A5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FC8955-FD92-1E45-9CAA-D519A7646790}" type="datetimeFigureOut">
              <a:rPr lang="en-US" smtClean="0"/>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B9851C-E0B2-8A46-91F1-D0EDD426AFEB}" type="slidenum">
              <a:rPr lang="en-US" smtClean="0"/>
              <a:t>‹#›</a:t>
            </a:fld>
            <a:endParaRPr lang="en-US"/>
          </a:p>
        </p:txBody>
      </p:sp>
    </p:spTree>
    <p:extLst>
      <p:ext uri="{BB962C8B-B14F-4D97-AF65-F5344CB8AC3E}">
        <p14:creationId xmlns:p14="http://schemas.microsoft.com/office/powerpoint/2010/main" val="1748305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69C398-02ED-9241-A867-D2363B44B516}" type="slidenum">
              <a:rPr lang="en-US" smtClean="0"/>
              <a:t>1</a:t>
            </a:fld>
            <a:endParaRPr lang="en-US"/>
          </a:p>
        </p:txBody>
      </p:sp>
    </p:spTree>
    <p:extLst>
      <p:ext uri="{BB962C8B-B14F-4D97-AF65-F5344CB8AC3E}">
        <p14:creationId xmlns:p14="http://schemas.microsoft.com/office/powerpoint/2010/main" val="2287679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1"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txBox="1">
            <a:spLocks noGrp="1"/>
          </p:cNvSpPr>
          <p:nvPr>
            <p:ph type="sldNum" idx="12"/>
          </p:nvPr>
        </p:nvSpPr>
        <p:spPr>
          <a:xfrm>
            <a:off x="3884615" y="8685215"/>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EB9851C-E0B2-8A46-91F1-D0EDD426AFEB}" type="slidenum">
              <a:rPr lang="en-US" smtClean="0"/>
              <a:t>4</a:t>
            </a:fld>
            <a:endParaRPr lang="en-US"/>
          </a:p>
        </p:txBody>
      </p:sp>
    </p:spTree>
    <p:extLst>
      <p:ext uri="{BB962C8B-B14F-4D97-AF65-F5344CB8AC3E}">
        <p14:creationId xmlns:p14="http://schemas.microsoft.com/office/powerpoint/2010/main" val="4130708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B9851C-E0B2-8A46-91F1-D0EDD426AFEB}" type="slidenum">
              <a:rPr lang="en-US" smtClean="0"/>
              <a:t>6</a:t>
            </a:fld>
            <a:endParaRPr lang="en-US"/>
          </a:p>
        </p:txBody>
      </p:sp>
    </p:spTree>
    <p:extLst>
      <p:ext uri="{BB962C8B-B14F-4D97-AF65-F5344CB8AC3E}">
        <p14:creationId xmlns:p14="http://schemas.microsoft.com/office/powerpoint/2010/main" val="12004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B9851C-E0B2-8A46-91F1-D0EDD426AFEB}" type="slidenum">
              <a:rPr lang="en-US" smtClean="0"/>
              <a:t>7</a:t>
            </a:fld>
            <a:endParaRPr lang="en-US"/>
          </a:p>
        </p:txBody>
      </p:sp>
    </p:spTree>
    <p:extLst>
      <p:ext uri="{BB962C8B-B14F-4D97-AF65-F5344CB8AC3E}">
        <p14:creationId xmlns:p14="http://schemas.microsoft.com/office/powerpoint/2010/main" val="405578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B9851C-E0B2-8A46-91F1-D0EDD426AFEB}" type="slidenum">
              <a:rPr lang="en-US" smtClean="0"/>
              <a:t>15</a:t>
            </a:fld>
            <a:endParaRPr lang="en-US"/>
          </a:p>
        </p:txBody>
      </p:sp>
    </p:spTree>
    <p:extLst>
      <p:ext uri="{BB962C8B-B14F-4D97-AF65-F5344CB8AC3E}">
        <p14:creationId xmlns:p14="http://schemas.microsoft.com/office/powerpoint/2010/main" val="934074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69C398-02ED-9241-A867-D2363B44B516}" type="slidenum">
              <a:rPr lang="en-US" smtClean="0"/>
              <a:t>22</a:t>
            </a:fld>
            <a:endParaRPr lang="en-US"/>
          </a:p>
        </p:txBody>
      </p:sp>
    </p:spTree>
    <p:extLst>
      <p:ext uri="{BB962C8B-B14F-4D97-AF65-F5344CB8AC3E}">
        <p14:creationId xmlns:p14="http://schemas.microsoft.com/office/powerpoint/2010/main" val="3254830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5155-EBF3-159D-35BD-A31B093518A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7FDFADC-8772-CFE8-3774-9967AB31FB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27D8154-DDE3-BC0F-13E2-7AFB4E775159}"/>
              </a:ext>
            </a:extLst>
          </p:cNvPr>
          <p:cNvSpPr>
            <a:spLocks noGrp="1"/>
          </p:cNvSpPr>
          <p:nvPr>
            <p:ph type="dt" sz="half" idx="10"/>
          </p:nvPr>
        </p:nvSpPr>
        <p:spPr/>
        <p:txBody>
          <a:bodyPr/>
          <a:lstStyle/>
          <a:p>
            <a:fld id="{76B63337-BD44-AD41-B8FD-1AA614B130D3}" type="datetimeFigureOut">
              <a:rPr lang="en-US" smtClean="0"/>
              <a:t>3/4/2024</a:t>
            </a:fld>
            <a:endParaRPr lang="en-US"/>
          </a:p>
        </p:txBody>
      </p:sp>
      <p:sp>
        <p:nvSpPr>
          <p:cNvPr id="5" name="Footer Placeholder 4">
            <a:extLst>
              <a:ext uri="{FF2B5EF4-FFF2-40B4-BE49-F238E27FC236}">
                <a16:creationId xmlns:a16="http://schemas.microsoft.com/office/drawing/2014/main" id="{DFD6A16C-67B7-86AF-075D-58C61A3C9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43435-7C2E-A114-55D2-2AF3AF3CEC7C}"/>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204251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69C85-1D45-BB13-E998-C1E4904D3B9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C6211DC-9B27-D73B-B10B-8F8DD5BCDF3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3AC8F86-B573-35A3-714E-C0AB55853C84}"/>
              </a:ext>
            </a:extLst>
          </p:cNvPr>
          <p:cNvSpPr>
            <a:spLocks noGrp="1"/>
          </p:cNvSpPr>
          <p:nvPr>
            <p:ph type="dt" sz="half" idx="10"/>
          </p:nvPr>
        </p:nvSpPr>
        <p:spPr/>
        <p:txBody>
          <a:bodyPr/>
          <a:lstStyle/>
          <a:p>
            <a:fld id="{76B63337-BD44-AD41-B8FD-1AA614B130D3}" type="datetimeFigureOut">
              <a:rPr lang="en-US" smtClean="0"/>
              <a:t>3/4/2024</a:t>
            </a:fld>
            <a:endParaRPr lang="en-US"/>
          </a:p>
        </p:txBody>
      </p:sp>
      <p:sp>
        <p:nvSpPr>
          <p:cNvPr id="5" name="Footer Placeholder 4">
            <a:extLst>
              <a:ext uri="{FF2B5EF4-FFF2-40B4-BE49-F238E27FC236}">
                <a16:creationId xmlns:a16="http://schemas.microsoft.com/office/drawing/2014/main" id="{43E10A2F-D24C-9B16-DFD2-7480662B0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FF8B82-F85F-D8E0-3852-A3B791724136}"/>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314952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1012D0-886C-3A74-8597-1FB1D519D74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28814B-C3E8-6ED9-DC93-FC4E8570ADB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8BFEFE-AA5F-2AA3-0823-EA45CB9362F0}"/>
              </a:ext>
            </a:extLst>
          </p:cNvPr>
          <p:cNvSpPr>
            <a:spLocks noGrp="1"/>
          </p:cNvSpPr>
          <p:nvPr>
            <p:ph type="dt" sz="half" idx="10"/>
          </p:nvPr>
        </p:nvSpPr>
        <p:spPr/>
        <p:txBody>
          <a:bodyPr/>
          <a:lstStyle/>
          <a:p>
            <a:fld id="{76B63337-BD44-AD41-B8FD-1AA614B130D3}" type="datetimeFigureOut">
              <a:rPr lang="en-US" smtClean="0"/>
              <a:t>3/4/2024</a:t>
            </a:fld>
            <a:endParaRPr lang="en-US"/>
          </a:p>
        </p:txBody>
      </p:sp>
      <p:sp>
        <p:nvSpPr>
          <p:cNvPr id="5" name="Footer Placeholder 4">
            <a:extLst>
              <a:ext uri="{FF2B5EF4-FFF2-40B4-BE49-F238E27FC236}">
                <a16:creationId xmlns:a16="http://schemas.microsoft.com/office/drawing/2014/main" id="{D04BB61E-C3B0-B268-5F52-17F4A619F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CF68FB-BD56-8722-4DA8-9B321215F12D}"/>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405431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5EFAD-E62E-1412-54D8-F7CF4CC7C28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8D2AF99-1E8D-C940-492B-5834A140939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CC4E39-727C-8ED4-13DE-D4480B4E106D}"/>
              </a:ext>
            </a:extLst>
          </p:cNvPr>
          <p:cNvSpPr>
            <a:spLocks noGrp="1"/>
          </p:cNvSpPr>
          <p:nvPr>
            <p:ph type="dt" sz="half" idx="10"/>
          </p:nvPr>
        </p:nvSpPr>
        <p:spPr/>
        <p:txBody>
          <a:bodyPr/>
          <a:lstStyle/>
          <a:p>
            <a:fld id="{76B63337-BD44-AD41-B8FD-1AA614B130D3}" type="datetimeFigureOut">
              <a:rPr lang="en-US" smtClean="0"/>
              <a:t>3/4/2024</a:t>
            </a:fld>
            <a:endParaRPr lang="en-US"/>
          </a:p>
        </p:txBody>
      </p:sp>
      <p:sp>
        <p:nvSpPr>
          <p:cNvPr id="5" name="Footer Placeholder 4">
            <a:extLst>
              <a:ext uri="{FF2B5EF4-FFF2-40B4-BE49-F238E27FC236}">
                <a16:creationId xmlns:a16="http://schemas.microsoft.com/office/drawing/2014/main" id="{4D58953D-9870-8171-2317-D8AE326BB1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68BD3C-5ED2-D303-FFFF-91C7645346CE}"/>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46101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53291-6AAE-3DC9-2491-69655A46DC3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1473306-C8D9-7AC9-DDD5-6FAA5126C2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D840338-0D39-8286-9B08-54F0ADEB6FB2}"/>
              </a:ext>
            </a:extLst>
          </p:cNvPr>
          <p:cNvSpPr>
            <a:spLocks noGrp="1"/>
          </p:cNvSpPr>
          <p:nvPr>
            <p:ph type="dt" sz="half" idx="10"/>
          </p:nvPr>
        </p:nvSpPr>
        <p:spPr/>
        <p:txBody>
          <a:bodyPr/>
          <a:lstStyle/>
          <a:p>
            <a:fld id="{76B63337-BD44-AD41-B8FD-1AA614B130D3}" type="datetimeFigureOut">
              <a:rPr lang="en-US" smtClean="0"/>
              <a:t>3/4/2024</a:t>
            </a:fld>
            <a:endParaRPr lang="en-US"/>
          </a:p>
        </p:txBody>
      </p:sp>
      <p:sp>
        <p:nvSpPr>
          <p:cNvPr id="5" name="Footer Placeholder 4">
            <a:extLst>
              <a:ext uri="{FF2B5EF4-FFF2-40B4-BE49-F238E27FC236}">
                <a16:creationId xmlns:a16="http://schemas.microsoft.com/office/drawing/2014/main" id="{6530A2CF-8E65-7E2B-7994-1FF3EFA70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1CE92D-6E9B-1627-532F-DB494404A758}"/>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1529193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426A-1359-80CE-5DF4-DF2EED3608D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ED06589-BB2B-5EB9-99BB-251BD537FC1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F643EE-A314-F5AE-24BD-D797758A232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BA11D8C-FEB9-89C7-A9C5-C9D8E4F290F6}"/>
              </a:ext>
            </a:extLst>
          </p:cNvPr>
          <p:cNvSpPr>
            <a:spLocks noGrp="1"/>
          </p:cNvSpPr>
          <p:nvPr>
            <p:ph type="dt" sz="half" idx="10"/>
          </p:nvPr>
        </p:nvSpPr>
        <p:spPr/>
        <p:txBody>
          <a:bodyPr/>
          <a:lstStyle/>
          <a:p>
            <a:fld id="{76B63337-BD44-AD41-B8FD-1AA614B130D3}" type="datetimeFigureOut">
              <a:rPr lang="en-US" smtClean="0"/>
              <a:t>3/4/2024</a:t>
            </a:fld>
            <a:endParaRPr lang="en-US"/>
          </a:p>
        </p:txBody>
      </p:sp>
      <p:sp>
        <p:nvSpPr>
          <p:cNvPr id="6" name="Footer Placeholder 5">
            <a:extLst>
              <a:ext uri="{FF2B5EF4-FFF2-40B4-BE49-F238E27FC236}">
                <a16:creationId xmlns:a16="http://schemas.microsoft.com/office/drawing/2014/main" id="{F8B735A6-D632-4D02-E27B-68B3945F5A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FDF57D-158B-9967-015A-ADED8F3722DF}"/>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409507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FFAE-50DE-4A42-A43B-9E54E2937DC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65273FB-CA5C-BD02-94D0-DE0A96DB31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6724EA6-88DB-7738-B54C-A444B567FA4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86D0CD4-6BE5-6DBE-4EEE-4D5FBA8F16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67656DE-AF72-3A64-AA51-6AA6EED7C3E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3093C65-42E7-40B5-A7B5-CB91F174F7DA}"/>
              </a:ext>
            </a:extLst>
          </p:cNvPr>
          <p:cNvSpPr>
            <a:spLocks noGrp="1"/>
          </p:cNvSpPr>
          <p:nvPr>
            <p:ph type="dt" sz="half" idx="10"/>
          </p:nvPr>
        </p:nvSpPr>
        <p:spPr/>
        <p:txBody>
          <a:bodyPr/>
          <a:lstStyle/>
          <a:p>
            <a:fld id="{76B63337-BD44-AD41-B8FD-1AA614B130D3}" type="datetimeFigureOut">
              <a:rPr lang="en-US" smtClean="0"/>
              <a:t>3/4/2024</a:t>
            </a:fld>
            <a:endParaRPr lang="en-US"/>
          </a:p>
        </p:txBody>
      </p:sp>
      <p:sp>
        <p:nvSpPr>
          <p:cNvPr id="8" name="Footer Placeholder 7">
            <a:extLst>
              <a:ext uri="{FF2B5EF4-FFF2-40B4-BE49-F238E27FC236}">
                <a16:creationId xmlns:a16="http://schemas.microsoft.com/office/drawing/2014/main" id="{FBD1B1FC-0F9D-9E0D-8101-1E279F06D1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5EF53C-C9E4-34D3-170F-1900ADC0C049}"/>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326779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DFE8C-49E9-5BD1-3AB9-E11883624AF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0D45EF1-E36A-0543-E91A-B2540DC29ECD}"/>
              </a:ext>
            </a:extLst>
          </p:cNvPr>
          <p:cNvSpPr>
            <a:spLocks noGrp="1"/>
          </p:cNvSpPr>
          <p:nvPr>
            <p:ph type="dt" sz="half" idx="10"/>
          </p:nvPr>
        </p:nvSpPr>
        <p:spPr/>
        <p:txBody>
          <a:bodyPr/>
          <a:lstStyle/>
          <a:p>
            <a:fld id="{76B63337-BD44-AD41-B8FD-1AA614B130D3}" type="datetimeFigureOut">
              <a:rPr lang="en-US" smtClean="0"/>
              <a:t>3/4/2024</a:t>
            </a:fld>
            <a:endParaRPr lang="en-US"/>
          </a:p>
        </p:txBody>
      </p:sp>
      <p:sp>
        <p:nvSpPr>
          <p:cNvPr id="4" name="Footer Placeholder 3">
            <a:extLst>
              <a:ext uri="{FF2B5EF4-FFF2-40B4-BE49-F238E27FC236}">
                <a16:creationId xmlns:a16="http://schemas.microsoft.com/office/drawing/2014/main" id="{8A17A9E3-0490-E201-B07F-A412B4E67A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82091A-0CB4-F026-C812-042251B2233E}"/>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205590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2B9C30-B414-8215-D453-7166AA3D1CF4}"/>
              </a:ext>
            </a:extLst>
          </p:cNvPr>
          <p:cNvSpPr>
            <a:spLocks noGrp="1"/>
          </p:cNvSpPr>
          <p:nvPr>
            <p:ph type="dt" sz="half" idx="10"/>
          </p:nvPr>
        </p:nvSpPr>
        <p:spPr/>
        <p:txBody>
          <a:bodyPr/>
          <a:lstStyle/>
          <a:p>
            <a:fld id="{76B63337-BD44-AD41-B8FD-1AA614B130D3}" type="datetimeFigureOut">
              <a:rPr lang="en-US" smtClean="0"/>
              <a:t>3/4/2024</a:t>
            </a:fld>
            <a:endParaRPr lang="en-US"/>
          </a:p>
        </p:txBody>
      </p:sp>
      <p:sp>
        <p:nvSpPr>
          <p:cNvPr id="3" name="Footer Placeholder 2">
            <a:extLst>
              <a:ext uri="{FF2B5EF4-FFF2-40B4-BE49-F238E27FC236}">
                <a16:creationId xmlns:a16="http://schemas.microsoft.com/office/drawing/2014/main" id="{9EACDDC7-D5D4-6DDF-E092-CD9660215F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883AB6-65B2-F2DB-2917-04BA733EDEA8}"/>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692186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CBEE-0A9F-82E2-20C3-0BB4D13E40F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408C047-5033-99BD-8646-7E9A7AA4F0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12B32A3-C761-614A-FFF9-EE2563EF1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F195FF-2C44-36D5-ED75-D17DFDF9EDD3}"/>
              </a:ext>
            </a:extLst>
          </p:cNvPr>
          <p:cNvSpPr>
            <a:spLocks noGrp="1"/>
          </p:cNvSpPr>
          <p:nvPr>
            <p:ph type="dt" sz="half" idx="10"/>
          </p:nvPr>
        </p:nvSpPr>
        <p:spPr/>
        <p:txBody>
          <a:bodyPr/>
          <a:lstStyle/>
          <a:p>
            <a:fld id="{76B63337-BD44-AD41-B8FD-1AA614B130D3}" type="datetimeFigureOut">
              <a:rPr lang="en-US" smtClean="0"/>
              <a:t>3/4/2024</a:t>
            </a:fld>
            <a:endParaRPr lang="en-US"/>
          </a:p>
        </p:txBody>
      </p:sp>
      <p:sp>
        <p:nvSpPr>
          <p:cNvPr id="6" name="Footer Placeholder 5">
            <a:extLst>
              <a:ext uri="{FF2B5EF4-FFF2-40B4-BE49-F238E27FC236}">
                <a16:creationId xmlns:a16="http://schemas.microsoft.com/office/drawing/2014/main" id="{D69B80CF-244C-DDB8-65A7-ECEC0E4E3E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78C450-4EA9-72E9-1C6C-F4D9912B6723}"/>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179120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8C5EF-C61B-4CA3-696C-EA707FAC52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8D4C175-C64A-6C3F-6092-F3FC5082F0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819175-331B-BC00-0AA3-1EC66B50FD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8FCA29-D4C8-E47D-E999-08CEAB6D149E}"/>
              </a:ext>
            </a:extLst>
          </p:cNvPr>
          <p:cNvSpPr>
            <a:spLocks noGrp="1"/>
          </p:cNvSpPr>
          <p:nvPr>
            <p:ph type="dt" sz="half" idx="10"/>
          </p:nvPr>
        </p:nvSpPr>
        <p:spPr/>
        <p:txBody>
          <a:bodyPr/>
          <a:lstStyle/>
          <a:p>
            <a:fld id="{76B63337-BD44-AD41-B8FD-1AA614B130D3}" type="datetimeFigureOut">
              <a:rPr lang="en-US" smtClean="0"/>
              <a:t>3/4/2024</a:t>
            </a:fld>
            <a:endParaRPr lang="en-US"/>
          </a:p>
        </p:txBody>
      </p:sp>
      <p:sp>
        <p:nvSpPr>
          <p:cNvPr id="6" name="Footer Placeholder 5">
            <a:extLst>
              <a:ext uri="{FF2B5EF4-FFF2-40B4-BE49-F238E27FC236}">
                <a16:creationId xmlns:a16="http://schemas.microsoft.com/office/drawing/2014/main" id="{4B978320-82D8-6F4F-4A13-B51F88E28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9AA3B7-C40D-2A02-17C2-BC356AFD6094}"/>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89305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085590-98AA-335A-0969-9060B8EC65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391C7DC-5E52-86FB-E5F4-6A7323770B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EE0EB7-EE67-75BB-994C-7A2281900B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63337-BD44-AD41-B8FD-1AA614B130D3}" type="datetimeFigureOut">
              <a:rPr lang="en-US" smtClean="0"/>
              <a:t>3/4/2024</a:t>
            </a:fld>
            <a:endParaRPr lang="en-US"/>
          </a:p>
        </p:txBody>
      </p:sp>
      <p:sp>
        <p:nvSpPr>
          <p:cNvPr id="5" name="Footer Placeholder 4">
            <a:extLst>
              <a:ext uri="{FF2B5EF4-FFF2-40B4-BE49-F238E27FC236}">
                <a16:creationId xmlns:a16="http://schemas.microsoft.com/office/drawing/2014/main" id="{B5EE4960-54AE-1E6D-3BB2-2019EBF791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2C7653-6BC1-C1B2-B392-2A5BF5C334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345DC-C62A-F846-81DB-8183448E53A1}" type="slidenum">
              <a:rPr lang="en-US" smtClean="0"/>
              <a:t>‹#›</a:t>
            </a:fld>
            <a:endParaRPr lang="en-US"/>
          </a:p>
        </p:txBody>
      </p:sp>
    </p:spTree>
    <p:extLst>
      <p:ext uri="{BB962C8B-B14F-4D97-AF65-F5344CB8AC3E}">
        <p14:creationId xmlns:p14="http://schemas.microsoft.com/office/powerpoint/2010/main" val="4122393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killsfunding.service.gov.uk/view-latest-funding/dedicated-schools-grant/funding-breakdown/2024-to-2025/925/19-12-2023?searchTerm=Lincolnshire&amp;tab=early-year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publications/early-years-funding-2023-to-2024" TargetMode="External"/><Relationship Id="rId2" Type="http://schemas.openxmlformats.org/officeDocument/2006/relationships/hyperlink" Target="https://www.gov.uk/government/publications/high-needs-funding-arrangements-2023-to-202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publications/high-needs-funding-arrangements-2023-to-2024/high-needs-funding-2023-to-2024-operational-guide" TargetMode="External"/><Relationship Id="rId2" Type="http://schemas.openxmlformats.org/officeDocument/2006/relationships/hyperlink" Target="https://www.legislation.gov.uk/ukpga/2014/6/contents/enacte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childcarechoices.gov.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legislation.gov.uk/uksi/2023/59/contents/made"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s://www.legislation.gov.uk/ukpga/2010/15/contents" TargetMode="External"/><Relationship Id="rId4" Type="http://schemas.openxmlformats.org/officeDocument/2006/relationships/hyperlink" Target="https://www.legislation.gov.uk/ukpga/2014/6/contents/enact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catherine.mcleod@dingley.org.u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hyperlink" Target="mailto:tanya.flello@dingley.org.uk" TargetMode="External"/><Relationship Id="rId4" Type="http://schemas.openxmlformats.org/officeDocument/2006/relationships/hyperlink" Target="mailto:ann.vandyke@dingley.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dingley.org.u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uncilfordisabledchildren.org.uk/about-us-0/networks/early-years-send/eysend-partnership"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F939BA-2A31-C04B-BA07-852212A641F7}"/>
              </a:ext>
            </a:extLst>
          </p:cNvPr>
          <p:cNvSpPr>
            <a:spLocks noGrp="1"/>
          </p:cNvSpPr>
          <p:nvPr>
            <p:ph type="ctrTitle"/>
          </p:nvPr>
        </p:nvSpPr>
        <p:spPr>
          <a:xfrm>
            <a:off x="798388" y="4813651"/>
            <a:ext cx="10592174" cy="1000655"/>
          </a:xfrm>
        </p:spPr>
        <p:txBody>
          <a:bodyPr vert="horz" lIns="91440" tIns="45720" rIns="91440" bIns="45720" rtlCol="0" anchor="t">
            <a:normAutofit fontScale="90000"/>
          </a:bodyPr>
          <a:lstStyle/>
          <a:p>
            <a:r>
              <a:rPr lang="en-US" sz="4000" b="1">
                <a:solidFill>
                  <a:schemeClr val="accent1">
                    <a:lumMod val="75000"/>
                  </a:schemeClr>
                </a:solidFill>
                <a:latin typeface="+mn-lt"/>
              </a:rPr>
              <a:t>Welcome to our </a:t>
            </a:r>
            <a:br>
              <a:rPr lang="en-US" sz="4000" b="1">
                <a:solidFill>
                  <a:schemeClr val="accent1">
                    <a:lumMod val="75000"/>
                  </a:schemeClr>
                </a:solidFill>
                <a:latin typeface="+mn-lt"/>
              </a:rPr>
            </a:br>
            <a:r>
              <a:rPr lang="en-US" sz="4000" b="1">
                <a:solidFill>
                  <a:schemeClr val="accent1">
                    <a:lumMod val="75000"/>
                  </a:schemeClr>
                </a:solidFill>
                <a:latin typeface="+mn-lt"/>
              </a:rPr>
              <a:t>Inclusion Lunch Break!</a:t>
            </a:r>
          </a:p>
        </p:txBody>
      </p:sp>
      <p:pic>
        <p:nvPicPr>
          <p:cNvPr id="6" name="Picture 5" descr="Logo, company name&#10;&#10;Description automatically generated">
            <a:extLst>
              <a:ext uri="{FF2B5EF4-FFF2-40B4-BE49-F238E27FC236}">
                <a16:creationId xmlns:a16="http://schemas.microsoft.com/office/drawing/2014/main" id="{831BDC57-433E-2786-5D1B-9EA9A69C507F}"/>
              </a:ext>
            </a:extLst>
          </p:cNvPr>
          <p:cNvPicPr>
            <a:picLocks noChangeAspect="1"/>
          </p:cNvPicPr>
          <p:nvPr/>
        </p:nvPicPr>
        <p:blipFill rotWithShape="1">
          <a:blip r:embed="rId3"/>
          <a:srcRect t="26335" b="24957"/>
          <a:stretch/>
        </p:blipFill>
        <p:spPr>
          <a:xfrm>
            <a:off x="-1" y="10"/>
            <a:ext cx="12192001" cy="4201449"/>
          </a:xfrm>
          <a:prstGeom prst="rect">
            <a:avLst/>
          </a:prstGeom>
        </p:spPr>
      </p:pic>
      <p:grpSp>
        <p:nvGrpSpPr>
          <p:cNvPr id="13" name="Group 12">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4" name="Freeform: Shape 13">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156790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B83DA-16B9-EED2-12D8-3B700C402890}"/>
              </a:ext>
            </a:extLst>
          </p:cNvPr>
          <p:cNvSpPr>
            <a:spLocks noGrp="1"/>
          </p:cNvSpPr>
          <p:nvPr>
            <p:ph type="title"/>
          </p:nvPr>
        </p:nvSpPr>
        <p:spPr/>
        <p:txBody>
          <a:bodyPr/>
          <a:lstStyle/>
          <a:p>
            <a:r>
              <a:rPr lang="en-US" b="1" dirty="0">
                <a:latin typeface="+mn-lt"/>
              </a:rPr>
              <a:t>DAF</a:t>
            </a:r>
          </a:p>
        </p:txBody>
      </p:sp>
      <p:sp>
        <p:nvSpPr>
          <p:cNvPr id="3" name="Content Placeholder 2">
            <a:extLst>
              <a:ext uri="{FF2B5EF4-FFF2-40B4-BE49-F238E27FC236}">
                <a16:creationId xmlns:a16="http://schemas.microsoft.com/office/drawing/2014/main" id="{DA19840E-D076-8484-630D-B2069C11E8B4}"/>
              </a:ext>
            </a:extLst>
          </p:cNvPr>
          <p:cNvSpPr>
            <a:spLocks noGrp="1"/>
          </p:cNvSpPr>
          <p:nvPr>
            <p:ph idx="1"/>
          </p:nvPr>
        </p:nvSpPr>
        <p:spPr/>
        <p:txBody>
          <a:bodyPr/>
          <a:lstStyle/>
          <a:p>
            <a:pPr marL="0" indent="0" algn="l">
              <a:buNone/>
            </a:pPr>
            <a:r>
              <a:rPr lang="en-GB" b="0" i="0" u="none" strike="noStrike" dirty="0">
                <a:solidFill>
                  <a:srgbClr val="0B0C0C"/>
                </a:solidFill>
                <a:effectLst/>
                <a:latin typeface="GDS Transport"/>
              </a:rPr>
              <a:t>“The funds could be used, for example, to support providers in making reasonable adjustments to their settings and/or helping with building capacity, be that for the child in question or for the benefit of children attending the setting.”</a:t>
            </a:r>
          </a:p>
          <a:p>
            <a:pPr marL="0" indent="0" algn="l" rtl="0" fontAlgn="base">
              <a:buNone/>
            </a:pPr>
            <a:br>
              <a:rPr lang="en-GB" dirty="0"/>
            </a:br>
            <a:r>
              <a:rPr lang="en-GB" sz="1800" b="0" i="0" dirty="0">
                <a:solidFill>
                  <a:srgbClr val="000000"/>
                </a:solidFill>
                <a:effectLst/>
                <a:latin typeface="WordVisi_MSFontService"/>
              </a:rPr>
              <a:t>An example of how the funding is allocated by area was shared by Lincolnshire </a:t>
            </a:r>
            <a:r>
              <a:rPr lang="en-GB" sz="1800" b="0" i="0" u="sng" strike="noStrike" dirty="0">
                <a:solidFill>
                  <a:srgbClr val="0563C1"/>
                </a:solidFill>
                <a:effectLst/>
                <a:latin typeface="WordVisi_MSFontService"/>
                <a:hlinkClick r:id="rId2"/>
              </a:rPr>
              <a:t>https://skillsfunding.service.gov.uk/view-latest-funding/dedicated-schools-grant/funding-breakdown/2024-to-2025/925/19-12-2023?searchTerm=Lincolnshire&amp;tab=early-years</a:t>
            </a:r>
            <a:r>
              <a:rPr lang="en-GB" sz="1800" b="0" i="0" dirty="0">
                <a:solidFill>
                  <a:srgbClr val="000000"/>
                </a:solidFill>
                <a:effectLst/>
                <a:latin typeface="WordVisiPilcrow_MSFontService"/>
              </a:rPr>
              <a:t>  </a:t>
            </a:r>
            <a:endParaRPr lang="en-GB" b="0" i="0" dirty="0">
              <a:solidFill>
                <a:srgbClr val="000000"/>
              </a:solidFill>
              <a:effectLst/>
              <a:latin typeface="Segoe UI" panose="020B0502040204020203" pitchFamily="34" charset="0"/>
            </a:endParaRPr>
          </a:p>
          <a:p>
            <a:pPr marL="0" indent="0">
              <a:buNone/>
            </a:pPr>
            <a:endParaRPr lang="en-US" dirty="0"/>
          </a:p>
        </p:txBody>
      </p:sp>
    </p:spTree>
    <p:extLst>
      <p:ext uri="{BB962C8B-B14F-4D97-AF65-F5344CB8AC3E}">
        <p14:creationId xmlns:p14="http://schemas.microsoft.com/office/powerpoint/2010/main" val="2275495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C499F-57A4-64DD-9A82-6F11B68D464E}"/>
              </a:ext>
            </a:extLst>
          </p:cNvPr>
          <p:cNvSpPr>
            <a:spLocks noGrp="1"/>
          </p:cNvSpPr>
          <p:nvPr>
            <p:ph type="title"/>
          </p:nvPr>
        </p:nvSpPr>
        <p:spPr/>
        <p:txBody>
          <a:bodyPr/>
          <a:lstStyle/>
          <a:p>
            <a:r>
              <a:rPr lang="en-US" b="1" dirty="0">
                <a:latin typeface="+mn-lt"/>
              </a:rPr>
              <a:t>SENIF and High Needs explained…</a:t>
            </a:r>
          </a:p>
        </p:txBody>
      </p:sp>
      <p:sp>
        <p:nvSpPr>
          <p:cNvPr id="3" name="Content Placeholder 2">
            <a:extLst>
              <a:ext uri="{FF2B5EF4-FFF2-40B4-BE49-F238E27FC236}">
                <a16:creationId xmlns:a16="http://schemas.microsoft.com/office/drawing/2014/main" id="{3B8CD5EB-DB9F-B34C-EC10-EEE9A960EFC5}"/>
              </a:ext>
            </a:extLst>
          </p:cNvPr>
          <p:cNvSpPr>
            <a:spLocks noGrp="1"/>
          </p:cNvSpPr>
          <p:nvPr>
            <p:ph idx="1"/>
          </p:nvPr>
        </p:nvSpPr>
        <p:spPr/>
        <p:txBody>
          <a:bodyPr>
            <a:normAutofit fontScale="85000" lnSpcReduction="20000"/>
          </a:bodyPr>
          <a:lstStyle/>
          <a:p>
            <a:pPr marL="0" indent="0">
              <a:buNone/>
            </a:pPr>
            <a:r>
              <a:rPr lang="en-GB" b="0" i="0" u="none" strike="noStrike" dirty="0">
                <a:solidFill>
                  <a:srgbClr val="0B0C0C"/>
                </a:solidFill>
                <a:effectLst/>
                <a:latin typeface="GDS Transport"/>
              </a:rPr>
              <a:t>“Local authorities should target SENIFs at children with lower level or emerging </a:t>
            </a:r>
            <a:r>
              <a:rPr lang="en-GB" dirty="0"/>
              <a:t>SEN</a:t>
            </a:r>
            <a:r>
              <a:rPr lang="en-GB" b="0" i="0" u="none" strike="noStrike" dirty="0">
                <a:solidFill>
                  <a:srgbClr val="0B0C0C"/>
                </a:solidFill>
                <a:effectLst/>
                <a:latin typeface="GDS Transport"/>
              </a:rPr>
              <a:t>. Children with more complex needs and those in receipt of an education, health and care plan (</a:t>
            </a:r>
            <a:r>
              <a:rPr lang="en-GB" dirty="0"/>
              <a:t>EHC plan</a:t>
            </a:r>
            <a:r>
              <a:rPr lang="en-GB" b="0" i="0" u="none" strike="noStrike" dirty="0">
                <a:solidFill>
                  <a:srgbClr val="0B0C0C"/>
                </a:solidFill>
                <a:effectLst/>
                <a:latin typeface="GDS Transport"/>
              </a:rPr>
              <a:t>) continue to be eligible to receive funding via the high needs block of the </a:t>
            </a:r>
            <a:r>
              <a:rPr lang="en-GB" dirty="0"/>
              <a:t>DSG</a:t>
            </a:r>
            <a:r>
              <a:rPr lang="en-GB" b="0" i="0" u="none" strike="noStrike" dirty="0">
                <a:solidFill>
                  <a:srgbClr val="0B0C0C"/>
                </a:solidFill>
                <a:effectLst/>
                <a:latin typeface="GDS Transport"/>
              </a:rPr>
              <a:t>. Further information on the high needs funding system can be found in the </a:t>
            </a:r>
            <a:r>
              <a:rPr lang="en-GB" b="0" i="0" u="sng" dirty="0">
                <a:solidFill>
                  <a:srgbClr val="4C2C92"/>
                </a:solidFill>
                <a:effectLst/>
                <a:latin typeface="GDS Transport"/>
                <a:hlinkClick r:id="rId2"/>
              </a:rPr>
              <a:t>high needs funding arrangements: 2023 to 2024</a:t>
            </a:r>
            <a:r>
              <a:rPr lang="en-GB" b="0" i="0" u="none" strike="noStrike" dirty="0">
                <a:solidFill>
                  <a:srgbClr val="0B0C0C"/>
                </a:solidFill>
                <a:effectLst/>
                <a:latin typeface="GDS Transport"/>
              </a:rPr>
              <a:t>. As with other elements of early years funding, SENIFs should apply to children attending settings in the relevant local authority area, regardless of where they live.”</a:t>
            </a:r>
          </a:p>
          <a:p>
            <a:pPr marL="0" indent="0">
              <a:buNone/>
            </a:pPr>
            <a:endParaRPr lang="en-GB" b="0" i="0" u="none" strike="noStrike" dirty="0">
              <a:solidFill>
                <a:srgbClr val="0B0C0C"/>
              </a:solidFill>
              <a:effectLst/>
              <a:latin typeface="GDS Transport"/>
            </a:endParaRPr>
          </a:p>
          <a:p>
            <a:pPr marL="0" indent="0">
              <a:buNone/>
            </a:pPr>
            <a:r>
              <a:rPr lang="en-GB" b="0" i="0" u="none" strike="noStrike" dirty="0">
                <a:solidFill>
                  <a:srgbClr val="0B0C0C"/>
                </a:solidFill>
                <a:effectLst/>
                <a:latin typeface="GDS Transport"/>
              </a:rPr>
              <a:t>“Local authorities should establish their SENIFs using funding from the early years block and/or the high needs block of their </a:t>
            </a:r>
            <a:r>
              <a:rPr lang="en-GB" dirty="0"/>
              <a:t>DSG</a:t>
            </a:r>
            <a:r>
              <a:rPr lang="en-GB" b="0" i="0" u="none" strike="noStrike" dirty="0">
                <a:solidFill>
                  <a:srgbClr val="0B0C0C"/>
                </a:solidFill>
                <a:effectLst/>
                <a:latin typeface="GDS Transport"/>
              </a:rPr>
              <a:t> allocation.”</a:t>
            </a:r>
            <a:endParaRPr lang="en-GB" dirty="0">
              <a:solidFill>
                <a:srgbClr val="0B0C0C"/>
              </a:solidFill>
              <a:latin typeface="GDS Transport"/>
            </a:endParaRPr>
          </a:p>
          <a:p>
            <a:pPr marL="0" indent="0">
              <a:buNone/>
            </a:pPr>
            <a:endParaRPr lang="en-GB" dirty="0">
              <a:solidFill>
                <a:srgbClr val="0B0C0C"/>
              </a:solidFill>
              <a:latin typeface="GDS Transport"/>
            </a:endParaRPr>
          </a:p>
          <a:p>
            <a:pPr marL="0" indent="0">
              <a:buNone/>
            </a:pPr>
            <a:r>
              <a:rPr lang="en-US" sz="2800" b="1" dirty="0">
                <a:latin typeface="+mn-lt"/>
                <a:hlinkClick r:id="rId3"/>
              </a:rPr>
              <a:t>https://www.gov.uk/government/publications/early-years-funding-2023-to-2024</a:t>
            </a:r>
            <a:endParaRPr lang="en-US" sz="2800" b="1" dirty="0">
              <a:latin typeface="+mn-lt"/>
            </a:endParaRPr>
          </a:p>
          <a:p>
            <a:pPr marL="0" indent="0">
              <a:buNone/>
            </a:pPr>
            <a:endParaRPr lang="en-US" dirty="0"/>
          </a:p>
        </p:txBody>
      </p:sp>
    </p:spTree>
    <p:extLst>
      <p:ext uri="{BB962C8B-B14F-4D97-AF65-F5344CB8AC3E}">
        <p14:creationId xmlns:p14="http://schemas.microsoft.com/office/powerpoint/2010/main" val="86325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EE9C-E841-F18A-275A-321ED7C87184}"/>
              </a:ext>
            </a:extLst>
          </p:cNvPr>
          <p:cNvSpPr>
            <a:spLocks noGrp="1"/>
          </p:cNvSpPr>
          <p:nvPr>
            <p:ph type="title"/>
          </p:nvPr>
        </p:nvSpPr>
        <p:spPr/>
        <p:txBody>
          <a:bodyPr/>
          <a:lstStyle/>
          <a:p>
            <a:r>
              <a:rPr lang="en-US" b="1" dirty="0">
                <a:latin typeface="+mn-lt"/>
              </a:rPr>
              <a:t>High Needs Block</a:t>
            </a:r>
          </a:p>
        </p:txBody>
      </p:sp>
      <p:sp>
        <p:nvSpPr>
          <p:cNvPr id="3" name="Content Placeholder 2">
            <a:extLst>
              <a:ext uri="{FF2B5EF4-FFF2-40B4-BE49-F238E27FC236}">
                <a16:creationId xmlns:a16="http://schemas.microsoft.com/office/drawing/2014/main" id="{5C2CF973-4432-6CB9-5AA0-D3CD2C01795C}"/>
              </a:ext>
            </a:extLst>
          </p:cNvPr>
          <p:cNvSpPr>
            <a:spLocks noGrp="1"/>
          </p:cNvSpPr>
          <p:nvPr>
            <p:ph idx="1"/>
          </p:nvPr>
        </p:nvSpPr>
        <p:spPr/>
        <p:txBody>
          <a:bodyPr>
            <a:normAutofit fontScale="70000" lnSpcReduction="20000"/>
          </a:bodyPr>
          <a:lstStyle/>
          <a:p>
            <a:pPr marL="0" indent="0">
              <a:buNone/>
            </a:pPr>
            <a:r>
              <a:rPr lang="en-GB" b="0" i="0" u="none" strike="noStrike" dirty="0">
                <a:solidFill>
                  <a:srgbClr val="0B0C0C"/>
                </a:solidFill>
                <a:effectLst/>
                <a:latin typeface="+mj-lt"/>
              </a:rPr>
              <a:t>“High needs funding supports provision for pupils and students with </a:t>
            </a:r>
            <a:r>
              <a:rPr lang="en-GB" dirty="0">
                <a:latin typeface="+mj-lt"/>
              </a:rPr>
              <a:t>SEND</a:t>
            </a:r>
            <a:r>
              <a:rPr lang="en-GB" b="0" i="0" u="none" strike="noStrike" dirty="0">
                <a:solidFill>
                  <a:srgbClr val="0B0C0C"/>
                </a:solidFill>
                <a:effectLst/>
                <a:latin typeface="+mj-lt"/>
              </a:rPr>
              <a:t> who require additional resources to participate in education and learning, from their early years to age 25 in schools and colleges”</a:t>
            </a:r>
          </a:p>
          <a:p>
            <a:pPr marL="0" indent="0">
              <a:buNone/>
            </a:pPr>
            <a:endParaRPr lang="en-US" dirty="0"/>
          </a:p>
          <a:p>
            <a:pPr marL="0" indent="0">
              <a:buNone/>
            </a:pPr>
            <a:r>
              <a:rPr lang="en-US" dirty="0"/>
              <a:t>LAs must </a:t>
            </a:r>
            <a:r>
              <a:rPr lang="en-US" u="sng" dirty="0"/>
              <a:t>consult</a:t>
            </a:r>
            <a:r>
              <a:rPr lang="en-US" dirty="0"/>
              <a:t> with the Schools Forum…</a:t>
            </a:r>
          </a:p>
          <a:p>
            <a:pPr marL="0" indent="0">
              <a:buNone/>
            </a:pPr>
            <a:endParaRPr lang="en-US" dirty="0"/>
          </a:p>
          <a:p>
            <a:pPr marL="0" indent="0">
              <a:buNone/>
            </a:pPr>
            <a:r>
              <a:rPr lang="en-GB" b="0" i="0" u="none" strike="noStrike" dirty="0">
                <a:solidFill>
                  <a:srgbClr val="0B0C0C"/>
                </a:solidFill>
                <a:effectLst/>
                <a:latin typeface="+mj-lt"/>
              </a:rPr>
              <a:t>“However, to fulfil local authorities’ statutory duties to keep the services and provision for children and young people with </a:t>
            </a:r>
            <a:r>
              <a:rPr lang="en-GB" dirty="0">
                <a:latin typeface="+mj-lt"/>
              </a:rPr>
              <a:t>SEND</a:t>
            </a:r>
            <a:r>
              <a:rPr lang="en-GB" b="0" i="0" u="none" strike="noStrike" dirty="0">
                <a:solidFill>
                  <a:srgbClr val="0B0C0C"/>
                </a:solidFill>
                <a:effectLst/>
                <a:latin typeface="+mj-lt"/>
              </a:rPr>
              <a:t> under review, as required by the </a:t>
            </a:r>
            <a:r>
              <a:rPr lang="en-GB" b="0" i="0" u="sng" dirty="0">
                <a:solidFill>
                  <a:srgbClr val="4C2C92"/>
                </a:solidFill>
                <a:effectLst/>
                <a:latin typeface="+mj-lt"/>
                <a:hlinkClick r:id="rId2"/>
              </a:rPr>
              <a:t>Children and Families Act 2014</a:t>
            </a:r>
            <a:r>
              <a:rPr lang="en-GB" b="0" i="0" u="none" strike="noStrike" dirty="0">
                <a:solidFill>
                  <a:srgbClr val="0B0C0C"/>
                </a:solidFill>
                <a:effectLst/>
                <a:latin typeface="+mj-lt"/>
              </a:rPr>
              <a:t>, local engagement should take place with all of those providing education to ensure good quality provision can be planned, developed and sustained in line with available resources. This includes early years settings and colleges, as well as parents of children and young people with </a:t>
            </a:r>
            <a:r>
              <a:rPr lang="en-GB" dirty="0">
                <a:latin typeface="+mj-lt"/>
              </a:rPr>
              <a:t>SEND</a:t>
            </a:r>
            <a:r>
              <a:rPr lang="en-GB" b="0" i="0" u="none" strike="noStrike" dirty="0">
                <a:solidFill>
                  <a:srgbClr val="0B0C0C"/>
                </a:solidFill>
                <a:effectLst/>
                <a:latin typeface="+mj-lt"/>
              </a:rPr>
              <a:t>, and young people themselves.”</a:t>
            </a:r>
          </a:p>
          <a:p>
            <a:pPr marL="0" indent="0">
              <a:buNone/>
            </a:pPr>
            <a:endParaRPr lang="en-US" dirty="0">
              <a:hlinkClick r:id="rId3"/>
            </a:endParaRPr>
          </a:p>
          <a:p>
            <a:pPr marL="0" indent="0">
              <a:buNone/>
            </a:pPr>
            <a:r>
              <a:rPr lang="en-US" dirty="0">
                <a:hlinkClick r:id="rId3"/>
              </a:rPr>
              <a:t> https://www.gov.uk/government/publications/high-needs-funding-arrangements-2023-to-2024/high-needs-funding-2023-to-2024-operational-guide</a:t>
            </a:r>
            <a:endParaRPr lang="en-GB" dirty="0">
              <a:solidFill>
                <a:srgbClr val="0B0C0C"/>
              </a:solidFill>
              <a:latin typeface="GDS Transport"/>
            </a:endParaRPr>
          </a:p>
          <a:p>
            <a:pPr marL="0" indent="0">
              <a:buNone/>
            </a:pPr>
            <a:endParaRPr lang="en-US" dirty="0"/>
          </a:p>
        </p:txBody>
      </p:sp>
    </p:spTree>
    <p:extLst>
      <p:ext uri="{BB962C8B-B14F-4D97-AF65-F5344CB8AC3E}">
        <p14:creationId xmlns:p14="http://schemas.microsoft.com/office/powerpoint/2010/main" val="279599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CC6883-0255-3C49-27F4-C8C08A1E5F53}"/>
              </a:ext>
            </a:extLst>
          </p:cNvPr>
          <p:cNvSpPr>
            <a:spLocks noGrp="1"/>
          </p:cNvSpPr>
          <p:nvPr>
            <p:ph type="title"/>
          </p:nvPr>
        </p:nvSpPr>
        <p:spPr>
          <a:xfrm>
            <a:off x="761800" y="762001"/>
            <a:ext cx="5334197" cy="1708242"/>
          </a:xfrm>
        </p:spPr>
        <p:txBody>
          <a:bodyPr anchor="ctr">
            <a:normAutofit/>
          </a:bodyPr>
          <a:lstStyle/>
          <a:p>
            <a:r>
              <a:rPr lang="en-GB" sz="4000" b="1" dirty="0">
                <a:cs typeface="Calibri Light"/>
              </a:rPr>
              <a:t>Other funding sources and support?</a:t>
            </a:r>
            <a:endParaRPr lang="en-GB" sz="4000" b="1" dirty="0"/>
          </a:p>
        </p:txBody>
      </p:sp>
      <p:sp>
        <p:nvSpPr>
          <p:cNvPr id="3" name="Content Placeholder 2">
            <a:extLst>
              <a:ext uri="{FF2B5EF4-FFF2-40B4-BE49-F238E27FC236}">
                <a16:creationId xmlns:a16="http://schemas.microsoft.com/office/drawing/2014/main" id="{792E7D1A-AC64-9F33-4F2D-ECC7204C9C2C}"/>
              </a:ext>
            </a:extLst>
          </p:cNvPr>
          <p:cNvSpPr>
            <a:spLocks noGrp="1"/>
          </p:cNvSpPr>
          <p:nvPr>
            <p:ph idx="1"/>
          </p:nvPr>
        </p:nvSpPr>
        <p:spPr>
          <a:xfrm>
            <a:off x="761800" y="2470244"/>
            <a:ext cx="5334197" cy="3769835"/>
          </a:xfrm>
        </p:spPr>
        <p:txBody>
          <a:bodyPr vert="horz" lIns="91440" tIns="45720" rIns="91440" bIns="45720" rtlCol="0" anchor="ctr">
            <a:normAutofit/>
          </a:bodyPr>
          <a:lstStyle/>
          <a:p>
            <a:pPr marL="0" indent="0">
              <a:buNone/>
            </a:pPr>
            <a:r>
              <a:rPr lang="en-GB" sz="1300">
                <a:ea typeface="+mn-lt"/>
                <a:cs typeface="+mn-lt"/>
              </a:rPr>
              <a:t>Fees (are settings business planning for inclusion?)</a:t>
            </a:r>
            <a:endParaRPr lang="en-GB" sz="1300" dirty="0">
              <a:cs typeface="Calibri" panose="020F0502020204030204"/>
            </a:endParaRPr>
          </a:p>
          <a:p>
            <a:pPr marL="0" indent="0">
              <a:buNone/>
            </a:pPr>
            <a:r>
              <a:rPr lang="en-GB" sz="1300" dirty="0">
                <a:ea typeface="+mn-lt"/>
                <a:cs typeface="+mn-lt"/>
              </a:rPr>
              <a:t>Nursery Education Funding and supplements</a:t>
            </a:r>
            <a:endParaRPr lang="en-GB" sz="1300" dirty="0">
              <a:cs typeface="Calibri" panose="020F0502020204030204"/>
            </a:endParaRPr>
          </a:p>
          <a:p>
            <a:pPr marL="0" indent="0">
              <a:buNone/>
            </a:pPr>
            <a:r>
              <a:rPr lang="en-GB" sz="1300" dirty="0">
                <a:ea typeface="+mn-lt"/>
                <a:cs typeface="+mn-lt"/>
              </a:rPr>
              <a:t>Indirect support </a:t>
            </a:r>
            <a:r>
              <a:rPr lang="en-GB" sz="1300">
                <a:ea typeface="+mn-lt"/>
                <a:cs typeface="+mn-lt"/>
              </a:rPr>
              <a:t>eg...</a:t>
            </a:r>
            <a:endParaRPr lang="en-GB" sz="1300" dirty="0">
              <a:cs typeface="Calibri" panose="020F0502020204030204"/>
            </a:endParaRPr>
          </a:p>
          <a:p>
            <a:pPr marL="0" indent="0">
              <a:buNone/>
            </a:pPr>
            <a:endParaRPr lang="en-GB" sz="1300" dirty="0">
              <a:cs typeface="Calibri" panose="020F0502020204030204"/>
            </a:endParaRPr>
          </a:p>
          <a:p>
            <a:pPr marL="0" indent="0">
              <a:buNone/>
            </a:pPr>
            <a:r>
              <a:rPr lang="en-GB" sz="1300" dirty="0">
                <a:ea typeface="+mn-lt"/>
                <a:cs typeface="+mn-lt"/>
              </a:rPr>
              <a:t>Higher rate Tax Free Childcare for working parents </a:t>
            </a:r>
            <a:endParaRPr lang="en-GB" sz="1300" dirty="0">
              <a:cs typeface="Calibri" panose="020F0502020204030204"/>
            </a:endParaRPr>
          </a:p>
          <a:p>
            <a:pPr marL="0" indent="0">
              <a:buNone/>
            </a:pPr>
            <a:r>
              <a:rPr lang="en-GB" sz="1300" dirty="0">
                <a:ea typeface="+mn-lt"/>
                <a:cs typeface="+mn-lt"/>
              </a:rPr>
              <a:t>Universal credit will help depending on income</a:t>
            </a:r>
            <a:endParaRPr lang="en-GB" sz="1300" dirty="0">
              <a:cs typeface="Calibri" panose="020F0502020204030204"/>
            </a:endParaRPr>
          </a:p>
          <a:p>
            <a:pPr marL="0" indent="0">
              <a:buNone/>
            </a:pPr>
            <a:r>
              <a:rPr lang="en-GB" sz="1300" dirty="0">
                <a:ea typeface="+mn-lt"/>
                <a:cs typeface="+mn-lt"/>
              </a:rPr>
              <a:t>Direct payments – or personal budgets </a:t>
            </a:r>
            <a:endParaRPr lang="en-GB" sz="1300" dirty="0">
              <a:cs typeface="Calibri" panose="020F0502020204030204"/>
            </a:endParaRPr>
          </a:p>
          <a:p>
            <a:pPr marL="0" indent="0">
              <a:buNone/>
            </a:pPr>
            <a:r>
              <a:rPr lang="en-GB" sz="1300" dirty="0">
                <a:ea typeface="+mn-lt"/>
                <a:cs typeface="+mn-lt"/>
              </a:rPr>
              <a:t>Parent can use DLA towards childcare </a:t>
            </a:r>
            <a:endParaRPr lang="en-GB" sz="1300" dirty="0">
              <a:cs typeface="Calibri" panose="020F0502020204030204"/>
            </a:endParaRPr>
          </a:p>
          <a:p>
            <a:pPr marL="0" indent="0">
              <a:buNone/>
            </a:pPr>
            <a:r>
              <a:rPr lang="en-GB" sz="1300" dirty="0">
                <a:ea typeface="+mn-lt"/>
                <a:cs typeface="+mn-lt"/>
              </a:rPr>
              <a:t>Right to request flexible working if a parent of a disabled child </a:t>
            </a:r>
            <a:endParaRPr lang="en-GB" sz="1300" dirty="0">
              <a:cs typeface="Calibri" panose="020F0502020204030204"/>
            </a:endParaRPr>
          </a:p>
          <a:p>
            <a:pPr marL="0" indent="0">
              <a:buNone/>
            </a:pPr>
            <a:endParaRPr lang="en-GB" sz="1300">
              <a:latin typeface="Arial"/>
              <a:cs typeface="Arial"/>
            </a:endParaRPr>
          </a:p>
          <a:p>
            <a:pPr marL="0" indent="0">
              <a:buNone/>
            </a:pPr>
            <a:r>
              <a:rPr lang="en-GB" sz="1300" dirty="0">
                <a:ea typeface="+mn-lt"/>
                <a:cs typeface="+mn-lt"/>
                <a:hlinkClick r:id="rId2"/>
              </a:rPr>
              <a:t>https://www.childcarechoices.gov.uk</a:t>
            </a:r>
            <a:endParaRPr lang="en-GB" sz="1300" dirty="0">
              <a:cs typeface="Calibri" panose="020F0502020204030204"/>
            </a:endParaRPr>
          </a:p>
          <a:p>
            <a:pPr marL="0" indent="0">
              <a:buNone/>
            </a:pPr>
            <a:endParaRPr lang="en-GB" sz="1300">
              <a:cs typeface="Calibri" panose="020F0502020204030204"/>
            </a:endParaRPr>
          </a:p>
        </p:txBody>
      </p:sp>
      <p:pic>
        <p:nvPicPr>
          <p:cNvPr id="5" name="Picture 4" descr="Puzzle pieces">
            <a:extLst>
              <a:ext uri="{FF2B5EF4-FFF2-40B4-BE49-F238E27FC236}">
                <a16:creationId xmlns:a16="http://schemas.microsoft.com/office/drawing/2014/main" id="{B85AECFE-33E4-6C04-E84C-0EBF98D7324F}"/>
              </a:ext>
            </a:extLst>
          </p:cNvPr>
          <p:cNvPicPr>
            <a:picLocks noChangeAspect="1"/>
          </p:cNvPicPr>
          <p:nvPr/>
        </p:nvPicPr>
        <p:blipFill rotWithShape="1">
          <a:blip r:embed="rId3"/>
          <a:srcRect l="28267" r="20167" b="7"/>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442276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n placed on top of a signature line">
            <a:extLst>
              <a:ext uri="{FF2B5EF4-FFF2-40B4-BE49-F238E27FC236}">
                <a16:creationId xmlns:a16="http://schemas.microsoft.com/office/drawing/2014/main" id="{93DF03AD-D40A-31D6-8D50-5A5D187D5D0F}"/>
              </a:ext>
            </a:extLst>
          </p:cNvPr>
          <p:cNvPicPr>
            <a:picLocks noChangeAspect="1"/>
          </p:cNvPicPr>
          <p:nvPr/>
        </p:nvPicPr>
        <p:blipFill rotWithShape="1">
          <a:blip r:embed="rId2"/>
          <a:srcRect l="5884" r="-1" b="-1"/>
          <a:stretch/>
        </p:blipFill>
        <p:spPr>
          <a:xfrm>
            <a:off x="2555441"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9C47D9-CAEC-8ED6-B4A9-8E0AF8C51142}"/>
              </a:ext>
            </a:extLst>
          </p:cNvPr>
          <p:cNvSpPr>
            <a:spLocks noGrp="1"/>
          </p:cNvSpPr>
          <p:nvPr>
            <p:ph type="title"/>
          </p:nvPr>
        </p:nvSpPr>
        <p:spPr>
          <a:xfrm>
            <a:off x="456171" y="0"/>
            <a:ext cx="7823886" cy="1899912"/>
          </a:xfrm>
        </p:spPr>
        <p:txBody>
          <a:bodyPr>
            <a:normAutofit/>
          </a:bodyPr>
          <a:lstStyle/>
          <a:p>
            <a:r>
              <a:rPr lang="en-US" sz="4000" b="1" dirty="0">
                <a:latin typeface="+mn-lt"/>
              </a:rPr>
              <a:t>Don’t forget the related legislation</a:t>
            </a:r>
          </a:p>
        </p:txBody>
      </p:sp>
      <p:sp>
        <p:nvSpPr>
          <p:cNvPr id="3" name="Content Placeholder 2">
            <a:extLst>
              <a:ext uri="{FF2B5EF4-FFF2-40B4-BE49-F238E27FC236}">
                <a16:creationId xmlns:a16="http://schemas.microsoft.com/office/drawing/2014/main" id="{2A7E5EC4-6BF5-4ED6-9E38-CF3894D8E892}"/>
              </a:ext>
            </a:extLst>
          </p:cNvPr>
          <p:cNvSpPr>
            <a:spLocks noGrp="1"/>
          </p:cNvSpPr>
          <p:nvPr>
            <p:ph idx="1"/>
          </p:nvPr>
        </p:nvSpPr>
        <p:spPr>
          <a:xfrm>
            <a:off x="644346" y="2108381"/>
            <a:ext cx="3822189" cy="3742762"/>
          </a:xfrm>
        </p:spPr>
        <p:txBody>
          <a:bodyPr>
            <a:normAutofit fontScale="70000" lnSpcReduction="20000"/>
          </a:bodyPr>
          <a:lstStyle/>
          <a:p>
            <a:r>
              <a:rPr lang="en-US" sz="2000" b="1" dirty="0">
                <a:hlinkClick r:id="rId3"/>
              </a:rPr>
              <a:t>Childcare Act</a:t>
            </a:r>
          </a:p>
          <a:p>
            <a:r>
              <a:rPr lang="en-US" sz="2000" dirty="0">
                <a:hlinkClick r:id="rId3"/>
              </a:rPr>
              <a:t>https://www.legislation.gov.uk/ukpga/2006/21</a:t>
            </a:r>
          </a:p>
          <a:p>
            <a:endParaRPr lang="en-US" sz="2000" dirty="0">
              <a:hlinkClick r:id="rId3"/>
            </a:endParaRPr>
          </a:p>
          <a:p>
            <a:r>
              <a:rPr lang="en-US" sz="2000" b="1" dirty="0">
                <a:hlinkClick r:id="rId3"/>
              </a:rPr>
              <a:t>Fiancial regulations</a:t>
            </a:r>
          </a:p>
          <a:p>
            <a:r>
              <a:rPr lang="en-US" sz="2000" dirty="0">
                <a:hlinkClick r:id="rId3"/>
              </a:rPr>
              <a:t>https://www.legislation.gov.uk/uksi/2023/59/contents/made</a:t>
            </a:r>
            <a:endParaRPr lang="en-US" sz="2000" dirty="0"/>
          </a:p>
          <a:p>
            <a:endParaRPr lang="en-US" sz="2000" dirty="0">
              <a:hlinkClick r:id="rId3"/>
            </a:endParaRPr>
          </a:p>
          <a:p>
            <a:r>
              <a:rPr lang="en-US" sz="2000" b="1" dirty="0">
                <a:hlinkClick r:id="rId3"/>
              </a:rPr>
              <a:t>Child and Families Act</a:t>
            </a:r>
          </a:p>
          <a:p>
            <a:r>
              <a:rPr lang="en-US" sz="2000" dirty="0">
                <a:hlinkClick r:id="rId4"/>
              </a:rPr>
              <a:t>https://www.legislation.gov.uk/ukpga/2014/6/contents/enacted</a:t>
            </a:r>
            <a:endParaRPr lang="en-US" sz="2000" dirty="0">
              <a:hlinkClick r:id="rId5"/>
            </a:endParaRPr>
          </a:p>
          <a:p>
            <a:endParaRPr lang="en-US" sz="2000" dirty="0">
              <a:hlinkClick r:id="rId5"/>
            </a:endParaRPr>
          </a:p>
          <a:p>
            <a:r>
              <a:rPr lang="en-US" sz="2000" b="1" dirty="0">
                <a:hlinkClick r:id="rId5"/>
              </a:rPr>
              <a:t>Equalities Act</a:t>
            </a:r>
          </a:p>
          <a:p>
            <a:r>
              <a:rPr lang="en-US" sz="2000" dirty="0">
                <a:hlinkClick r:id="rId5"/>
              </a:rPr>
              <a:t>https://www.legislation.gov.uk/ukpga/2010/15/contents</a:t>
            </a:r>
            <a:endParaRPr lang="en-US" sz="2000" dirty="0"/>
          </a:p>
          <a:p>
            <a:endParaRPr lang="en-US" sz="2000" dirty="0"/>
          </a:p>
        </p:txBody>
      </p:sp>
    </p:spTree>
    <p:extLst>
      <p:ext uri="{BB962C8B-B14F-4D97-AF65-F5344CB8AC3E}">
        <p14:creationId xmlns:p14="http://schemas.microsoft.com/office/powerpoint/2010/main" val="1949938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ny question marks on black background">
            <a:extLst>
              <a:ext uri="{FF2B5EF4-FFF2-40B4-BE49-F238E27FC236}">
                <a16:creationId xmlns:a16="http://schemas.microsoft.com/office/drawing/2014/main" id="{2385D374-3BFC-0C15-611C-62962A4BA513}"/>
              </a:ext>
            </a:extLst>
          </p:cNvPr>
          <p:cNvPicPr>
            <a:picLocks noChangeAspect="1"/>
          </p:cNvPicPr>
          <p:nvPr/>
        </p:nvPicPr>
        <p:blipFill rotWithShape="1">
          <a:blip r:embed="rId3"/>
          <a:srcRect l="13991" r="2" b="2"/>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D13924-3942-D4AE-E090-152898A87A7A}"/>
              </a:ext>
            </a:extLst>
          </p:cNvPr>
          <p:cNvSpPr>
            <a:spLocks noGrp="1"/>
          </p:cNvSpPr>
          <p:nvPr>
            <p:ph type="title"/>
          </p:nvPr>
        </p:nvSpPr>
        <p:spPr>
          <a:xfrm>
            <a:off x="491359" y="207470"/>
            <a:ext cx="5257800" cy="1899912"/>
          </a:xfrm>
        </p:spPr>
        <p:txBody>
          <a:bodyPr>
            <a:normAutofit/>
          </a:bodyPr>
          <a:lstStyle/>
          <a:p>
            <a:r>
              <a:rPr lang="en-US" sz="4000" b="1" dirty="0">
                <a:latin typeface="+mn-lt"/>
              </a:rPr>
              <a:t>Some considerations</a:t>
            </a:r>
          </a:p>
        </p:txBody>
      </p:sp>
      <p:sp>
        <p:nvSpPr>
          <p:cNvPr id="3" name="Content Placeholder 2">
            <a:extLst>
              <a:ext uri="{FF2B5EF4-FFF2-40B4-BE49-F238E27FC236}">
                <a16:creationId xmlns:a16="http://schemas.microsoft.com/office/drawing/2014/main" id="{EEF56C89-5932-3F42-C963-8BB6DCC83109}"/>
              </a:ext>
            </a:extLst>
          </p:cNvPr>
          <p:cNvSpPr>
            <a:spLocks noGrp="1"/>
          </p:cNvSpPr>
          <p:nvPr>
            <p:ph idx="1"/>
          </p:nvPr>
        </p:nvSpPr>
        <p:spPr>
          <a:xfrm>
            <a:off x="491359" y="2507774"/>
            <a:ext cx="5257800" cy="3742762"/>
          </a:xfrm>
        </p:spPr>
        <p:txBody>
          <a:bodyPr>
            <a:normAutofit/>
          </a:bodyPr>
          <a:lstStyle/>
          <a:p>
            <a:r>
              <a:rPr lang="en-US" sz="1900" dirty="0"/>
              <a:t>How well planned is your early years inclusion funding in relation to your budgets for school age children ?  </a:t>
            </a:r>
          </a:p>
          <a:p>
            <a:r>
              <a:rPr lang="en-US" sz="1900" dirty="0"/>
              <a:t>Is your high needs block proportionally allocated?</a:t>
            </a:r>
          </a:p>
          <a:p>
            <a:r>
              <a:rPr lang="en-US" sz="1900" dirty="0"/>
              <a:t>How are you evidencing need?</a:t>
            </a:r>
          </a:p>
          <a:p>
            <a:r>
              <a:rPr lang="en-US" sz="1900" dirty="0"/>
              <a:t>How are you allocating SENIF?</a:t>
            </a:r>
          </a:p>
          <a:p>
            <a:r>
              <a:rPr lang="en-US" sz="1900" dirty="0"/>
              <a:t>How are you accessing and allocating DAF underspend?</a:t>
            </a:r>
          </a:p>
          <a:p>
            <a:r>
              <a:rPr lang="en-US" sz="1900" dirty="0"/>
              <a:t>How are you supporting providers to business plan proportionally and access funds </a:t>
            </a:r>
            <a:r>
              <a:rPr lang="en-US" sz="1900" dirty="0" err="1"/>
              <a:t>eg</a:t>
            </a:r>
            <a:r>
              <a:rPr lang="en-US" sz="1900" dirty="0"/>
              <a:t> TFC?</a:t>
            </a:r>
          </a:p>
          <a:p>
            <a:endParaRPr lang="en-US" sz="1900" dirty="0"/>
          </a:p>
          <a:p>
            <a:endParaRPr lang="en-US" sz="1900" dirty="0"/>
          </a:p>
        </p:txBody>
      </p:sp>
    </p:spTree>
    <p:extLst>
      <p:ext uri="{BB962C8B-B14F-4D97-AF65-F5344CB8AC3E}">
        <p14:creationId xmlns:p14="http://schemas.microsoft.com/office/powerpoint/2010/main" val="1414316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arge skydiving group mid-air">
            <a:extLst>
              <a:ext uri="{FF2B5EF4-FFF2-40B4-BE49-F238E27FC236}">
                <a16:creationId xmlns:a16="http://schemas.microsoft.com/office/drawing/2014/main" id="{009C9575-CEBD-821C-3D7B-1A633E3AF19F}"/>
              </a:ext>
            </a:extLst>
          </p:cNvPr>
          <p:cNvPicPr>
            <a:picLocks noChangeAspect="1"/>
          </p:cNvPicPr>
          <p:nvPr/>
        </p:nvPicPr>
        <p:blipFill rotWithShape="1">
          <a:blip r:embed="rId2"/>
          <a:srcRect l="3702" r="2534"/>
          <a:stretch/>
        </p:blipFill>
        <p:spPr>
          <a:xfrm>
            <a:off x="2522356"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4B12ED-4AFB-148E-5478-497525C8048B}"/>
              </a:ext>
            </a:extLst>
          </p:cNvPr>
          <p:cNvSpPr>
            <a:spLocks noGrp="1"/>
          </p:cNvSpPr>
          <p:nvPr>
            <p:ph type="title"/>
          </p:nvPr>
        </p:nvSpPr>
        <p:spPr>
          <a:xfrm>
            <a:off x="609736" y="365125"/>
            <a:ext cx="4182981" cy="1899912"/>
          </a:xfrm>
        </p:spPr>
        <p:txBody>
          <a:bodyPr>
            <a:normAutofit/>
          </a:bodyPr>
          <a:lstStyle/>
          <a:p>
            <a:r>
              <a:rPr lang="en-US" sz="4000" b="1" dirty="0">
                <a:latin typeface="+mn-lt"/>
              </a:rPr>
              <a:t>What might help?</a:t>
            </a:r>
          </a:p>
        </p:txBody>
      </p:sp>
      <p:sp>
        <p:nvSpPr>
          <p:cNvPr id="3" name="Content Placeholder 2">
            <a:extLst>
              <a:ext uri="{FF2B5EF4-FFF2-40B4-BE49-F238E27FC236}">
                <a16:creationId xmlns:a16="http://schemas.microsoft.com/office/drawing/2014/main" id="{4D752382-4074-F71D-980A-EEC496859CDC}"/>
              </a:ext>
            </a:extLst>
          </p:cNvPr>
          <p:cNvSpPr>
            <a:spLocks noGrp="1"/>
          </p:cNvSpPr>
          <p:nvPr>
            <p:ph idx="1"/>
          </p:nvPr>
        </p:nvSpPr>
        <p:spPr>
          <a:xfrm>
            <a:off x="609737" y="2455221"/>
            <a:ext cx="3822189" cy="3742762"/>
          </a:xfrm>
        </p:spPr>
        <p:txBody>
          <a:bodyPr>
            <a:normAutofit/>
          </a:bodyPr>
          <a:lstStyle/>
          <a:p>
            <a:r>
              <a:rPr lang="en-US" sz="1400" dirty="0"/>
              <a:t>Use our paper and webinar with </a:t>
            </a:r>
            <a:r>
              <a:rPr lang="en-US" sz="1400" dirty="0" err="1"/>
              <a:t>Hempsall’s</a:t>
            </a:r>
            <a:r>
              <a:rPr lang="en-US" sz="1400" dirty="0"/>
              <a:t> Coram</a:t>
            </a:r>
          </a:p>
          <a:p>
            <a:r>
              <a:rPr lang="en-US" sz="1400" dirty="0" err="1"/>
              <a:t>Highllight</a:t>
            </a:r>
            <a:r>
              <a:rPr lang="en-US" sz="1400" dirty="0"/>
              <a:t> what other LAs are doing</a:t>
            </a:r>
          </a:p>
          <a:p>
            <a:r>
              <a:rPr lang="en-US" sz="1400" dirty="0"/>
              <a:t>Evidence need locally and highlight national research</a:t>
            </a:r>
          </a:p>
          <a:p>
            <a:r>
              <a:rPr lang="en-US" sz="1400" dirty="0"/>
              <a:t>Highlight the risk of legal challenge</a:t>
            </a:r>
          </a:p>
          <a:p>
            <a:r>
              <a:rPr lang="en-US" sz="1400" dirty="0"/>
              <a:t>Engage senior leaders and members</a:t>
            </a:r>
          </a:p>
          <a:p>
            <a:r>
              <a:rPr lang="en-US" sz="1400" dirty="0"/>
              <a:t>Support your Schools Forum understanding of their role and totality of LA responsibilities</a:t>
            </a:r>
          </a:p>
          <a:p>
            <a:r>
              <a:rPr lang="en-US" sz="1400" dirty="0"/>
              <a:t>Ensure Early Years Inclusions is part of a strategic approach to wider LA priorities, safeguarding, attainment, SEND/Inclusion, regeneration and employment </a:t>
            </a:r>
            <a:r>
              <a:rPr lang="en-US" sz="1400" dirty="0" err="1"/>
              <a:t>etc</a:t>
            </a:r>
            <a:r>
              <a:rPr lang="en-US" sz="1400" dirty="0"/>
              <a:t> </a:t>
            </a:r>
          </a:p>
          <a:p>
            <a:endParaRPr lang="en-US" sz="1400" dirty="0"/>
          </a:p>
          <a:p>
            <a:endParaRPr lang="en-US" sz="1400" dirty="0"/>
          </a:p>
        </p:txBody>
      </p:sp>
    </p:spTree>
    <p:extLst>
      <p:ext uri="{BB962C8B-B14F-4D97-AF65-F5344CB8AC3E}">
        <p14:creationId xmlns:p14="http://schemas.microsoft.com/office/powerpoint/2010/main" val="1509881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4BCE74-4CF5-35E8-FBF5-18BA760DB00B}"/>
              </a:ext>
            </a:extLst>
          </p:cNvPr>
          <p:cNvSpPr>
            <a:spLocks noGrp="1"/>
          </p:cNvSpPr>
          <p:nvPr>
            <p:ph type="title"/>
          </p:nvPr>
        </p:nvSpPr>
        <p:spPr>
          <a:xfrm>
            <a:off x="804672" y="5116529"/>
            <a:ext cx="10592174" cy="1000655"/>
          </a:xfrm>
        </p:spPr>
        <p:txBody>
          <a:bodyPr vert="horz" lIns="91440" tIns="45720" rIns="91440" bIns="45720" rtlCol="0" anchor="t">
            <a:normAutofit fontScale="90000"/>
          </a:bodyPr>
          <a:lstStyle/>
          <a:p>
            <a:r>
              <a:rPr lang="en-US" sz="4000" b="1" dirty="0">
                <a:solidFill>
                  <a:schemeClr val="tx2"/>
                </a:solidFill>
                <a:latin typeface="+mn-lt"/>
              </a:rPr>
              <a:t>What else are we up to and how else can we help?</a:t>
            </a:r>
          </a:p>
        </p:txBody>
      </p:sp>
      <p:pic>
        <p:nvPicPr>
          <p:cNvPr id="4" name="Picture 3" descr="Logo, company name&#10;&#10;Description automatically generated">
            <a:extLst>
              <a:ext uri="{FF2B5EF4-FFF2-40B4-BE49-F238E27FC236}">
                <a16:creationId xmlns:a16="http://schemas.microsoft.com/office/drawing/2014/main" id="{BB927A5D-1B0F-353A-2EF0-34D78289812B}"/>
              </a:ext>
            </a:extLst>
          </p:cNvPr>
          <p:cNvPicPr>
            <a:picLocks noChangeAspect="1"/>
          </p:cNvPicPr>
          <p:nvPr/>
        </p:nvPicPr>
        <p:blipFill rotWithShape="1">
          <a:blip r:embed="rId2"/>
          <a:srcRect t="26335" b="24957"/>
          <a:stretch/>
        </p:blipFill>
        <p:spPr>
          <a:xfrm>
            <a:off x="-1" y="10"/>
            <a:ext cx="12192001" cy="4201449"/>
          </a:xfrm>
          <a:prstGeom prst="rect">
            <a:avLst/>
          </a:prstGeom>
        </p:spPr>
      </p:pic>
      <p:grpSp>
        <p:nvGrpSpPr>
          <p:cNvPr id="22" name="Group 21">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23" name="Freeform: Shape 22">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90537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430C7-96EE-7AFC-CAFC-0CE01238254F}"/>
              </a:ext>
            </a:extLst>
          </p:cNvPr>
          <p:cNvSpPr>
            <a:spLocks noGrp="1"/>
          </p:cNvSpPr>
          <p:nvPr>
            <p:ph type="title"/>
          </p:nvPr>
        </p:nvSpPr>
        <p:spPr>
          <a:xfrm>
            <a:off x="7631863" y="1617785"/>
            <a:ext cx="3683837" cy="2405574"/>
          </a:xfrm>
        </p:spPr>
        <p:txBody>
          <a:bodyPr vert="horz" lIns="91440" tIns="45720" rIns="91440" bIns="45720" rtlCol="0" anchor="t">
            <a:normAutofit/>
          </a:bodyPr>
          <a:lstStyle/>
          <a:p>
            <a:pPr algn="ctr"/>
            <a:r>
              <a:rPr lang="en-US" sz="3600" b="1"/>
              <a:t>Ask the room</a:t>
            </a:r>
          </a:p>
        </p:txBody>
      </p:sp>
      <p:pic>
        <p:nvPicPr>
          <p:cNvPr id="5" name="Picture 4" descr="Question mark against red wall">
            <a:extLst>
              <a:ext uri="{FF2B5EF4-FFF2-40B4-BE49-F238E27FC236}">
                <a16:creationId xmlns:a16="http://schemas.microsoft.com/office/drawing/2014/main" id="{D715D44E-A8A5-460F-4C5E-74525CA88F03}"/>
              </a:ext>
            </a:extLst>
          </p:cNvPr>
          <p:cNvPicPr>
            <a:picLocks noChangeAspect="1"/>
          </p:cNvPicPr>
          <p:nvPr/>
        </p:nvPicPr>
        <p:blipFill rotWithShape="1">
          <a:blip r:embed="rId2"/>
          <a:srcRect l="40808" r="1" b="1"/>
          <a:stretch/>
        </p:blipFill>
        <p:spPr>
          <a:xfrm>
            <a:off x="20" y="10"/>
            <a:ext cx="6709729" cy="6857990"/>
          </a:xfrm>
          <a:prstGeom prst="rect">
            <a:avLst/>
          </a:prstGeom>
        </p:spPr>
      </p:pic>
      <p:grpSp>
        <p:nvGrpSpPr>
          <p:cNvPr id="16" name="Group 15">
            <a:extLst>
              <a:ext uri="{FF2B5EF4-FFF2-40B4-BE49-F238E27FC236}">
                <a16:creationId xmlns:a16="http://schemas.microsoft.com/office/drawing/2014/main" id="{780C4553-5AA5-ABAD-A86E-A9DB53A554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48068" y="0"/>
            <a:ext cx="123362" cy="6858000"/>
            <a:chOff x="12068638" y="0"/>
            <a:chExt cx="123362" cy="6858000"/>
          </a:xfrm>
        </p:grpSpPr>
        <p:sp>
          <p:nvSpPr>
            <p:cNvPr id="23" name="Rectangle 16">
              <a:extLst>
                <a:ext uri="{FF2B5EF4-FFF2-40B4-BE49-F238E27FC236}">
                  <a16:creationId xmlns:a16="http://schemas.microsoft.com/office/drawing/2014/main" id="{24314F52-50BF-91A2-1CE5-F6BA35C945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5C556E2-7688-DAC5-DDA8-DE5C3BE8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16798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C73BBEEF-B456-4A39-B44B-5A53E698A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Spotlight on a dark foggy stage">
            <a:extLst>
              <a:ext uri="{FF2B5EF4-FFF2-40B4-BE49-F238E27FC236}">
                <a16:creationId xmlns:a16="http://schemas.microsoft.com/office/drawing/2014/main" id="{64423D13-55E6-6B01-AB89-B21BEB14A6DD}"/>
              </a:ext>
            </a:extLst>
          </p:cNvPr>
          <p:cNvPicPr>
            <a:picLocks noChangeAspect="1"/>
          </p:cNvPicPr>
          <p:nvPr/>
        </p:nvPicPr>
        <p:blipFill rotWithShape="1">
          <a:blip r:embed="rId2"/>
          <a:srcRect l="40667" r="-1" b="-1"/>
          <a:stretch/>
        </p:blipFill>
        <p:spPr>
          <a:xfrm>
            <a:off x="1" y="10"/>
            <a:ext cx="6096000" cy="6857990"/>
          </a:xfrm>
          <a:prstGeom prst="rect">
            <a:avLst/>
          </a:prstGeom>
        </p:spPr>
      </p:pic>
      <p:sp useBgFill="1">
        <p:nvSpPr>
          <p:cNvPr id="20" name="Rectangle 19">
            <a:extLst>
              <a:ext uri="{FF2B5EF4-FFF2-40B4-BE49-F238E27FC236}">
                <a16:creationId xmlns:a16="http://schemas.microsoft.com/office/drawing/2014/main" id="{13A48C6C-3CC4-4EE5-A773-EC1EB7F59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ln>
            <a:noFill/>
          </a:ln>
          <a:effectLst>
            <a:outerShdw blurRad="596900" dist="330200" dir="882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E5BB1C-7D53-4F71-240B-A46A4DBB7A5F}"/>
              </a:ext>
            </a:extLst>
          </p:cNvPr>
          <p:cNvSpPr>
            <a:spLocks noGrp="1"/>
          </p:cNvSpPr>
          <p:nvPr>
            <p:ph type="title"/>
          </p:nvPr>
        </p:nvSpPr>
        <p:spPr>
          <a:xfrm>
            <a:off x="6807575" y="771099"/>
            <a:ext cx="4658109" cy="3630304"/>
          </a:xfrm>
        </p:spPr>
        <p:txBody>
          <a:bodyPr vert="horz" lIns="91440" tIns="45720" rIns="91440" bIns="45720" rtlCol="0" anchor="t">
            <a:normAutofit/>
          </a:bodyPr>
          <a:lstStyle/>
          <a:p>
            <a:r>
              <a:rPr lang="en-US" sz="3000" b="1" dirty="0">
                <a:latin typeface="+mn-lt"/>
              </a:rPr>
              <a:t>Spotlight next time?</a:t>
            </a:r>
            <a:br>
              <a:rPr lang="en-US" sz="3000" b="1" dirty="0">
                <a:latin typeface="+mn-lt"/>
              </a:rPr>
            </a:br>
            <a:br>
              <a:rPr lang="en-US" sz="3000" b="1" dirty="0"/>
            </a:br>
            <a:r>
              <a:rPr lang="en-US" sz="3000" b="1" dirty="0">
                <a:latin typeface="+mn-lt"/>
              </a:rPr>
              <a:t>15th April 12.30-1.30pm</a:t>
            </a:r>
            <a:br>
              <a:rPr lang="en-US" sz="3000" dirty="0">
                <a:latin typeface="+mn-lt"/>
              </a:rPr>
            </a:br>
            <a:r>
              <a:rPr lang="en-US" sz="2800" dirty="0">
                <a:latin typeface="+mn-lt"/>
              </a:rPr>
              <a:t>(some of our breaks will be the second Monday of each month due to public holidays)</a:t>
            </a:r>
            <a:br>
              <a:rPr lang="en-US" sz="2800" dirty="0">
                <a:latin typeface="+mn-lt"/>
              </a:rPr>
            </a:br>
            <a:endParaRPr lang="en-US" sz="2800" dirty="0">
              <a:latin typeface="+mn-lt"/>
            </a:endParaRPr>
          </a:p>
        </p:txBody>
      </p:sp>
      <p:sp useBgFill="1">
        <p:nvSpPr>
          <p:cNvPr id="22" name="Rectangle 21">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5143500"/>
            <a:ext cx="6096000" cy="1714500"/>
          </a:xfrm>
          <a:prstGeom prst="rect">
            <a:avLst/>
          </a:prstGeom>
          <a:ln>
            <a:noFill/>
          </a:ln>
          <a:effectLst>
            <a:outerShdw blurRad="342900" dist="127000" dir="2400000" sx="90000" sy="90000" algn="t" rotWithShape="0">
              <a:srgbClr val="0000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839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35003-EDFF-7962-63FF-DBF800D3F520}"/>
              </a:ext>
            </a:extLst>
          </p:cNvPr>
          <p:cNvSpPr>
            <a:spLocks noGrp="1"/>
          </p:cNvSpPr>
          <p:nvPr>
            <p:ph type="title"/>
          </p:nvPr>
        </p:nvSpPr>
        <p:spPr>
          <a:xfrm>
            <a:off x="876692" y="741391"/>
            <a:ext cx="5479719" cy="1616203"/>
          </a:xfrm>
        </p:spPr>
        <p:txBody>
          <a:bodyPr anchor="b">
            <a:normAutofit/>
          </a:bodyPr>
          <a:lstStyle/>
          <a:p>
            <a:br>
              <a:rPr lang="en-US" sz="3200">
                <a:latin typeface="+mn-lt"/>
              </a:rPr>
            </a:br>
            <a:r>
              <a:rPr lang="en-US" sz="3200" b="1">
                <a:latin typeface="+mn-lt"/>
              </a:rPr>
              <a:t>Agenda</a:t>
            </a:r>
          </a:p>
        </p:txBody>
      </p:sp>
      <p:sp>
        <p:nvSpPr>
          <p:cNvPr id="3" name="Content Placeholder 2">
            <a:extLst>
              <a:ext uri="{FF2B5EF4-FFF2-40B4-BE49-F238E27FC236}">
                <a16:creationId xmlns:a16="http://schemas.microsoft.com/office/drawing/2014/main" id="{F5F9340A-2F40-9EC0-23D2-CA8140961696}"/>
              </a:ext>
            </a:extLst>
          </p:cNvPr>
          <p:cNvSpPr>
            <a:spLocks noGrp="1"/>
          </p:cNvSpPr>
          <p:nvPr>
            <p:ph idx="1"/>
          </p:nvPr>
        </p:nvSpPr>
        <p:spPr>
          <a:xfrm>
            <a:off x="876692" y="2533476"/>
            <a:ext cx="5479719" cy="3447832"/>
          </a:xfrm>
        </p:spPr>
        <p:txBody>
          <a:bodyPr vert="horz" lIns="91440" tIns="45720" rIns="91440" bIns="45720" rtlCol="0" anchor="t">
            <a:normAutofit/>
          </a:bodyPr>
          <a:lstStyle/>
          <a:p>
            <a:r>
              <a:rPr lang="en-US" sz="1600"/>
              <a:t>Introductions and welcome</a:t>
            </a:r>
          </a:p>
          <a:p>
            <a:r>
              <a:rPr lang="en-US" sz="1600"/>
              <a:t>A spotlight on funding for inclusion, continued…</a:t>
            </a:r>
          </a:p>
          <a:p>
            <a:pPr lvl="1"/>
            <a:r>
              <a:rPr lang="en-US" sz="1600"/>
              <a:t>What we talked about last time</a:t>
            </a:r>
          </a:p>
          <a:p>
            <a:pPr lvl="1"/>
            <a:r>
              <a:rPr lang="en-US" sz="1600"/>
              <a:t>Streams available to LAs and the guidance accompanying them</a:t>
            </a:r>
            <a:endParaRPr lang="en-US" sz="1600">
              <a:cs typeface="Calibri"/>
            </a:endParaRPr>
          </a:p>
          <a:p>
            <a:pPr lvl="1"/>
            <a:r>
              <a:rPr lang="en-US" sz="1600"/>
              <a:t>Other sources and approaches to explore and maximise</a:t>
            </a:r>
            <a:endParaRPr lang="en-US" sz="1600">
              <a:cs typeface="Calibri"/>
            </a:endParaRPr>
          </a:p>
          <a:p>
            <a:pPr lvl="1"/>
            <a:r>
              <a:rPr lang="en-US" sz="1600">
                <a:cs typeface="Calibri"/>
              </a:rPr>
              <a:t>Making the case</a:t>
            </a:r>
          </a:p>
          <a:p>
            <a:pPr lvl="1"/>
            <a:r>
              <a:rPr lang="en-US" sz="1600"/>
              <a:t>What else?</a:t>
            </a:r>
          </a:p>
          <a:p>
            <a:r>
              <a:rPr lang="en-US" sz="1600"/>
              <a:t>What else are we up to and how else can we help?</a:t>
            </a:r>
          </a:p>
          <a:p>
            <a:r>
              <a:rPr lang="en-US" sz="1600"/>
              <a:t>Ask the room</a:t>
            </a:r>
          </a:p>
          <a:p>
            <a:r>
              <a:rPr lang="en-US" sz="1600"/>
              <a:t>What next?</a:t>
            </a:r>
          </a:p>
          <a:p>
            <a:pPr marL="0" indent="0">
              <a:buNone/>
            </a:pPr>
            <a:endParaRPr lang="en-US" sz="1600"/>
          </a:p>
        </p:txBody>
      </p:sp>
      <p:pic>
        <p:nvPicPr>
          <p:cNvPr id="50" name="Picture 39" descr="Calendar on table">
            <a:extLst>
              <a:ext uri="{FF2B5EF4-FFF2-40B4-BE49-F238E27FC236}">
                <a16:creationId xmlns:a16="http://schemas.microsoft.com/office/drawing/2014/main" id="{4391AEB1-AFFE-AB48-37A2-BD83964529F9}"/>
              </a:ext>
            </a:extLst>
          </p:cNvPr>
          <p:cNvPicPr>
            <a:picLocks noChangeAspect="1"/>
          </p:cNvPicPr>
          <p:nvPr/>
        </p:nvPicPr>
        <p:blipFill rotWithShape="1">
          <a:blip r:embed="rId2"/>
          <a:srcRect l="8967" r="43134" b="-1"/>
          <a:stretch/>
        </p:blipFill>
        <p:spPr>
          <a:xfrm>
            <a:off x="7270812" y="10"/>
            <a:ext cx="4921187" cy="6857990"/>
          </a:xfrm>
          <a:prstGeom prst="rect">
            <a:avLst/>
          </a:prstGeom>
        </p:spPr>
      </p:pic>
      <p:grpSp>
        <p:nvGrpSpPr>
          <p:cNvPr id="51" name="Group 43">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45" name="Rectangle 44">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45">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59157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Person with idea concept">
            <a:extLst>
              <a:ext uri="{FF2B5EF4-FFF2-40B4-BE49-F238E27FC236}">
                <a16:creationId xmlns:a16="http://schemas.microsoft.com/office/drawing/2014/main" id="{AB4A5DE7-D98A-927A-819F-1148E353E32B}"/>
              </a:ext>
            </a:extLst>
          </p:cNvPr>
          <p:cNvPicPr>
            <a:picLocks noChangeAspect="1"/>
          </p:cNvPicPr>
          <p:nvPr/>
        </p:nvPicPr>
        <p:blipFill rotWithShape="1">
          <a:blip r:embed="rId2"/>
          <a:srcRect l="5884" r="-1" b="-1"/>
          <a:stretch/>
        </p:blipFill>
        <p:spPr>
          <a:xfrm>
            <a:off x="2522358"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A0C305-D01B-78E8-14B2-B14E90ED9109}"/>
              </a:ext>
            </a:extLst>
          </p:cNvPr>
          <p:cNvSpPr>
            <a:spLocks noGrp="1"/>
          </p:cNvSpPr>
          <p:nvPr>
            <p:ph type="title"/>
          </p:nvPr>
        </p:nvSpPr>
        <p:spPr>
          <a:xfrm>
            <a:off x="298439" y="2589664"/>
            <a:ext cx="3973385" cy="3692028"/>
          </a:xfrm>
          <a:noFill/>
        </p:spPr>
        <p:txBody>
          <a:bodyPr vert="horz" lIns="91440" tIns="45720" rIns="91440" bIns="45720" rtlCol="0" anchor="b">
            <a:normAutofit fontScale="90000"/>
          </a:bodyPr>
          <a:lstStyle/>
          <a:p>
            <a:r>
              <a:rPr lang="en-US" sz="5200" b="1" dirty="0">
                <a:solidFill>
                  <a:schemeClr val="bg1"/>
                </a:solidFill>
              </a:rPr>
              <a:t>What will you do next?</a:t>
            </a:r>
            <a:br>
              <a:rPr lang="en-US" sz="5200" b="1" dirty="0">
                <a:solidFill>
                  <a:schemeClr val="bg1"/>
                </a:solidFill>
                <a:cs typeface="Calibri Light"/>
              </a:rPr>
            </a:br>
            <a:r>
              <a:rPr lang="en-US" sz="5200" b="1" dirty="0">
                <a:solidFill>
                  <a:schemeClr val="bg1"/>
                </a:solidFill>
              </a:rPr>
              <a:t> </a:t>
            </a:r>
            <a:br>
              <a:rPr lang="en-US" sz="5200" b="1" dirty="0"/>
            </a:br>
            <a:br>
              <a:rPr lang="en-US" sz="5200" b="1" dirty="0"/>
            </a:br>
            <a:r>
              <a:rPr lang="en-US" sz="5200" b="1" dirty="0">
                <a:solidFill>
                  <a:schemeClr val="bg1"/>
                </a:solidFill>
              </a:rPr>
              <a:t>Feedback in the chat please </a:t>
            </a:r>
          </a:p>
        </p:txBody>
      </p:sp>
    </p:spTree>
    <p:extLst>
      <p:ext uri="{BB962C8B-B14F-4D97-AF65-F5344CB8AC3E}">
        <p14:creationId xmlns:p14="http://schemas.microsoft.com/office/powerpoint/2010/main" val="3807929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king space background">
            <a:extLst>
              <a:ext uri="{FF2B5EF4-FFF2-40B4-BE49-F238E27FC236}">
                <a16:creationId xmlns:a16="http://schemas.microsoft.com/office/drawing/2014/main" id="{B089A26F-8EB0-4123-22F8-9C37272500C8}"/>
              </a:ext>
            </a:extLst>
          </p:cNvPr>
          <p:cNvPicPr>
            <a:picLocks noChangeAspect="1"/>
          </p:cNvPicPr>
          <p:nvPr/>
        </p:nvPicPr>
        <p:blipFill rotWithShape="1">
          <a:blip r:embed="rId2">
            <a:alphaModFix amt="50000"/>
          </a:blip>
          <a:srcRect t="5743" b="9987"/>
          <a:stretch/>
        </p:blipFill>
        <p:spPr>
          <a:xfrm>
            <a:off x="20" y="1"/>
            <a:ext cx="12191980" cy="6857999"/>
          </a:xfrm>
          <a:prstGeom prst="rect">
            <a:avLst/>
          </a:prstGeom>
        </p:spPr>
      </p:pic>
      <p:sp>
        <p:nvSpPr>
          <p:cNvPr id="2" name="Title 1">
            <a:extLst>
              <a:ext uri="{FF2B5EF4-FFF2-40B4-BE49-F238E27FC236}">
                <a16:creationId xmlns:a16="http://schemas.microsoft.com/office/drawing/2014/main" id="{0BAECDCB-7A0C-6CCA-3982-51D27FCC3A00}"/>
              </a:ext>
            </a:extLst>
          </p:cNvPr>
          <p:cNvSpPr>
            <a:spLocks noGrp="1"/>
          </p:cNvSpPr>
          <p:nvPr>
            <p:ph type="title"/>
          </p:nvPr>
        </p:nvSpPr>
        <p:spPr>
          <a:xfrm>
            <a:off x="390985" y="1736834"/>
            <a:ext cx="6861153" cy="2900518"/>
          </a:xfrm>
        </p:spPr>
        <p:txBody>
          <a:bodyPr vert="horz" lIns="91440" tIns="45720" rIns="91440" bIns="45720" rtlCol="0" anchor="b">
            <a:normAutofit/>
          </a:bodyPr>
          <a:lstStyle/>
          <a:p>
            <a:pPr algn="ctr"/>
            <a:r>
              <a:rPr lang="en-US" sz="3800" b="1">
                <a:solidFill>
                  <a:srgbClr val="FFFFFF"/>
                </a:solidFill>
              </a:rPr>
              <a:t>Please tell us who you are in the chat and leave your email if we can stay in touch directly</a:t>
            </a:r>
          </a:p>
        </p:txBody>
      </p:sp>
    </p:spTree>
    <p:extLst>
      <p:ext uri="{BB962C8B-B14F-4D97-AF65-F5344CB8AC3E}">
        <p14:creationId xmlns:p14="http://schemas.microsoft.com/office/powerpoint/2010/main" val="164867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39BA-2A31-C04B-BA07-852212A641F7}"/>
              </a:ext>
            </a:extLst>
          </p:cNvPr>
          <p:cNvSpPr>
            <a:spLocks noGrp="1"/>
          </p:cNvSpPr>
          <p:nvPr>
            <p:ph type="ctrTitle"/>
          </p:nvPr>
        </p:nvSpPr>
        <p:spPr>
          <a:xfrm>
            <a:off x="775622" y="3041077"/>
            <a:ext cx="10640754" cy="775845"/>
          </a:xfrm>
        </p:spPr>
        <p:txBody>
          <a:bodyPr vert="horz" lIns="91440" tIns="45720" rIns="91440" bIns="45720" rtlCol="0" anchor="b">
            <a:noAutofit/>
          </a:bodyPr>
          <a:lstStyle/>
          <a:p>
            <a:pPr algn="ctr"/>
            <a:r>
              <a:rPr lang="en-US" sz="4000" b="1">
                <a:solidFill>
                  <a:schemeClr val="accent1">
                    <a:lumMod val="75000"/>
                  </a:schemeClr>
                </a:solidFill>
                <a:latin typeface="+mn-lt"/>
              </a:rPr>
              <a:t>Thank you for your continued commitment and passion!</a:t>
            </a:r>
          </a:p>
        </p:txBody>
      </p:sp>
      <p:sp>
        <p:nvSpPr>
          <p:cNvPr id="34" name="Subtitle 2">
            <a:extLst>
              <a:ext uri="{FF2B5EF4-FFF2-40B4-BE49-F238E27FC236}">
                <a16:creationId xmlns:a16="http://schemas.microsoft.com/office/drawing/2014/main" id="{BB79FBBE-CED6-D644-BDF6-310D108153BB}"/>
              </a:ext>
            </a:extLst>
          </p:cNvPr>
          <p:cNvSpPr>
            <a:spLocks noGrp="1"/>
          </p:cNvSpPr>
          <p:nvPr>
            <p:ph type="subTitle" idx="1"/>
          </p:nvPr>
        </p:nvSpPr>
        <p:spPr>
          <a:xfrm>
            <a:off x="1801503" y="6132626"/>
            <a:ext cx="9163757" cy="450447"/>
          </a:xfrm>
        </p:spPr>
        <p:txBody>
          <a:bodyPr vert="horz" lIns="91440" tIns="45720" rIns="91440" bIns="45720" rtlCol="0" anchor="ctr">
            <a:normAutofit fontScale="25000" lnSpcReduction="20000"/>
          </a:bodyPr>
          <a:lstStyle/>
          <a:p>
            <a:pPr indent="-228600">
              <a:buFont typeface="Arial" panose="020B0604020202020204" pitchFamily="34" charset="0"/>
              <a:buChar char="•"/>
            </a:pPr>
            <a:endParaRPr lang="en-US" sz="500" dirty="0">
              <a:solidFill>
                <a:schemeClr val="tx2"/>
              </a:solidFill>
            </a:endParaRPr>
          </a:p>
          <a:p>
            <a:pPr indent="-228600">
              <a:buFont typeface="Arial" panose="020B0604020202020204" pitchFamily="34" charset="0"/>
              <a:buChar char="•"/>
            </a:pPr>
            <a:endParaRPr lang="en-US" sz="500" dirty="0">
              <a:solidFill>
                <a:schemeClr val="tx2"/>
              </a:solidFill>
            </a:endParaRPr>
          </a:p>
          <a:p>
            <a:r>
              <a:rPr lang="en-US" sz="8000" dirty="0">
                <a:solidFill>
                  <a:schemeClr val="tx2"/>
                </a:solidFill>
              </a:rPr>
              <a:t>Catherine Mcleod MBE </a:t>
            </a:r>
            <a:r>
              <a:rPr lang="en-US" sz="8000" dirty="0">
                <a:ea typeface="Calibri"/>
                <a:cs typeface="Calibri"/>
                <a:hlinkClick r:id="rId3"/>
              </a:rPr>
              <a:t>catherine.mcleod@dingley.org.uk</a:t>
            </a:r>
            <a:endParaRPr lang="en-US" sz="8000" dirty="0">
              <a:ea typeface="Calibri"/>
              <a:cs typeface="Calibri"/>
            </a:endParaRPr>
          </a:p>
          <a:p>
            <a:endParaRPr lang="en-US" sz="8000" dirty="0">
              <a:solidFill>
                <a:schemeClr val="tx2"/>
              </a:solidFill>
            </a:endParaRPr>
          </a:p>
          <a:p>
            <a:r>
              <a:rPr lang="en-US" sz="8000" dirty="0">
                <a:solidFill>
                  <a:schemeClr val="tx2"/>
                </a:solidFill>
              </a:rPr>
              <a:t>Ann Van Dyke MBE </a:t>
            </a:r>
            <a:r>
              <a:rPr lang="en-US" sz="8000" dirty="0">
                <a:solidFill>
                  <a:schemeClr val="tx2"/>
                </a:solidFill>
                <a:hlinkClick r:id="rId4"/>
              </a:rPr>
              <a:t>ann.vandyke@dingley.org.uk</a:t>
            </a:r>
            <a:endParaRPr lang="en-US" sz="8000" dirty="0">
              <a:solidFill>
                <a:schemeClr val="tx2"/>
              </a:solidFill>
            </a:endParaRPr>
          </a:p>
          <a:p>
            <a:endParaRPr lang="en-US" sz="8000" dirty="0">
              <a:solidFill>
                <a:schemeClr val="tx2"/>
              </a:solidFill>
              <a:ea typeface="Calibri" panose="020F0502020204030204"/>
              <a:cs typeface="Calibri" panose="020F0502020204030204"/>
            </a:endParaRPr>
          </a:p>
          <a:p>
            <a:r>
              <a:rPr lang="en-US" sz="8000" dirty="0">
                <a:solidFill>
                  <a:schemeClr val="tx2"/>
                </a:solidFill>
                <a:ea typeface="+mn-lt"/>
                <a:cs typeface="+mn-lt"/>
              </a:rPr>
              <a:t>Tanya </a:t>
            </a:r>
            <a:r>
              <a:rPr lang="en-US" sz="8000" dirty="0" err="1">
                <a:solidFill>
                  <a:schemeClr val="tx2"/>
                </a:solidFill>
                <a:ea typeface="+mn-lt"/>
                <a:cs typeface="+mn-lt"/>
              </a:rPr>
              <a:t>Flello</a:t>
            </a:r>
            <a:r>
              <a:rPr lang="en-US" sz="8000" dirty="0">
                <a:solidFill>
                  <a:schemeClr val="tx2"/>
                </a:solidFill>
                <a:ea typeface="+mn-lt"/>
                <a:cs typeface="+mn-lt"/>
              </a:rPr>
              <a:t> </a:t>
            </a:r>
            <a:r>
              <a:rPr lang="en-US" sz="8000" dirty="0" err="1">
                <a:solidFill>
                  <a:srgbClr val="0070C0"/>
                </a:solidFill>
                <a:ea typeface="+mn-lt"/>
                <a:cs typeface="+mn-lt"/>
                <a:hlinkClick r:id="rId5">
                  <a:extLst>
                    <a:ext uri="{A12FA001-AC4F-418D-AE19-62706E023703}">
                      <ahyp:hlinkClr xmlns:ahyp="http://schemas.microsoft.com/office/drawing/2018/hyperlinkcolor" val="tx"/>
                    </a:ext>
                  </a:extLst>
                </a:hlinkClick>
              </a:rPr>
              <a:t>tanya.flello@dingley.org.</a:t>
            </a:r>
            <a:r>
              <a:rPr lang="en-US" sz="8000" dirty="0" err="1">
                <a:solidFill>
                  <a:srgbClr val="0070C0"/>
                </a:solidFill>
                <a:ea typeface="+mn-lt"/>
                <a:cs typeface="+mn-lt"/>
              </a:rPr>
              <a:t>uk</a:t>
            </a:r>
            <a:endParaRPr lang="en-US" sz="8000" dirty="0">
              <a:solidFill>
                <a:srgbClr val="0070C0"/>
              </a:solidFill>
              <a:ea typeface="+mn-lt"/>
              <a:cs typeface="+mn-lt"/>
            </a:endParaRPr>
          </a:p>
          <a:p>
            <a:endParaRPr lang="en-US" sz="8000" dirty="0">
              <a:solidFill>
                <a:schemeClr val="tx2"/>
              </a:solidFill>
              <a:ea typeface="+mn-lt"/>
              <a:cs typeface="+mn-lt"/>
            </a:endParaRPr>
          </a:p>
          <a:p>
            <a:endParaRPr lang="en-US" sz="8000" dirty="0">
              <a:solidFill>
                <a:schemeClr val="tx2"/>
              </a:solidFill>
              <a:ea typeface="+mn-lt"/>
              <a:cs typeface="+mn-lt"/>
            </a:endParaRPr>
          </a:p>
          <a:p>
            <a:endParaRPr lang="en-US" sz="8000" dirty="0">
              <a:solidFill>
                <a:schemeClr val="tx2"/>
              </a:solidFill>
              <a:ea typeface="+mn-lt"/>
              <a:cs typeface="+mn-lt"/>
            </a:endParaRPr>
          </a:p>
          <a:p>
            <a:endParaRPr lang="en-US" sz="8000" dirty="0">
              <a:solidFill>
                <a:schemeClr val="tx2"/>
              </a:solidFill>
              <a:ea typeface="+mn-lt"/>
              <a:cs typeface="+mn-lt"/>
            </a:endParaRPr>
          </a:p>
          <a:p>
            <a:endParaRPr lang="en-US" sz="8000" dirty="0">
              <a:solidFill>
                <a:schemeClr val="tx2"/>
              </a:solidFill>
              <a:ea typeface="+mn-lt"/>
              <a:cs typeface="+mn-lt"/>
            </a:endParaRPr>
          </a:p>
          <a:p>
            <a:endParaRPr lang="en-US" dirty="0">
              <a:solidFill>
                <a:schemeClr val="tx2"/>
              </a:solidFill>
              <a:ea typeface="Calibri"/>
              <a:cs typeface="Calibri"/>
              <a:hlinkClick r:id="" action="ppaction://noaction">
                <a:extLst>
                  <a:ext uri="{A12FA001-AC4F-418D-AE19-62706E023703}">
                    <ahyp:hlinkClr xmlns:ahyp="http://schemas.microsoft.com/office/drawing/2018/hyperlinkcolor" val="tx"/>
                  </a:ext>
                </a:extLst>
              </a:hlinkClick>
            </a:endParaRPr>
          </a:p>
          <a:p>
            <a:endParaRPr lang="en-US" sz="8000" dirty="0">
              <a:solidFill>
                <a:schemeClr val="tx2"/>
              </a:solidFill>
              <a:ea typeface="Calibri" panose="020F0502020204030204"/>
              <a:cs typeface="Calibri" panose="020F0502020204030204"/>
            </a:endParaRPr>
          </a:p>
          <a:p>
            <a:pPr indent="-228600">
              <a:buFont typeface="Arial" panose="020B0604020202020204" pitchFamily="34" charset="0"/>
              <a:buChar char="•"/>
            </a:pPr>
            <a:endParaRPr lang="en-US" sz="8000" dirty="0">
              <a:solidFill>
                <a:schemeClr val="tx2"/>
              </a:solidFill>
              <a:ea typeface="Calibri" panose="020F0502020204030204"/>
              <a:cs typeface="Calibri" panose="020F0502020204030204"/>
            </a:endParaRPr>
          </a:p>
          <a:p>
            <a:pPr indent="-228600">
              <a:buFont typeface="Arial" panose="020B0604020202020204" pitchFamily="34" charset="0"/>
              <a:buChar char="•"/>
            </a:pPr>
            <a:endParaRPr lang="en-US" sz="500" dirty="0">
              <a:solidFill>
                <a:schemeClr val="tx2"/>
              </a:solidFill>
              <a:ea typeface="Calibri" panose="020F0502020204030204"/>
              <a:cs typeface="Calibri" panose="020F0502020204030204"/>
            </a:endParaRPr>
          </a:p>
        </p:txBody>
      </p:sp>
      <p:pic>
        <p:nvPicPr>
          <p:cNvPr id="36" name="Picture 35" descr="Graphical user interface&#10;&#10;Description automatically generated with medium confidence">
            <a:extLst>
              <a:ext uri="{FF2B5EF4-FFF2-40B4-BE49-F238E27FC236}">
                <a16:creationId xmlns:a16="http://schemas.microsoft.com/office/drawing/2014/main" id="{47EA5258-870D-430D-82E9-DFAC7BAC68AF}"/>
              </a:ext>
            </a:extLst>
          </p:cNvPr>
          <p:cNvPicPr>
            <a:picLocks noChangeAspect="1"/>
          </p:cNvPicPr>
          <p:nvPr/>
        </p:nvPicPr>
        <p:blipFill rotWithShape="1">
          <a:blip r:embed="rId6"/>
          <a:srcRect l="5135" r="3868"/>
          <a:stretch/>
        </p:blipFill>
        <p:spPr>
          <a:xfrm>
            <a:off x="1281891" y="274927"/>
            <a:ext cx="9395986" cy="1479867"/>
          </a:xfrm>
          <a:prstGeom prst="rect">
            <a:avLst/>
          </a:prstGeom>
        </p:spPr>
      </p:pic>
    </p:spTree>
    <p:extLst>
      <p:ext uri="{BB962C8B-B14F-4D97-AF65-F5344CB8AC3E}">
        <p14:creationId xmlns:p14="http://schemas.microsoft.com/office/powerpoint/2010/main" val="791269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876693" y="741391"/>
            <a:ext cx="3455821" cy="1616203"/>
          </a:xfrm>
          <a:prstGeom prst="rect">
            <a:avLst/>
          </a:prstGeom>
        </p:spPr>
        <p:txBody>
          <a:bodyPr spcFirstLastPara="1" lIns="91608" tIns="45791" rIns="91608" bIns="45791" anchor="b" anchorCtr="0">
            <a:normAutofit/>
          </a:bodyPr>
          <a:lstStyle/>
          <a:p>
            <a:pPr>
              <a:spcBef>
                <a:spcPts val="0"/>
              </a:spcBef>
              <a:buClr>
                <a:srgbClr val="002060"/>
              </a:buClr>
              <a:buSzPts val="5400"/>
            </a:pPr>
            <a:r>
              <a:rPr lang="en-GB" sz="3200" b="1">
                <a:latin typeface="Calibri" panose="020F0502020204030204" pitchFamily="34" charset="0"/>
                <a:ea typeface="Calibri"/>
                <a:cs typeface="Calibri" panose="020F0502020204030204" pitchFamily="34" charset="0"/>
                <a:sym typeface="Calibri"/>
              </a:rPr>
              <a:t>How shall we work today? </a:t>
            </a:r>
          </a:p>
        </p:txBody>
      </p:sp>
      <p:sp>
        <p:nvSpPr>
          <p:cNvPr id="106" name="Google Shape;106;p15"/>
          <p:cNvSpPr txBox="1">
            <a:spLocks noGrp="1"/>
          </p:cNvSpPr>
          <p:nvPr>
            <p:ph idx="1"/>
          </p:nvPr>
        </p:nvSpPr>
        <p:spPr>
          <a:xfrm>
            <a:off x="876693" y="2533476"/>
            <a:ext cx="3455821" cy="3447832"/>
          </a:xfrm>
          <a:prstGeom prst="rect">
            <a:avLst/>
          </a:prstGeom>
        </p:spPr>
        <p:txBody>
          <a:bodyPr spcFirstLastPara="1" lIns="91608" tIns="45791" rIns="91608" bIns="45791" anchor="t" anchorCtr="0">
            <a:normAutofit/>
          </a:bodyPr>
          <a:lstStyle/>
          <a:p>
            <a:pPr>
              <a:spcBef>
                <a:spcPts val="1002"/>
              </a:spcBef>
              <a:buClr>
                <a:schemeClr val="dk1"/>
              </a:buClr>
              <a:buSzPts val="2800"/>
              <a:buFont typeface="Wingdings" panose="05000000000000000000" pitchFamily="2" charset="2"/>
              <a:buChar char="ü"/>
            </a:pPr>
            <a:r>
              <a:rPr lang="en-GB" sz="2000" dirty="0"/>
              <a:t>Cameras, mics, joining in and chat</a:t>
            </a:r>
          </a:p>
          <a:p>
            <a:pPr>
              <a:spcBef>
                <a:spcPts val="1002"/>
              </a:spcBef>
              <a:buClr>
                <a:schemeClr val="dk1"/>
              </a:buClr>
              <a:buSzPts val="2800"/>
              <a:buFont typeface="Wingdings" panose="05000000000000000000" pitchFamily="2" charset="2"/>
              <a:buChar char="ü"/>
            </a:pPr>
            <a:r>
              <a:rPr lang="en-GB" sz="2000" dirty="0"/>
              <a:t>We will make notes but not identify individuals</a:t>
            </a:r>
          </a:p>
          <a:p>
            <a:pPr>
              <a:spcBef>
                <a:spcPts val="1002"/>
              </a:spcBef>
              <a:buClr>
                <a:schemeClr val="dk1"/>
              </a:buClr>
              <a:buSzPts val="2800"/>
              <a:buFont typeface="Wingdings" panose="05000000000000000000" pitchFamily="2" charset="2"/>
              <a:buChar char="ü"/>
            </a:pPr>
            <a:r>
              <a:rPr lang="en-GB" sz="2000" dirty="0"/>
              <a:t>Can you give yourself this time?</a:t>
            </a:r>
          </a:p>
          <a:p>
            <a:pPr>
              <a:spcBef>
                <a:spcPts val="1002"/>
              </a:spcBef>
              <a:buClr>
                <a:schemeClr val="dk1"/>
              </a:buClr>
              <a:buSzPts val="2800"/>
              <a:buFont typeface="Wingdings" panose="05000000000000000000" pitchFamily="2" charset="2"/>
              <a:buChar char="ü"/>
            </a:pPr>
            <a:r>
              <a:rPr lang="en-GB" sz="2000" dirty="0"/>
              <a:t>Are you comfy?</a:t>
            </a:r>
          </a:p>
        </p:txBody>
      </p:sp>
      <p:pic>
        <p:nvPicPr>
          <p:cNvPr id="3" name="Picture 2" descr="Logo, company name&#10;&#10;Description automatically generated">
            <a:extLst>
              <a:ext uri="{FF2B5EF4-FFF2-40B4-BE49-F238E27FC236}">
                <a16:creationId xmlns:a16="http://schemas.microsoft.com/office/drawing/2014/main" id="{4F109A35-2D46-57DF-E0CC-3DD9ADABFCEF}"/>
              </a:ext>
            </a:extLst>
          </p:cNvPr>
          <p:cNvPicPr>
            <a:picLocks noChangeAspect="1"/>
          </p:cNvPicPr>
          <p:nvPr/>
        </p:nvPicPr>
        <p:blipFill rotWithShape="1">
          <a:blip r:embed="rId3"/>
          <a:srcRect r="243" b="-1"/>
          <a:stretch/>
        </p:blipFill>
        <p:spPr>
          <a:xfrm>
            <a:off x="4987672" y="1167896"/>
            <a:ext cx="6389346" cy="4531518"/>
          </a:xfrm>
          <a:prstGeom prst="rect">
            <a:avLst/>
          </a:prstGeom>
        </p:spPr>
      </p:pic>
      <p:grpSp>
        <p:nvGrpSpPr>
          <p:cNvPr id="118" name="Group 117">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19" name="Rectangle 118">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osing, crowd&#10;&#10;Description automatically generated">
            <a:extLst>
              <a:ext uri="{FF2B5EF4-FFF2-40B4-BE49-F238E27FC236}">
                <a16:creationId xmlns:a16="http://schemas.microsoft.com/office/drawing/2014/main" id="{0AB453F2-7BBB-8BBD-992C-9B0980A3ABAD}"/>
              </a:ext>
            </a:extLst>
          </p:cNvPr>
          <p:cNvPicPr>
            <a:picLocks noChangeAspect="1"/>
          </p:cNvPicPr>
          <p:nvPr/>
        </p:nvPicPr>
        <p:blipFill rotWithShape="1">
          <a:blip r:embed="rId3"/>
          <a:srcRect l="3639" r="2078"/>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itle 1">
            <a:extLst>
              <a:ext uri="{FF2B5EF4-FFF2-40B4-BE49-F238E27FC236}">
                <a16:creationId xmlns:a16="http://schemas.microsoft.com/office/drawing/2014/main" id="{56907513-3E88-0170-9506-C48AFBB94305}"/>
              </a:ext>
            </a:extLst>
          </p:cNvPr>
          <p:cNvSpPr>
            <a:spLocks noGrp="1"/>
          </p:cNvSpPr>
          <p:nvPr>
            <p:ph type="title"/>
          </p:nvPr>
        </p:nvSpPr>
        <p:spPr>
          <a:xfrm>
            <a:off x="371592" y="249693"/>
            <a:ext cx="3438144" cy="1125728"/>
          </a:xfrm>
        </p:spPr>
        <p:txBody>
          <a:bodyPr anchor="b">
            <a:normAutofit/>
          </a:bodyPr>
          <a:lstStyle/>
          <a:p>
            <a:r>
              <a:rPr lang="en-US" sz="2600" b="1" dirty="0">
                <a:latin typeface="+mn-lt"/>
              </a:rPr>
              <a:t>Who we are, and what we do </a:t>
            </a:r>
            <a:endParaRPr lang="en-US" sz="2600" b="1" dirty="0">
              <a:latin typeface="+mn-lt"/>
              <a:cs typeface="Calibri"/>
            </a:endParaRPr>
          </a:p>
        </p:txBody>
      </p:sp>
      <p:sp>
        <p:nvSpPr>
          <p:cNvPr id="3" name="Content Placeholder 2">
            <a:extLst>
              <a:ext uri="{FF2B5EF4-FFF2-40B4-BE49-F238E27FC236}">
                <a16:creationId xmlns:a16="http://schemas.microsoft.com/office/drawing/2014/main" id="{9008BA61-9304-03C4-2618-FF569030CC8A}"/>
              </a:ext>
            </a:extLst>
          </p:cNvPr>
          <p:cNvSpPr>
            <a:spLocks noGrp="1"/>
          </p:cNvSpPr>
          <p:nvPr>
            <p:ph idx="1"/>
          </p:nvPr>
        </p:nvSpPr>
        <p:spPr>
          <a:xfrm>
            <a:off x="190738" y="1807159"/>
            <a:ext cx="3799853" cy="3788783"/>
          </a:xfrm>
        </p:spPr>
        <p:txBody>
          <a:bodyPr vert="horz" lIns="91440" tIns="45720" rIns="91440" bIns="45720" rtlCol="0" anchor="t">
            <a:noAutofit/>
          </a:bodyPr>
          <a:lstStyle/>
          <a:p>
            <a:pPr marL="0" indent="0" fontAlgn="base">
              <a:buNone/>
            </a:pPr>
            <a:r>
              <a:rPr lang="en-GB" sz="1400" b="1" dirty="0"/>
              <a:t>A charity delivering specialist nursery provision for children with SEND</a:t>
            </a:r>
            <a:endParaRPr lang="en-GB" sz="1400" b="1" dirty="0">
              <a:cs typeface="Calibri"/>
            </a:endParaRPr>
          </a:p>
          <a:p>
            <a:pPr lvl="1" fontAlgn="base"/>
            <a:r>
              <a:rPr lang="en-GB" sz="1400" dirty="0"/>
              <a:t>Working with children, families and mainstream providers</a:t>
            </a:r>
            <a:endParaRPr lang="en-GB" sz="1400" dirty="0">
              <a:cs typeface="Calibri"/>
            </a:endParaRPr>
          </a:p>
          <a:p>
            <a:pPr lvl="1"/>
            <a:r>
              <a:rPr lang="en-GB" sz="1400" dirty="0">
                <a:cs typeface="Calibri"/>
              </a:rPr>
              <a:t>Thousands of children and families supported over 40 years</a:t>
            </a:r>
          </a:p>
          <a:p>
            <a:pPr lvl="1"/>
            <a:r>
              <a:rPr lang="en-GB" sz="1400" dirty="0">
                <a:ea typeface="+mn-lt"/>
                <a:cs typeface="+mn-lt"/>
              </a:rPr>
              <a:t>35% to 70% transitions to the mainstream</a:t>
            </a:r>
          </a:p>
          <a:p>
            <a:pPr marL="457200" lvl="1" indent="0">
              <a:buNone/>
            </a:pPr>
            <a:endParaRPr lang="en-GB" sz="1400" dirty="0">
              <a:cs typeface="Calibri" panose="020F0502020204030204"/>
            </a:endParaRPr>
          </a:p>
          <a:p>
            <a:pPr marL="0" indent="0" fontAlgn="base">
              <a:buNone/>
            </a:pPr>
            <a:r>
              <a:rPr lang="en-GB" sz="1400" b="1" dirty="0"/>
              <a:t>A will to drive an inclusion movement</a:t>
            </a:r>
            <a:endParaRPr lang="en-GB" sz="1400" b="1" dirty="0">
              <a:cs typeface="Calibri"/>
            </a:endParaRPr>
          </a:p>
          <a:p>
            <a:pPr lvl="1" fontAlgn="base"/>
            <a:r>
              <a:rPr lang="en-GB" sz="1400" dirty="0">
                <a:ea typeface="+mn-lt"/>
                <a:cs typeface="+mn-lt"/>
              </a:rPr>
              <a:t>76% of THOUSANDS of practitioners who complete out Inclusive Practice course tell they can support more children with SEND</a:t>
            </a:r>
            <a:endParaRPr lang="en-GB" sz="1400" dirty="0"/>
          </a:p>
          <a:p>
            <a:pPr lvl="1" fontAlgn="base"/>
            <a:r>
              <a:rPr lang="en-GB" sz="1400" dirty="0"/>
              <a:t>Working across the UK with LAs, providers, partners &amp; parents</a:t>
            </a:r>
            <a:endParaRPr lang="en-GB" sz="1400" dirty="0">
              <a:cs typeface="Calibri"/>
            </a:endParaRPr>
          </a:p>
          <a:p>
            <a:pPr lvl="1" fontAlgn="base"/>
            <a:r>
              <a:rPr lang="en-GB" sz="1400" dirty="0"/>
              <a:t>Lobbying for change nationally representing their voices</a:t>
            </a:r>
          </a:p>
          <a:p>
            <a:pPr marL="457200" lvl="1" indent="0" fontAlgn="base">
              <a:buNone/>
            </a:pPr>
            <a:endParaRPr lang="en-GB" sz="1400" dirty="0">
              <a:cs typeface="Calibri"/>
            </a:endParaRPr>
          </a:p>
          <a:p>
            <a:pPr marL="0" indent="0">
              <a:buNone/>
            </a:pPr>
            <a:r>
              <a:rPr lang="en-GB" sz="1400" dirty="0">
                <a:solidFill>
                  <a:schemeClr val="accent1">
                    <a:lumMod val="75000"/>
                  </a:schemeClr>
                </a:solidFill>
                <a:ea typeface="Calibri"/>
                <a:cs typeface="Calibri"/>
                <a:hlinkClick r:id="rId4"/>
              </a:rPr>
              <a:t>www.dingley.org.uk</a:t>
            </a:r>
            <a:endParaRPr lang="en-GB" sz="1400" dirty="0">
              <a:solidFill>
                <a:schemeClr val="accent1">
                  <a:lumMod val="75000"/>
                </a:schemeClr>
              </a:solidFill>
              <a:ea typeface="Calibri"/>
              <a:cs typeface="Calibri"/>
            </a:endParaRPr>
          </a:p>
          <a:p>
            <a:pPr marL="0" indent="0">
              <a:buNone/>
            </a:pPr>
            <a:endParaRPr lang="en-GB" sz="1400" dirty="0">
              <a:solidFill>
                <a:schemeClr val="accent1">
                  <a:lumMod val="75000"/>
                </a:schemeClr>
              </a:solidFill>
              <a:ea typeface="Calibri"/>
              <a:cs typeface="Calibri"/>
            </a:endParaRPr>
          </a:p>
          <a:p>
            <a:pPr marL="0" indent="0">
              <a:buNone/>
            </a:pPr>
            <a:endParaRPr lang="en-US" sz="1100" dirty="0">
              <a:cs typeface="Calibri"/>
            </a:endParaRPr>
          </a:p>
        </p:txBody>
      </p:sp>
    </p:spTree>
    <p:extLst>
      <p:ext uri="{BB962C8B-B14F-4D97-AF65-F5344CB8AC3E}">
        <p14:creationId xmlns:p14="http://schemas.microsoft.com/office/powerpoint/2010/main" val="1465861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E467-51FA-BB7D-B90F-F6BD46492F9B}"/>
              </a:ext>
            </a:extLst>
          </p:cNvPr>
          <p:cNvSpPr>
            <a:spLocks noGrp="1"/>
          </p:cNvSpPr>
          <p:nvPr>
            <p:ph type="title"/>
          </p:nvPr>
        </p:nvSpPr>
        <p:spPr/>
        <p:txBody>
          <a:bodyPr/>
          <a:lstStyle/>
          <a:p>
            <a:r>
              <a:rPr lang="en-US" b="1">
                <a:solidFill>
                  <a:schemeClr val="accent1">
                    <a:lumMod val="75000"/>
                  </a:schemeClr>
                </a:solidFill>
                <a:latin typeface="Calibri" panose="020F0502020204030204" pitchFamily="34" charset="0"/>
                <a:cs typeface="Calibri" panose="020F0502020204030204" pitchFamily="34" charset="0"/>
              </a:rPr>
              <a:t>Why the lunch breaks?</a:t>
            </a:r>
          </a:p>
        </p:txBody>
      </p:sp>
      <p:sp>
        <p:nvSpPr>
          <p:cNvPr id="3" name="Content Placeholder 2">
            <a:extLst>
              <a:ext uri="{FF2B5EF4-FFF2-40B4-BE49-F238E27FC236}">
                <a16:creationId xmlns:a16="http://schemas.microsoft.com/office/drawing/2014/main" id="{773B5250-A847-5836-CBAD-43316FABBB90}"/>
              </a:ext>
            </a:extLst>
          </p:cNvPr>
          <p:cNvSpPr>
            <a:spLocks noGrp="1"/>
          </p:cNvSpPr>
          <p:nvPr>
            <p:ph idx="1"/>
          </p:nvPr>
        </p:nvSpPr>
        <p:spPr>
          <a:xfrm>
            <a:off x="838200" y="2309702"/>
            <a:ext cx="10515600" cy="4351338"/>
          </a:xfrm>
        </p:spPr>
        <p:txBody>
          <a:bodyPr/>
          <a:lstStyle/>
          <a:p>
            <a:r>
              <a:rPr lang="en-US">
                <a:solidFill>
                  <a:schemeClr val="accent1">
                    <a:lumMod val="75000"/>
                  </a:schemeClr>
                </a:solidFill>
              </a:rPr>
              <a:t>DfE funded for 18 months</a:t>
            </a:r>
          </a:p>
          <a:p>
            <a:r>
              <a:rPr lang="en-US">
                <a:solidFill>
                  <a:schemeClr val="accent1">
                    <a:lumMod val="75000"/>
                  </a:schemeClr>
                </a:solidFill>
              </a:rPr>
              <a:t>Early Years SEND Partnership</a:t>
            </a:r>
          </a:p>
          <a:p>
            <a:r>
              <a:rPr lang="en-US">
                <a:solidFill>
                  <a:schemeClr val="accent1">
                    <a:lumMod val="75000"/>
                  </a:schemeClr>
                </a:solidFill>
              </a:rPr>
              <a:t>An opportunity to engage with more of you!</a:t>
            </a:r>
          </a:p>
        </p:txBody>
      </p:sp>
      <p:pic>
        <p:nvPicPr>
          <p:cNvPr id="4" name="Picture 3" descr="A group of logos for children&#10;&#10;Description automatically generated">
            <a:extLst>
              <a:ext uri="{FF2B5EF4-FFF2-40B4-BE49-F238E27FC236}">
                <a16:creationId xmlns:a16="http://schemas.microsoft.com/office/drawing/2014/main" id="{EA724CBF-8F99-94C2-5DE0-7A2035BEA798}"/>
              </a:ext>
            </a:extLst>
          </p:cNvPr>
          <p:cNvPicPr>
            <a:picLocks noChangeAspect="1"/>
          </p:cNvPicPr>
          <p:nvPr/>
        </p:nvPicPr>
        <p:blipFill>
          <a:blip r:embed="rId2"/>
          <a:stretch>
            <a:fillRect/>
          </a:stretch>
        </p:blipFill>
        <p:spPr>
          <a:xfrm>
            <a:off x="6096000" y="4284466"/>
            <a:ext cx="5869577" cy="2495942"/>
          </a:xfrm>
          <a:prstGeom prst="rect">
            <a:avLst/>
          </a:prstGeom>
        </p:spPr>
      </p:pic>
      <p:sp>
        <p:nvSpPr>
          <p:cNvPr id="5" name="Subtitle 2">
            <a:extLst>
              <a:ext uri="{FF2B5EF4-FFF2-40B4-BE49-F238E27FC236}">
                <a16:creationId xmlns:a16="http://schemas.microsoft.com/office/drawing/2014/main" id="{8698667A-C025-2E44-E1EC-29077A306DDC}"/>
              </a:ext>
            </a:extLst>
          </p:cNvPr>
          <p:cNvSpPr txBox="1">
            <a:spLocks/>
          </p:cNvSpPr>
          <p:nvPr/>
        </p:nvSpPr>
        <p:spPr>
          <a:xfrm>
            <a:off x="495219" y="4729643"/>
            <a:ext cx="5068833" cy="1447320"/>
          </a:xfrm>
          <a:prstGeom prst="rect">
            <a:avLst/>
          </a:prstGeom>
        </p:spPr>
        <p:txBody>
          <a:bodyPr vert="horz" lIns="91440" tIns="45720" rIns="91440" bIns="45720" rtlCol="0" anchor="ct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500">
              <a:solidFill>
                <a:schemeClr val="tx2"/>
              </a:solidFill>
            </a:endParaRPr>
          </a:p>
          <a:p>
            <a:endParaRPr lang="en-US" sz="500">
              <a:solidFill>
                <a:schemeClr val="tx2"/>
              </a:solidFill>
            </a:endParaRPr>
          </a:p>
          <a:p>
            <a:endParaRPr lang="en-US" sz="7200">
              <a:solidFill>
                <a:schemeClr val="tx2"/>
              </a:solidFill>
              <a:ea typeface="Calibri"/>
              <a:cs typeface="Calibri"/>
            </a:endParaRPr>
          </a:p>
          <a:p>
            <a:endParaRPr lang="en-US" sz="7200">
              <a:solidFill>
                <a:schemeClr val="tx2"/>
              </a:solidFill>
            </a:endParaRPr>
          </a:p>
          <a:p>
            <a:pPr marL="0" indent="0">
              <a:buNone/>
            </a:pPr>
            <a:r>
              <a:rPr lang="en-US" sz="7200">
                <a:solidFill>
                  <a:schemeClr val="tx2"/>
                </a:solidFill>
                <a:hlinkClick r:id="rId3">
                  <a:extLst>
                    <a:ext uri="{A12FA001-AC4F-418D-AE19-62706E023703}">
                      <ahyp:hlinkClr xmlns:ahyp="http://schemas.microsoft.com/office/drawing/2018/hyperlinkcolor" val="tx"/>
                    </a:ext>
                  </a:extLst>
                </a:hlinkClick>
              </a:rPr>
              <a:t>https://councilfordisabledchildren.org.uk/about-us-0/networks/early-years-send/eysend-partnership</a:t>
            </a:r>
            <a:endParaRPr lang="en-US" sz="7200">
              <a:solidFill>
                <a:schemeClr val="tx2"/>
              </a:solidFill>
              <a:ea typeface="Calibri" panose="020F0502020204030204"/>
              <a:cs typeface="Calibri"/>
              <a:hlinkClick r:id="rId3">
                <a:extLst>
                  <a:ext uri="{A12FA001-AC4F-418D-AE19-62706E023703}">
                    <ahyp:hlinkClr xmlns:ahyp="http://schemas.microsoft.com/office/drawing/2018/hyperlinkcolor" val="tx"/>
                  </a:ext>
                </a:extLst>
              </a:hlinkClick>
            </a:endParaRPr>
          </a:p>
          <a:p>
            <a:endParaRPr lang="en-US" sz="7200">
              <a:solidFill>
                <a:schemeClr val="tx2"/>
              </a:solidFill>
              <a:cs typeface="Calibri"/>
            </a:endParaRPr>
          </a:p>
          <a:p>
            <a:endParaRPr lang="en-US" sz="500">
              <a:solidFill>
                <a:schemeClr val="tx2"/>
              </a:solidFill>
              <a:cs typeface="Calibri" panose="020F0502020204030204"/>
            </a:endParaRPr>
          </a:p>
        </p:txBody>
      </p:sp>
    </p:spTree>
    <p:extLst>
      <p:ext uri="{BB962C8B-B14F-4D97-AF65-F5344CB8AC3E}">
        <p14:creationId xmlns:p14="http://schemas.microsoft.com/office/powerpoint/2010/main" val="1949371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orking space background">
            <a:extLst>
              <a:ext uri="{FF2B5EF4-FFF2-40B4-BE49-F238E27FC236}">
                <a16:creationId xmlns:a16="http://schemas.microsoft.com/office/drawing/2014/main" id="{B089A26F-8EB0-4123-22F8-9C37272500C8}"/>
              </a:ext>
            </a:extLst>
          </p:cNvPr>
          <p:cNvPicPr>
            <a:picLocks noChangeAspect="1"/>
          </p:cNvPicPr>
          <p:nvPr/>
        </p:nvPicPr>
        <p:blipFill rotWithShape="1">
          <a:blip r:embed="rId3">
            <a:alphaModFix amt="50000"/>
          </a:blip>
          <a:srcRect t="5743" b="9987"/>
          <a:stretch/>
        </p:blipFill>
        <p:spPr>
          <a:xfrm>
            <a:off x="20" y="1"/>
            <a:ext cx="12191980" cy="6857999"/>
          </a:xfrm>
          <a:prstGeom prst="rect">
            <a:avLst/>
          </a:prstGeom>
        </p:spPr>
      </p:pic>
      <p:sp>
        <p:nvSpPr>
          <p:cNvPr id="2" name="Title 1">
            <a:extLst>
              <a:ext uri="{FF2B5EF4-FFF2-40B4-BE49-F238E27FC236}">
                <a16:creationId xmlns:a16="http://schemas.microsoft.com/office/drawing/2014/main" id="{0BAECDCB-7A0C-6CCA-3982-51D27FCC3A00}"/>
              </a:ext>
            </a:extLst>
          </p:cNvPr>
          <p:cNvSpPr>
            <a:spLocks noGrp="1"/>
          </p:cNvSpPr>
          <p:nvPr>
            <p:ph type="title"/>
          </p:nvPr>
        </p:nvSpPr>
        <p:spPr>
          <a:xfrm>
            <a:off x="390985" y="1736834"/>
            <a:ext cx="6861153" cy="2900518"/>
          </a:xfrm>
        </p:spPr>
        <p:txBody>
          <a:bodyPr vert="horz" lIns="91440" tIns="45720" rIns="91440" bIns="45720" rtlCol="0" anchor="b">
            <a:normAutofit/>
          </a:bodyPr>
          <a:lstStyle/>
          <a:p>
            <a:pPr algn="ctr"/>
            <a:r>
              <a:rPr lang="en-US" sz="3800" b="1">
                <a:solidFill>
                  <a:srgbClr val="FFFFFF"/>
                </a:solidFill>
              </a:rPr>
              <a:t>Please tell us who </a:t>
            </a:r>
            <a:r>
              <a:rPr lang="en-US" sz="3800" b="1" u="sng">
                <a:solidFill>
                  <a:srgbClr val="FFFFFF"/>
                </a:solidFill>
              </a:rPr>
              <a:t>you</a:t>
            </a:r>
            <a:r>
              <a:rPr lang="en-US" sz="3800" b="1">
                <a:solidFill>
                  <a:srgbClr val="FFFFFF"/>
                </a:solidFill>
              </a:rPr>
              <a:t> are in the chat and leave your email so we can stay in touch directly</a:t>
            </a:r>
          </a:p>
        </p:txBody>
      </p:sp>
    </p:spTree>
    <p:extLst>
      <p:ext uri="{BB962C8B-B14F-4D97-AF65-F5344CB8AC3E}">
        <p14:creationId xmlns:p14="http://schemas.microsoft.com/office/powerpoint/2010/main" val="23522964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430FF-4ACA-A5D4-111A-BFBCD1AE6A74}"/>
              </a:ext>
            </a:extLst>
          </p:cNvPr>
          <p:cNvSpPr>
            <a:spLocks noGrp="1"/>
          </p:cNvSpPr>
          <p:nvPr>
            <p:ph type="title"/>
          </p:nvPr>
        </p:nvSpPr>
        <p:spPr>
          <a:xfrm>
            <a:off x="357352" y="1858320"/>
            <a:ext cx="4887310" cy="3141359"/>
          </a:xfrm>
        </p:spPr>
        <p:txBody>
          <a:bodyPr vert="horz" lIns="91440" tIns="45720" rIns="91440" bIns="45720" rtlCol="0" anchor="t">
            <a:normAutofit/>
          </a:bodyPr>
          <a:lstStyle/>
          <a:p>
            <a:r>
              <a:rPr lang="en-US" sz="1900" b="1" kern="1200" dirty="0">
                <a:solidFill>
                  <a:schemeClr val="tx1"/>
                </a:solidFill>
                <a:latin typeface="+mn-lt"/>
                <a:ea typeface="+mj-ea"/>
                <a:cs typeface="+mj-cs"/>
              </a:rPr>
              <a:t>Last time…</a:t>
            </a:r>
            <a:br>
              <a:rPr lang="en-US" sz="1900" b="1" kern="1200" dirty="0">
                <a:solidFill>
                  <a:schemeClr val="tx1"/>
                </a:solidFill>
                <a:latin typeface="+mj-lt"/>
                <a:ea typeface="+mj-ea"/>
                <a:cs typeface="+mj-cs"/>
              </a:rPr>
            </a:br>
            <a:br>
              <a:rPr lang="en-US" sz="1900" b="1" kern="1200" dirty="0">
                <a:solidFill>
                  <a:schemeClr val="tx1"/>
                </a:solidFill>
                <a:latin typeface="+mj-lt"/>
                <a:ea typeface="+mj-ea"/>
                <a:cs typeface="+mj-cs"/>
              </a:rPr>
            </a:br>
            <a:br>
              <a:rPr lang="en-US" sz="1900" b="1" kern="1200" dirty="0">
                <a:solidFill>
                  <a:schemeClr val="tx1"/>
                </a:solidFill>
                <a:latin typeface="+mj-lt"/>
                <a:ea typeface="+mj-ea"/>
                <a:cs typeface="+mj-cs"/>
              </a:rPr>
            </a:br>
            <a:br>
              <a:rPr lang="en-US" sz="1900" b="1" kern="1200" dirty="0">
                <a:solidFill>
                  <a:schemeClr val="tx1"/>
                </a:solidFill>
                <a:latin typeface="+mj-lt"/>
                <a:ea typeface="+mj-ea"/>
                <a:cs typeface="+mj-cs"/>
              </a:rPr>
            </a:br>
            <a:r>
              <a:rPr lang="en-US" sz="1900" b="1" kern="1200" dirty="0">
                <a:solidFill>
                  <a:schemeClr val="tx1"/>
                </a:solidFill>
                <a:latin typeface="+mn-lt"/>
                <a:ea typeface="+mj-ea"/>
                <a:cs typeface="+mj-cs"/>
              </a:rPr>
              <a:t>Spotlight on funding</a:t>
            </a:r>
            <a:br>
              <a:rPr lang="en-US" sz="1900" kern="1200" dirty="0">
                <a:solidFill>
                  <a:schemeClr val="tx1"/>
                </a:solidFill>
                <a:latin typeface="+mn-lt"/>
                <a:ea typeface="+mj-ea"/>
                <a:cs typeface="+mj-cs"/>
              </a:rPr>
            </a:br>
            <a:br>
              <a:rPr lang="en-US" sz="1900" kern="1200" dirty="0">
                <a:solidFill>
                  <a:schemeClr val="tx1"/>
                </a:solidFill>
                <a:latin typeface="+mn-lt"/>
                <a:ea typeface="+mj-ea"/>
                <a:cs typeface="+mj-cs"/>
              </a:rPr>
            </a:br>
            <a:r>
              <a:rPr lang="en-US" sz="1900" kern="1200" dirty="0">
                <a:solidFill>
                  <a:schemeClr val="tx1"/>
                </a:solidFill>
                <a:latin typeface="+mn-lt"/>
                <a:ea typeface="+mj-ea"/>
                <a:cs typeface="+mj-cs"/>
              </a:rPr>
              <a:t>- The streams available and guidance</a:t>
            </a:r>
            <a:br>
              <a:rPr lang="en-US" sz="1900" kern="1200" dirty="0">
                <a:solidFill>
                  <a:schemeClr val="tx1"/>
                </a:solidFill>
                <a:latin typeface="+mn-lt"/>
                <a:ea typeface="+mj-ea"/>
                <a:cs typeface="+mj-cs"/>
              </a:rPr>
            </a:br>
            <a:r>
              <a:rPr lang="en-US" sz="1900" kern="1200" dirty="0">
                <a:solidFill>
                  <a:schemeClr val="tx1"/>
                </a:solidFill>
                <a:latin typeface="+mn-lt"/>
                <a:ea typeface="+mj-ea"/>
                <a:cs typeface="+mj-cs"/>
              </a:rPr>
              <a:t>- The challenges for you</a:t>
            </a:r>
            <a:br>
              <a:rPr lang="en-US" sz="1900" kern="1200" dirty="0">
                <a:solidFill>
                  <a:schemeClr val="tx1"/>
                </a:solidFill>
                <a:latin typeface="+mn-lt"/>
                <a:ea typeface="+mj-ea"/>
                <a:cs typeface="+mj-cs"/>
              </a:rPr>
            </a:br>
            <a:r>
              <a:rPr lang="en-US" sz="1900" kern="1200" dirty="0">
                <a:solidFill>
                  <a:schemeClr val="tx1"/>
                </a:solidFill>
                <a:latin typeface="+mn-lt"/>
                <a:ea typeface="+mj-ea"/>
                <a:cs typeface="+mj-cs"/>
              </a:rPr>
              <a:t>- How you are making the most of the funding</a:t>
            </a:r>
            <a:endParaRPr lang="en-US" sz="1900" b="1" kern="1200" dirty="0">
              <a:solidFill>
                <a:schemeClr val="tx1"/>
              </a:solidFill>
              <a:latin typeface="+mn-lt"/>
              <a:ea typeface="+mj-ea"/>
              <a:cs typeface="+mj-cs"/>
            </a:endParaRPr>
          </a:p>
        </p:txBody>
      </p:sp>
      <p:pic>
        <p:nvPicPr>
          <p:cNvPr id="34" name="Picture 33" descr="One in a crowd">
            <a:extLst>
              <a:ext uri="{FF2B5EF4-FFF2-40B4-BE49-F238E27FC236}">
                <a16:creationId xmlns:a16="http://schemas.microsoft.com/office/drawing/2014/main" id="{E7CF8FA6-FC4B-70E6-813B-80BA10C33A83}"/>
              </a:ext>
            </a:extLst>
          </p:cNvPr>
          <p:cNvPicPr>
            <a:picLocks noChangeAspect="1"/>
          </p:cNvPicPr>
          <p:nvPr/>
        </p:nvPicPr>
        <p:blipFill rotWithShape="1">
          <a:blip r:embed="rId3"/>
          <a:srcRect b="5436"/>
          <a:stretch/>
        </p:blipFill>
        <p:spPr>
          <a:xfrm>
            <a:off x="5463389" y="1251126"/>
            <a:ext cx="5941497" cy="4213887"/>
          </a:xfrm>
          <a:prstGeom prst="rect">
            <a:avLst/>
          </a:prstGeom>
        </p:spPr>
      </p:pic>
      <p:grpSp>
        <p:nvGrpSpPr>
          <p:cNvPr id="61" name="Group 60">
            <a:extLst>
              <a:ext uri="{FF2B5EF4-FFF2-40B4-BE49-F238E27FC236}">
                <a16:creationId xmlns:a16="http://schemas.microsoft.com/office/drawing/2014/main" id="{71E4E172-1EA7-E251-8265-AD4D673154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62" name="Rectangle 61">
              <a:extLst>
                <a:ext uri="{FF2B5EF4-FFF2-40B4-BE49-F238E27FC236}">
                  <a16:creationId xmlns:a16="http://schemas.microsoft.com/office/drawing/2014/main" id="{B36EE4C1-7905-4652-A645-D2C3112E2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B2D6870-BDC0-AE8B-A7F5-D570327D1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462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potlight on a dark foggy stage">
            <a:extLst>
              <a:ext uri="{FF2B5EF4-FFF2-40B4-BE49-F238E27FC236}">
                <a16:creationId xmlns:a16="http://schemas.microsoft.com/office/drawing/2014/main" id="{67A24018-EF61-641A-872E-56BF10708086}"/>
              </a:ext>
            </a:extLst>
          </p:cNvPr>
          <p:cNvPicPr>
            <a:picLocks noChangeAspect="1"/>
          </p:cNvPicPr>
          <p:nvPr/>
        </p:nvPicPr>
        <p:blipFill rotWithShape="1">
          <a:blip r:embed="rId2"/>
          <a:srcRect l="5884" r="-1" b="-1"/>
          <a:stretch/>
        </p:blipFill>
        <p:spPr>
          <a:xfrm>
            <a:off x="2522356" y="10"/>
            <a:ext cx="9669642"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F4B410-9D45-DF2B-9AEC-A37F658A1264}"/>
              </a:ext>
            </a:extLst>
          </p:cNvPr>
          <p:cNvSpPr>
            <a:spLocks noGrp="1"/>
          </p:cNvSpPr>
          <p:nvPr>
            <p:ph type="title"/>
          </p:nvPr>
        </p:nvSpPr>
        <p:spPr>
          <a:xfrm>
            <a:off x="596599" y="354615"/>
            <a:ext cx="3822189" cy="1899912"/>
          </a:xfrm>
        </p:spPr>
        <p:txBody>
          <a:bodyPr vert="horz" lIns="91440" tIns="45720" rIns="91440" bIns="45720" rtlCol="0">
            <a:normAutofit/>
          </a:bodyPr>
          <a:lstStyle/>
          <a:p>
            <a:r>
              <a:rPr lang="en-US" sz="4000" b="1" dirty="0">
                <a:latin typeface="+mn-lt"/>
              </a:rPr>
              <a:t>Spotlight session this time</a:t>
            </a:r>
          </a:p>
        </p:txBody>
      </p:sp>
      <p:sp>
        <p:nvSpPr>
          <p:cNvPr id="3" name="Content Placeholder 2">
            <a:extLst>
              <a:ext uri="{FF2B5EF4-FFF2-40B4-BE49-F238E27FC236}">
                <a16:creationId xmlns:a16="http://schemas.microsoft.com/office/drawing/2014/main" id="{02E28294-D27E-0B1E-835D-7111AD7EB0B2}"/>
              </a:ext>
            </a:extLst>
          </p:cNvPr>
          <p:cNvSpPr>
            <a:spLocks noGrp="1"/>
          </p:cNvSpPr>
          <p:nvPr>
            <p:ph idx="1"/>
          </p:nvPr>
        </p:nvSpPr>
        <p:spPr>
          <a:xfrm>
            <a:off x="501869" y="2476242"/>
            <a:ext cx="3822189" cy="3742762"/>
          </a:xfrm>
        </p:spPr>
        <p:txBody>
          <a:bodyPr vert="horz" lIns="91440" tIns="45720" rIns="91440" bIns="45720" rtlCol="0">
            <a:normAutofit/>
          </a:bodyPr>
          <a:lstStyle/>
          <a:p>
            <a:pPr marL="0" indent="0">
              <a:buNone/>
            </a:pPr>
            <a:endParaRPr lang="en-US" sz="2000" b="1" dirty="0"/>
          </a:p>
          <a:p>
            <a:pPr marL="0" indent="0">
              <a:buNone/>
            </a:pPr>
            <a:r>
              <a:rPr lang="en-US" sz="3200" b="1" dirty="0"/>
              <a:t>Funding continued</a:t>
            </a:r>
          </a:p>
        </p:txBody>
      </p:sp>
    </p:spTree>
    <p:extLst>
      <p:ext uri="{BB962C8B-B14F-4D97-AF65-F5344CB8AC3E}">
        <p14:creationId xmlns:p14="http://schemas.microsoft.com/office/powerpoint/2010/main" val="169036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0" name="Rectangle 29">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7C9DEC-9695-64FC-BC94-9BE5C462BD8F}"/>
              </a:ext>
            </a:extLst>
          </p:cNvPr>
          <p:cNvSpPr>
            <a:spLocks noGrp="1"/>
          </p:cNvSpPr>
          <p:nvPr>
            <p:ph type="title"/>
          </p:nvPr>
        </p:nvSpPr>
        <p:spPr>
          <a:xfrm>
            <a:off x="576452" y="795040"/>
            <a:ext cx="4646904" cy="1624520"/>
          </a:xfrm>
        </p:spPr>
        <p:txBody>
          <a:bodyPr anchor="ctr">
            <a:normAutofit/>
          </a:bodyPr>
          <a:lstStyle/>
          <a:p>
            <a:r>
              <a:rPr lang="en-US" sz="2200" b="1" dirty="0">
                <a:latin typeface="+mn-lt"/>
              </a:rPr>
              <a:t>What are we allocated and why?</a:t>
            </a:r>
            <a:br>
              <a:rPr lang="en-US" sz="2200" b="1" dirty="0">
                <a:latin typeface="+mn-lt"/>
              </a:rPr>
            </a:br>
            <a:br>
              <a:rPr lang="en-US" sz="2200" b="1" dirty="0">
                <a:latin typeface="+mn-lt"/>
              </a:rPr>
            </a:br>
            <a:br>
              <a:rPr lang="en-US" sz="2200" b="1" dirty="0">
                <a:latin typeface="+mn-lt"/>
              </a:rPr>
            </a:br>
            <a:br>
              <a:rPr lang="en-US" sz="2200" b="1" dirty="0">
                <a:latin typeface="+mn-lt"/>
              </a:rPr>
            </a:br>
            <a:endParaRPr lang="en-US" sz="2200" b="1" dirty="0">
              <a:latin typeface="+mn-lt"/>
            </a:endParaRPr>
          </a:p>
        </p:txBody>
      </p:sp>
      <p:sp>
        <p:nvSpPr>
          <p:cNvPr id="3" name="Content Placeholder 2">
            <a:extLst>
              <a:ext uri="{FF2B5EF4-FFF2-40B4-BE49-F238E27FC236}">
                <a16:creationId xmlns:a16="http://schemas.microsoft.com/office/drawing/2014/main" id="{BCB29BF1-8FC5-509D-599B-97A99D6B35A8}"/>
              </a:ext>
            </a:extLst>
          </p:cNvPr>
          <p:cNvSpPr>
            <a:spLocks noGrp="1"/>
          </p:cNvSpPr>
          <p:nvPr>
            <p:ph idx="1"/>
          </p:nvPr>
        </p:nvSpPr>
        <p:spPr>
          <a:xfrm>
            <a:off x="761802" y="2743200"/>
            <a:ext cx="4646905" cy="3613149"/>
          </a:xfrm>
        </p:spPr>
        <p:txBody>
          <a:bodyPr anchor="ctr">
            <a:normAutofit/>
          </a:bodyPr>
          <a:lstStyle/>
          <a:p>
            <a:r>
              <a:rPr lang="en-US" sz="2000" dirty="0"/>
              <a:t>Base rate and supplements</a:t>
            </a:r>
          </a:p>
          <a:p>
            <a:r>
              <a:rPr lang="en-US" sz="2000" dirty="0"/>
              <a:t>Disability Access Fund</a:t>
            </a:r>
          </a:p>
          <a:p>
            <a:r>
              <a:rPr lang="en-US" sz="2000" dirty="0"/>
              <a:t>High needs funding</a:t>
            </a:r>
          </a:p>
          <a:p>
            <a:r>
              <a:rPr lang="en-US" sz="2000" dirty="0"/>
              <a:t>Special Educational Needs Inclusion Fund (SENIF)</a:t>
            </a:r>
          </a:p>
          <a:p>
            <a:endParaRPr lang="en-US" sz="2000" dirty="0"/>
          </a:p>
        </p:txBody>
      </p:sp>
      <p:pic>
        <p:nvPicPr>
          <p:cNvPr id="17" name="Picture 16" descr="Graph on document with pen">
            <a:extLst>
              <a:ext uri="{FF2B5EF4-FFF2-40B4-BE49-F238E27FC236}">
                <a16:creationId xmlns:a16="http://schemas.microsoft.com/office/drawing/2014/main" id="{54612DF8-35A8-785F-714A-D3FC6C02BE03}"/>
              </a:ext>
            </a:extLst>
          </p:cNvPr>
          <p:cNvPicPr>
            <a:picLocks noChangeAspect="1"/>
          </p:cNvPicPr>
          <p:nvPr/>
        </p:nvPicPr>
        <p:blipFill rotWithShape="1">
          <a:blip r:embed="rId2"/>
          <a:srcRect l="23242" r="17357" b="-2"/>
          <a:stretch/>
        </p:blipFill>
        <p:spPr>
          <a:xfrm>
            <a:off x="6096000" y="1"/>
            <a:ext cx="6102825" cy="6858000"/>
          </a:xfrm>
          <a:prstGeom prst="rect">
            <a:avLst/>
          </a:prstGeom>
        </p:spPr>
      </p:pic>
    </p:spTree>
    <p:extLst>
      <p:ext uri="{BB962C8B-B14F-4D97-AF65-F5344CB8AC3E}">
        <p14:creationId xmlns:p14="http://schemas.microsoft.com/office/powerpoint/2010/main" val="1195216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27934E83E3AC4A821FF7D65C647CF3" ma:contentTypeVersion="18" ma:contentTypeDescription="Create a new document." ma:contentTypeScope="" ma:versionID="5797f0bc1d4900ba710060bfd187960e">
  <xsd:schema xmlns:xsd="http://www.w3.org/2001/XMLSchema" xmlns:xs="http://www.w3.org/2001/XMLSchema" xmlns:p="http://schemas.microsoft.com/office/2006/metadata/properties" xmlns:ns2="2f3bc997-f854-457e-a89a-f53daf41e975" xmlns:ns3="5ff03d53-907b-4153-b31a-f9c01187da2f" targetNamespace="http://schemas.microsoft.com/office/2006/metadata/properties" ma:root="true" ma:fieldsID="ac5ce1b79af9bc05dab852fe9b2a7131" ns2:_="" ns3:_="">
    <xsd:import namespace="2f3bc997-f854-457e-a89a-f53daf41e975"/>
    <xsd:import namespace="5ff03d53-907b-4153-b31a-f9c01187da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bc997-f854-457e-a89a-f53daf41e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dfd98df-2cc9-409e-a9a9-85a472a8861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f03d53-907b-4153-b31a-f9c01187da2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9a809a7-1504-4795-ab1a-8225feca0323}" ma:internalName="TaxCatchAll" ma:showField="CatchAllData" ma:web="5ff03d53-907b-4153-b31a-f9c01187da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3bc997-f854-457e-a89a-f53daf41e975">
      <Terms xmlns="http://schemas.microsoft.com/office/infopath/2007/PartnerControls"/>
    </lcf76f155ced4ddcb4097134ff3c332f>
    <TaxCatchAll xmlns="5ff03d53-907b-4153-b31a-f9c01187da2f" xsi:nil="true"/>
  </documentManagement>
</p:properties>
</file>

<file path=customXml/itemProps1.xml><?xml version="1.0" encoding="utf-8"?>
<ds:datastoreItem xmlns:ds="http://schemas.openxmlformats.org/officeDocument/2006/customXml" ds:itemID="{2E820EFA-BEB5-442F-A3C6-472FE7880A68}">
  <ds:schemaRefs>
    <ds:schemaRef ds:uri="http://schemas.microsoft.com/sharepoint/v3/contenttype/forms"/>
  </ds:schemaRefs>
</ds:datastoreItem>
</file>

<file path=customXml/itemProps2.xml><?xml version="1.0" encoding="utf-8"?>
<ds:datastoreItem xmlns:ds="http://schemas.openxmlformats.org/officeDocument/2006/customXml" ds:itemID="{2D67FD39-7B89-4A1D-B6C1-A308F6103A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3bc997-f854-457e-a89a-f53daf41e975"/>
    <ds:schemaRef ds:uri="5ff03d53-907b-4153-b31a-f9c01187da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532EBD-07EC-4ECF-9452-38C5FCD5E9B7}">
  <ds:schemaRefs>
    <ds:schemaRef ds:uri="2f3bc997-f854-457e-a89a-f53daf41e975"/>
    <ds:schemaRef ds:uri="5ff03d53-907b-4153-b31a-f9c01187da2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173</TotalTime>
  <Words>1136</Words>
  <Application>Microsoft Office PowerPoint</Application>
  <PresentationFormat>Widescreen</PresentationFormat>
  <Paragraphs>131</Paragraphs>
  <Slides>22</Slides>
  <Notes>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Welcome to our  Inclusion Lunch Break!</vt:lpstr>
      <vt:lpstr> Agenda</vt:lpstr>
      <vt:lpstr>How shall we work today? </vt:lpstr>
      <vt:lpstr>Who we are, and what we do </vt:lpstr>
      <vt:lpstr>Why the lunch breaks?</vt:lpstr>
      <vt:lpstr>Please tell us who you are in the chat and leave your email so we can stay in touch directly</vt:lpstr>
      <vt:lpstr>Last time…    Spotlight on funding  - The streams available and guidance - The challenges for you - How you are making the most of the funding</vt:lpstr>
      <vt:lpstr>Spotlight session this time</vt:lpstr>
      <vt:lpstr>What are we allocated and why?    </vt:lpstr>
      <vt:lpstr>DAF</vt:lpstr>
      <vt:lpstr>SENIF and High Needs explained…</vt:lpstr>
      <vt:lpstr>High Needs Block</vt:lpstr>
      <vt:lpstr>Other funding sources and support?</vt:lpstr>
      <vt:lpstr>Don’t forget the related legislation</vt:lpstr>
      <vt:lpstr>Some considerations</vt:lpstr>
      <vt:lpstr>What might help?</vt:lpstr>
      <vt:lpstr>What else are we up to and how else can we help?</vt:lpstr>
      <vt:lpstr>Ask the room</vt:lpstr>
      <vt:lpstr>Spotlight next time?  15th April 12.30-1.30pm (some of our breaks will be the second Monday of each month due to public holidays) </vt:lpstr>
      <vt:lpstr>What will you do next?    Feedback in the chat please </vt:lpstr>
      <vt:lpstr>Please tell us who you are in the chat and leave your email if we can stay in touch directly</vt:lpstr>
      <vt:lpstr>Thank you for your continued commitment and passion!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Driven Early Years Inclusion and Managing Good Transitions to Track and Improve Outcomes for Children with SEND </dc:title>
  <dc:creator>Ann Van Dyke</dc:creator>
  <cp:lastModifiedBy>Ann Van Dyke</cp:lastModifiedBy>
  <cp:revision>42</cp:revision>
  <cp:lastPrinted>2024-02-05T12:17:31Z</cp:lastPrinted>
  <dcterms:created xsi:type="dcterms:W3CDTF">2022-06-27T14:30:28Z</dcterms:created>
  <dcterms:modified xsi:type="dcterms:W3CDTF">2024-03-04T11:20:24Z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0x0101009627934E83E3AC4A821FF7D65C647CF3</vt:lpwstr>
  </property>
  <property fmtid="{D5CDD505-2E9C-101B-9397-08002B2CF9AE}" pid="3" name="MediaServiceImageTags">
    <vt:lpwstr/>
  </property>
</Properties>
</file>