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311" r:id="rId5"/>
    <p:sldId id="374" r:id="rId6"/>
    <p:sldId id="422" r:id="rId7"/>
    <p:sldId id="282" r:id="rId8"/>
    <p:sldId id="428" r:id="rId9"/>
    <p:sldId id="429" r:id="rId10"/>
    <p:sldId id="430" r:id="rId11"/>
    <p:sldId id="489" r:id="rId12"/>
    <p:sldId id="490" r:id="rId13"/>
    <p:sldId id="485" r:id="rId14"/>
    <p:sldId id="486" r:id="rId15"/>
    <p:sldId id="491" r:id="rId16"/>
    <p:sldId id="492" r:id="rId17"/>
    <p:sldId id="493" r:id="rId18"/>
    <p:sldId id="497" r:id="rId19"/>
    <p:sldId id="496" r:id="rId20"/>
    <p:sldId id="494" r:id="rId21"/>
    <p:sldId id="495" r:id="rId22"/>
    <p:sldId id="488" r:id="rId23"/>
    <p:sldId id="480" r:id="rId24"/>
    <p:sldId id="481" r:id="rId25"/>
    <p:sldId id="418" r:id="rId26"/>
    <p:sldId id="482" r:id="rId27"/>
    <p:sldId id="36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F4B030-AF62-4C48-913F-DF622923507B}" v="86" dt="2024-02-01T15:35:28.9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 Van Dyke" userId="S::ann.vandyke@dingley.org.uk::856c8285-8076-4870-a95d-1ca2178499f0" providerId="AD" clId="Web-{0FF4B030-AF62-4C48-913F-DF622923507B}"/>
    <pc:docChg chg="addSld delSld modSld">
      <pc:chgData name="Ann Van Dyke" userId="S::ann.vandyke@dingley.org.uk::856c8285-8076-4870-a95d-1ca2178499f0" providerId="AD" clId="Web-{0FF4B030-AF62-4C48-913F-DF622923507B}" dt="2024-02-01T15:35:28.985" v="86" actId="20577"/>
      <pc:docMkLst>
        <pc:docMk/>
      </pc:docMkLst>
      <pc:sldChg chg="modSp">
        <pc:chgData name="Ann Van Dyke" userId="S::ann.vandyke@dingley.org.uk::856c8285-8076-4870-a95d-1ca2178499f0" providerId="AD" clId="Web-{0FF4B030-AF62-4C48-913F-DF622923507B}" dt="2024-02-01T15:33:01.122" v="25" actId="20577"/>
        <pc:sldMkLst>
          <pc:docMk/>
          <pc:sldMk cId="3259157337" sldId="374"/>
        </pc:sldMkLst>
        <pc:spChg chg="mod">
          <ac:chgData name="Ann Van Dyke" userId="S::ann.vandyke@dingley.org.uk::856c8285-8076-4870-a95d-1ca2178499f0" providerId="AD" clId="Web-{0FF4B030-AF62-4C48-913F-DF622923507B}" dt="2024-02-01T15:33:01.122" v="25" actId="20577"/>
          <ac:spMkLst>
            <pc:docMk/>
            <pc:sldMk cId="3259157337" sldId="374"/>
            <ac:spMk id="3" creationId="{F5F9340A-2F40-9EC0-23D2-CA8140961696}"/>
          </ac:spMkLst>
        </pc:spChg>
      </pc:sldChg>
      <pc:sldChg chg="addSp modSp new mod setBg">
        <pc:chgData name="Ann Van Dyke" userId="S::ann.vandyke@dingley.org.uk::856c8285-8076-4870-a95d-1ca2178499f0" providerId="AD" clId="Web-{0FF4B030-AF62-4C48-913F-DF622923507B}" dt="2024-02-01T15:35:28.985" v="86" actId="20577"/>
        <pc:sldMkLst>
          <pc:docMk/>
          <pc:sldMk cId="3442276963" sldId="497"/>
        </pc:sldMkLst>
        <pc:spChg chg="mod">
          <ac:chgData name="Ann Van Dyke" userId="S::ann.vandyke@dingley.org.uk::856c8285-8076-4870-a95d-1ca2178499f0" providerId="AD" clId="Web-{0FF4B030-AF62-4C48-913F-DF622923507B}" dt="2024-02-01T15:33:48.077" v="33" actId="20577"/>
          <ac:spMkLst>
            <pc:docMk/>
            <pc:sldMk cId="3442276963" sldId="497"/>
            <ac:spMk id="2" creationId="{ADCC6883-0255-3C49-27F4-C8C08A1E5F53}"/>
          </ac:spMkLst>
        </pc:spChg>
        <pc:spChg chg="mod">
          <ac:chgData name="Ann Van Dyke" userId="S::ann.vandyke@dingley.org.uk::856c8285-8076-4870-a95d-1ca2178499f0" providerId="AD" clId="Web-{0FF4B030-AF62-4C48-913F-DF622923507B}" dt="2024-02-01T15:35:28.985" v="86" actId="20577"/>
          <ac:spMkLst>
            <pc:docMk/>
            <pc:sldMk cId="3442276963" sldId="497"/>
            <ac:spMk id="3" creationId="{792E7D1A-AC64-9F33-4F2D-ECC7204C9C2C}"/>
          </ac:spMkLst>
        </pc:spChg>
        <pc:spChg chg="add">
          <ac:chgData name="Ann Van Dyke" userId="S::ann.vandyke@dingley.org.uk::856c8285-8076-4870-a95d-1ca2178499f0" providerId="AD" clId="Web-{0FF4B030-AF62-4C48-913F-DF622923507B}" dt="2024-02-01T15:32:06.012" v="17"/>
          <ac:spMkLst>
            <pc:docMk/>
            <pc:sldMk cId="3442276963" sldId="497"/>
            <ac:spMk id="9" creationId="{9F7D5CDA-D291-4307-BF55-1381FED29634}"/>
          </ac:spMkLst>
        </pc:spChg>
        <pc:picChg chg="add">
          <ac:chgData name="Ann Van Dyke" userId="S::ann.vandyke@dingley.org.uk::856c8285-8076-4870-a95d-1ca2178499f0" providerId="AD" clId="Web-{0FF4B030-AF62-4C48-913F-DF622923507B}" dt="2024-02-01T15:32:06.012" v="17"/>
          <ac:picMkLst>
            <pc:docMk/>
            <pc:sldMk cId="3442276963" sldId="497"/>
            <ac:picMk id="5" creationId="{B85AECFE-33E4-6C04-E84C-0EBF98D7324F}"/>
          </ac:picMkLst>
        </pc:picChg>
      </pc:sldChg>
      <pc:sldChg chg="modSp new del">
        <pc:chgData name="Ann Van Dyke" userId="S::ann.vandyke@dingley.org.uk::856c8285-8076-4870-a95d-1ca2178499f0" providerId="AD" clId="Web-{0FF4B030-AF62-4C48-913F-DF622923507B}" dt="2024-02-01T15:34:34.109" v="50"/>
        <pc:sldMkLst>
          <pc:docMk/>
          <pc:sldMk cId="2663170911" sldId="498"/>
        </pc:sldMkLst>
        <pc:spChg chg="mod">
          <ac:chgData name="Ann Van Dyke" userId="S::ann.vandyke@dingley.org.uk::856c8285-8076-4870-a95d-1ca2178499f0" providerId="AD" clId="Web-{0FF4B030-AF62-4C48-913F-DF622923507B}" dt="2024-02-01T15:34:23.390" v="49" actId="20577"/>
          <ac:spMkLst>
            <pc:docMk/>
            <pc:sldMk cId="2663170911" sldId="498"/>
            <ac:spMk id="2" creationId="{2079E48E-6B79-20AF-F5E4-B6CC5F35794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FC8955-FD92-1E45-9CAA-D519A7646790}" type="datetimeFigureOut">
              <a:rPr lang="en-US" smtClean="0"/>
              <a:t>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B9851C-E0B2-8A46-91F1-D0EDD426AFEB}" type="slidenum">
              <a:rPr lang="en-US" smtClean="0"/>
              <a:t>‹#›</a:t>
            </a:fld>
            <a:endParaRPr lang="en-US"/>
          </a:p>
        </p:txBody>
      </p:sp>
    </p:spTree>
    <p:extLst>
      <p:ext uri="{BB962C8B-B14F-4D97-AF65-F5344CB8AC3E}">
        <p14:creationId xmlns:p14="http://schemas.microsoft.com/office/powerpoint/2010/main" val="1748305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69C398-02ED-9241-A867-D2363B44B516}" type="slidenum">
              <a:rPr lang="en-US" smtClean="0"/>
              <a:t>1</a:t>
            </a:fld>
            <a:endParaRPr lang="en-US"/>
          </a:p>
        </p:txBody>
      </p:sp>
    </p:spTree>
    <p:extLst>
      <p:ext uri="{BB962C8B-B14F-4D97-AF65-F5344CB8AC3E}">
        <p14:creationId xmlns:p14="http://schemas.microsoft.com/office/powerpoint/2010/main" val="2287679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3:notes"/>
          <p:cNvSpPr txBox="1">
            <a:spLocks noGrp="1"/>
          </p:cNvSpPr>
          <p:nvPr>
            <p:ph type="body" idx="1"/>
          </p:nvPr>
        </p:nvSpPr>
        <p:spPr>
          <a:xfrm>
            <a:off x="685801"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3:notes"/>
          <p:cNvSpPr txBox="1">
            <a:spLocks noGrp="1"/>
          </p:cNvSpPr>
          <p:nvPr>
            <p:ph type="sldNum" idx="12"/>
          </p:nvPr>
        </p:nvSpPr>
        <p:spPr>
          <a:xfrm>
            <a:off x="3884615" y="8685215"/>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3</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Key coalitions – EE&amp;CC Coalition, SEC, DCP, Leeds Uni Business School EY Employment Group, NCFE training content advisors, Children's Alliance, EY SEND Partnership, </a:t>
            </a:r>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9AECA067-4713-450F-A1F2-AB996B823935}" type="slidenum">
              <a:rPr lang="en-GB" smtClean="0"/>
              <a:t>4</a:t>
            </a:fld>
            <a:endParaRPr lang="en-GB"/>
          </a:p>
        </p:txBody>
      </p:sp>
    </p:spTree>
    <p:extLst>
      <p:ext uri="{BB962C8B-B14F-4D97-AF65-F5344CB8AC3E}">
        <p14:creationId xmlns:p14="http://schemas.microsoft.com/office/powerpoint/2010/main" val="1298343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B9851C-E0B2-8A46-91F1-D0EDD426AFEB}" type="slidenum">
              <a:rPr lang="en-US" smtClean="0"/>
              <a:t>6</a:t>
            </a:fld>
            <a:endParaRPr lang="en-US"/>
          </a:p>
        </p:txBody>
      </p:sp>
    </p:spTree>
    <p:extLst>
      <p:ext uri="{BB962C8B-B14F-4D97-AF65-F5344CB8AC3E}">
        <p14:creationId xmlns:p14="http://schemas.microsoft.com/office/powerpoint/2010/main" val="12004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B9851C-E0B2-8A46-91F1-D0EDD426AFEB}" type="slidenum">
              <a:rPr lang="en-US" smtClean="0"/>
              <a:t>7</a:t>
            </a:fld>
            <a:endParaRPr lang="en-US"/>
          </a:p>
        </p:txBody>
      </p:sp>
    </p:spTree>
    <p:extLst>
      <p:ext uri="{BB962C8B-B14F-4D97-AF65-F5344CB8AC3E}">
        <p14:creationId xmlns:p14="http://schemas.microsoft.com/office/powerpoint/2010/main" val="4055786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Our research – tell us what would help you – we can launch national research</a:t>
            </a:r>
          </a:p>
          <a:p>
            <a:r>
              <a:rPr lang="en-US">
                <a:ea typeface="Calibri"/>
                <a:cs typeface="Calibri"/>
              </a:rPr>
              <a:t>Lobbying and manifesto – MPs and evidence for you to use</a:t>
            </a:r>
          </a:p>
          <a:p>
            <a:r>
              <a:rPr lang="en-US">
                <a:ea typeface="Calibri"/>
                <a:cs typeface="Calibri"/>
              </a:rPr>
              <a:t>Training – FH area free of charge inclusion &amp; transitions/ SPH free of charge/ or purchase directly</a:t>
            </a:r>
          </a:p>
          <a:p>
            <a:r>
              <a:rPr lang="en-US">
                <a:ea typeface="Calibri"/>
                <a:cs typeface="Calibri"/>
              </a:rPr>
              <a:t>Other support – SV and DBV/ </a:t>
            </a:r>
            <a:r>
              <a:rPr lang="en-US" err="1">
                <a:ea typeface="Calibri"/>
                <a:cs typeface="Calibri"/>
              </a:rPr>
              <a:t>Hempsalls</a:t>
            </a:r>
            <a:r>
              <a:rPr lang="en-US">
                <a:ea typeface="Calibri"/>
                <a:cs typeface="Calibri"/>
              </a:rPr>
              <a:t>/ </a:t>
            </a:r>
            <a:r>
              <a:rPr lang="en-US" err="1">
                <a:ea typeface="Calibri"/>
                <a:cs typeface="Calibri"/>
              </a:rPr>
              <a:t>Dfe</a:t>
            </a:r>
            <a:r>
              <a:rPr lang="en-US">
                <a:ea typeface="Calibri"/>
                <a:cs typeface="Calibri"/>
              </a:rPr>
              <a:t> Assessment Toolkit/ CDC partnership/ more </a:t>
            </a:r>
            <a:r>
              <a:rPr lang="en-US" err="1">
                <a:ea typeface="Calibri"/>
                <a:cs typeface="Calibri"/>
              </a:rPr>
              <a:t>Centres</a:t>
            </a:r>
            <a:endParaRPr lang="en-US">
              <a:ea typeface="Calibri"/>
              <a:cs typeface="Calibri"/>
            </a:endParaRPr>
          </a:p>
        </p:txBody>
      </p:sp>
      <p:sp>
        <p:nvSpPr>
          <p:cNvPr id="4" name="Slide Number Placeholder 3"/>
          <p:cNvSpPr>
            <a:spLocks noGrp="1"/>
          </p:cNvSpPr>
          <p:nvPr>
            <p:ph type="sldNum" sz="quarter" idx="5"/>
          </p:nvPr>
        </p:nvSpPr>
        <p:spPr/>
        <p:txBody>
          <a:bodyPr/>
          <a:lstStyle/>
          <a:p>
            <a:fld id="{8EB9851C-E0B2-8A46-91F1-D0EDD426AFEB}" type="slidenum">
              <a:rPr lang="en-US" smtClean="0"/>
              <a:t>18</a:t>
            </a:fld>
            <a:endParaRPr lang="en-US"/>
          </a:p>
        </p:txBody>
      </p:sp>
    </p:spTree>
    <p:extLst>
      <p:ext uri="{BB962C8B-B14F-4D97-AF65-F5344CB8AC3E}">
        <p14:creationId xmlns:p14="http://schemas.microsoft.com/office/powerpoint/2010/main" val="1387764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69C398-02ED-9241-A867-D2363B44B516}" type="slidenum">
              <a:rPr lang="en-US" smtClean="0"/>
              <a:t>23</a:t>
            </a:fld>
            <a:endParaRPr lang="en-US"/>
          </a:p>
        </p:txBody>
      </p:sp>
    </p:spTree>
    <p:extLst>
      <p:ext uri="{BB962C8B-B14F-4D97-AF65-F5344CB8AC3E}">
        <p14:creationId xmlns:p14="http://schemas.microsoft.com/office/powerpoint/2010/main" val="3254830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65155-EBF3-159D-35BD-A31B093518A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7FDFADC-8772-CFE8-3774-9967AB31FB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27D8154-DDE3-BC0F-13E2-7AFB4E775159}"/>
              </a:ext>
            </a:extLst>
          </p:cNvPr>
          <p:cNvSpPr>
            <a:spLocks noGrp="1"/>
          </p:cNvSpPr>
          <p:nvPr>
            <p:ph type="dt" sz="half" idx="10"/>
          </p:nvPr>
        </p:nvSpPr>
        <p:spPr/>
        <p:txBody>
          <a:bodyPr/>
          <a:lstStyle/>
          <a:p>
            <a:fld id="{76B63337-BD44-AD41-B8FD-1AA614B130D3}" type="datetimeFigureOut">
              <a:rPr lang="en-US" smtClean="0"/>
              <a:t>2/1/2024</a:t>
            </a:fld>
            <a:endParaRPr lang="en-US"/>
          </a:p>
        </p:txBody>
      </p:sp>
      <p:sp>
        <p:nvSpPr>
          <p:cNvPr id="5" name="Footer Placeholder 4">
            <a:extLst>
              <a:ext uri="{FF2B5EF4-FFF2-40B4-BE49-F238E27FC236}">
                <a16:creationId xmlns:a16="http://schemas.microsoft.com/office/drawing/2014/main" id="{DFD6A16C-67B7-86AF-075D-58C61A3C98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043435-7C2E-A114-55D2-2AF3AF3CEC7C}"/>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204251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69C85-1D45-BB13-E998-C1E4904D3B9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C6211DC-9B27-D73B-B10B-8F8DD5BCDF3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3AC8F86-B573-35A3-714E-C0AB55853C84}"/>
              </a:ext>
            </a:extLst>
          </p:cNvPr>
          <p:cNvSpPr>
            <a:spLocks noGrp="1"/>
          </p:cNvSpPr>
          <p:nvPr>
            <p:ph type="dt" sz="half" idx="10"/>
          </p:nvPr>
        </p:nvSpPr>
        <p:spPr/>
        <p:txBody>
          <a:bodyPr/>
          <a:lstStyle/>
          <a:p>
            <a:fld id="{76B63337-BD44-AD41-B8FD-1AA614B130D3}" type="datetimeFigureOut">
              <a:rPr lang="en-US" smtClean="0"/>
              <a:t>2/1/2024</a:t>
            </a:fld>
            <a:endParaRPr lang="en-US"/>
          </a:p>
        </p:txBody>
      </p:sp>
      <p:sp>
        <p:nvSpPr>
          <p:cNvPr id="5" name="Footer Placeholder 4">
            <a:extLst>
              <a:ext uri="{FF2B5EF4-FFF2-40B4-BE49-F238E27FC236}">
                <a16:creationId xmlns:a16="http://schemas.microsoft.com/office/drawing/2014/main" id="{43E10A2F-D24C-9B16-DFD2-7480662B0B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FF8B82-F85F-D8E0-3852-A3B791724136}"/>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3149526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1012D0-886C-3A74-8597-1FB1D519D74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B28814B-C3E8-6ED9-DC93-FC4E8570ADB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D8BFEFE-AA5F-2AA3-0823-EA45CB9362F0}"/>
              </a:ext>
            </a:extLst>
          </p:cNvPr>
          <p:cNvSpPr>
            <a:spLocks noGrp="1"/>
          </p:cNvSpPr>
          <p:nvPr>
            <p:ph type="dt" sz="half" idx="10"/>
          </p:nvPr>
        </p:nvSpPr>
        <p:spPr/>
        <p:txBody>
          <a:bodyPr/>
          <a:lstStyle/>
          <a:p>
            <a:fld id="{76B63337-BD44-AD41-B8FD-1AA614B130D3}" type="datetimeFigureOut">
              <a:rPr lang="en-US" smtClean="0"/>
              <a:t>2/1/2024</a:t>
            </a:fld>
            <a:endParaRPr lang="en-US"/>
          </a:p>
        </p:txBody>
      </p:sp>
      <p:sp>
        <p:nvSpPr>
          <p:cNvPr id="5" name="Footer Placeholder 4">
            <a:extLst>
              <a:ext uri="{FF2B5EF4-FFF2-40B4-BE49-F238E27FC236}">
                <a16:creationId xmlns:a16="http://schemas.microsoft.com/office/drawing/2014/main" id="{D04BB61E-C3B0-B268-5F52-17F4A619F9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CF68FB-BD56-8722-4DA8-9B321215F12D}"/>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4054318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5EFAD-E62E-1412-54D8-F7CF4CC7C28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8D2AF99-1E8D-C940-492B-5834A140939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CCC4E39-727C-8ED4-13DE-D4480B4E106D}"/>
              </a:ext>
            </a:extLst>
          </p:cNvPr>
          <p:cNvSpPr>
            <a:spLocks noGrp="1"/>
          </p:cNvSpPr>
          <p:nvPr>
            <p:ph type="dt" sz="half" idx="10"/>
          </p:nvPr>
        </p:nvSpPr>
        <p:spPr/>
        <p:txBody>
          <a:bodyPr/>
          <a:lstStyle/>
          <a:p>
            <a:fld id="{76B63337-BD44-AD41-B8FD-1AA614B130D3}" type="datetimeFigureOut">
              <a:rPr lang="en-US" smtClean="0"/>
              <a:t>2/1/2024</a:t>
            </a:fld>
            <a:endParaRPr lang="en-US"/>
          </a:p>
        </p:txBody>
      </p:sp>
      <p:sp>
        <p:nvSpPr>
          <p:cNvPr id="5" name="Footer Placeholder 4">
            <a:extLst>
              <a:ext uri="{FF2B5EF4-FFF2-40B4-BE49-F238E27FC236}">
                <a16:creationId xmlns:a16="http://schemas.microsoft.com/office/drawing/2014/main" id="{4D58953D-9870-8171-2317-D8AE326BB1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68BD3C-5ED2-D303-FFFF-91C7645346CE}"/>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46101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53291-6AAE-3DC9-2491-69655A46DC3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1473306-C8D9-7AC9-DDD5-6FAA5126C2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D840338-0D39-8286-9B08-54F0ADEB6FB2}"/>
              </a:ext>
            </a:extLst>
          </p:cNvPr>
          <p:cNvSpPr>
            <a:spLocks noGrp="1"/>
          </p:cNvSpPr>
          <p:nvPr>
            <p:ph type="dt" sz="half" idx="10"/>
          </p:nvPr>
        </p:nvSpPr>
        <p:spPr/>
        <p:txBody>
          <a:bodyPr/>
          <a:lstStyle/>
          <a:p>
            <a:fld id="{76B63337-BD44-AD41-B8FD-1AA614B130D3}" type="datetimeFigureOut">
              <a:rPr lang="en-US" smtClean="0"/>
              <a:t>2/1/2024</a:t>
            </a:fld>
            <a:endParaRPr lang="en-US"/>
          </a:p>
        </p:txBody>
      </p:sp>
      <p:sp>
        <p:nvSpPr>
          <p:cNvPr id="5" name="Footer Placeholder 4">
            <a:extLst>
              <a:ext uri="{FF2B5EF4-FFF2-40B4-BE49-F238E27FC236}">
                <a16:creationId xmlns:a16="http://schemas.microsoft.com/office/drawing/2014/main" id="{6530A2CF-8E65-7E2B-7994-1FF3EFA70E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1CE92D-6E9B-1627-532F-DB494404A758}"/>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1529193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1426A-1359-80CE-5DF4-DF2EED3608D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ED06589-BB2B-5EB9-99BB-251BD537FC1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3F643EE-A314-F5AE-24BD-D797758A232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BA11D8C-FEB9-89C7-A9C5-C9D8E4F290F6}"/>
              </a:ext>
            </a:extLst>
          </p:cNvPr>
          <p:cNvSpPr>
            <a:spLocks noGrp="1"/>
          </p:cNvSpPr>
          <p:nvPr>
            <p:ph type="dt" sz="half" idx="10"/>
          </p:nvPr>
        </p:nvSpPr>
        <p:spPr/>
        <p:txBody>
          <a:bodyPr/>
          <a:lstStyle/>
          <a:p>
            <a:fld id="{76B63337-BD44-AD41-B8FD-1AA614B130D3}" type="datetimeFigureOut">
              <a:rPr lang="en-US" smtClean="0"/>
              <a:t>2/1/2024</a:t>
            </a:fld>
            <a:endParaRPr lang="en-US"/>
          </a:p>
        </p:txBody>
      </p:sp>
      <p:sp>
        <p:nvSpPr>
          <p:cNvPr id="6" name="Footer Placeholder 5">
            <a:extLst>
              <a:ext uri="{FF2B5EF4-FFF2-40B4-BE49-F238E27FC236}">
                <a16:creationId xmlns:a16="http://schemas.microsoft.com/office/drawing/2014/main" id="{F8B735A6-D632-4D02-E27B-68B3945F5A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FDF57D-158B-9967-015A-ADED8F3722DF}"/>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4095072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7FFAE-50DE-4A42-A43B-9E54E2937DC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65273FB-CA5C-BD02-94D0-DE0A96DB31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6724EA6-88DB-7738-B54C-A444B567FA4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86D0CD4-6BE5-6DBE-4EEE-4D5FBA8F16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67656DE-AF72-3A64-AA51-6AA6EED7C3E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3093C65-42E7-40B5-A7B5-CB91F174F7DA}"/>
              </a:ext>
            </a:extLst>
          </p:cNvPr>
          <p:cNvSpPr>
            <a:spLocks noGrp="1"/>
          </p:cNvSpPr>
          <p:nvPr>
            <p:ph type="dt" sz="half" idx="10"/>
          </p:nvPr>
        </p:nvSpPr>
        <p:spPr/>
        <p:txBody>
          <a:bodyPr/>
          <a:lstStyle/>
          <a:p>
            <a:fld id="{76B63337-BD44-AD41-B8FD-1AA614B130D3}" type="datetimeFigureOut">
              <a:rPr lang="en-US" smtClean="0"/>
              <a:t>2/1/2024</a:t>
            </a:fld>
            <a:endParaRPr lang="en-US"/>
          </a:p>
        </p:txBody>
      </p:sp>
      <p:sp>
        <p:nvSpPr>
          <p:cNvPr id="8" name="Footer Placeholder 7">
            <a:extLst>
              <a:ext uri="{FF2B5EF4-FFF2-40B4-BE49-F238E27FC236}">
                <a16:creationId xmlns:a16="http://schemas.microsoft.com/office/drawing/2014/main" id="{FBD1B1FC-0F9D-9E0D-8101-1E279F06D1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5EF53C-C9E4-34D3-170F-1900ADC0C049}"/>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3267796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DFE8C-49E9-5BD1-3AB9-E11883624AF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0D45EF1-E36A-0543-E91A-B2540DC29ECD}"/>
              </a:ext>
            </a:extLst>
          </p:cNvPr>
          <p:cNvSpPr>
            <a:spLocks noGrp="1"/>
          </p:cNvSpPr>
          <p:nvPr>
            <p:ph type="dt" sz="half" idx="10"/>
          </p:nvPr>
        </p:nvSpPr>
        <p:spPr/>
        <p:txBody>
          <a:bodyPr/>
          <a:lstStyle/>
          <a:p>
            <a:fld id="{76B63337-BD44-AD41-B8FD-1AA614B130D3}" type="datetimeFigureOut">
              <a:rPr lang="en-US" smtClean="0"/>
              <a:t>2/1/2024</a:t>
            </a:fld>
            <a:endParaRPr lang="en-US"/>
          </a:p>
        </p:txBody>
      </p:sp>
      <p:sp>
        <p:nvSpPr>
          <p:cNvPr id="4" name="Footer Placeholder 3">
            <a:extLst>
              <a:ext uri="{FF2B5EF4-FFF2-40B4-BE49-F238E27FC236}">
                <a16:creationId xmlns:a16="http://schemas.microsoft.com/office/drawing/2014/main" id="{8A17A9E3-0490-E201-B07F-A412B4E67A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82091A-0CB4-F026-C812-042251B2233E}"/>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2055907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2B9C30-B414-8215-D453-7166AA3D1CF4}"/>
              </a:ext>
            </a:extLst>
          </p:cNvPr>
          <p:cNvSpPr>
            <a:spLocks noGrp="1"/>
          </p:cNvSpPr>
          <p:nvPr>
            <p:ph type="dt" sz="half" idx="10"/>
          </p:nvPr>
        </p:nvSpPr>
        <p:spPr/>
        <p:txBody>
          <a:bodyPr/>
          <a:lstStyle/>
          <a:p>
            <a:fld id="{76B63337-BD44-AD41-B8FD-1AA614B130D3}" type="datetimeFigureOut">
              <a:rPr lang="en-US" smtClean="0"/>
              <a:t>2/1/2024</a:t>
            </a:fld>
            <a:endParaRPr lang="en-US"/>
          </a:p>
        </p:txBody>
      </p:sp>
      <p:sp>
        <p:nvSpPr>
          <p:cNvPr id="3" name="Footer Placeholder 2">
            <a:extLst>
              <a:ext uri="{FF2B5EF4-FFF2-40B4-BE49-F238E27FC236}">
                <a16:creationId xmlns:a16="http://schemas.microsoft.com/office/drawing/2014/main" id="{9EACDDC7-D5D4-6DDF-E092-CD9660215F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883AB6-65B2-F2DB-2917-04BA733EDEA8}"/>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692186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8CBEE-0A9F-82E2-20C3-0BB4D13E40F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408C047-5033-99BD-8646-7E9A7AA4F0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12B32A3-C761-614A-FFF9-EE2563EF11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8F195FF-2C44-36D5-ED75-D17DFDF9EDD3}"/>
              </a:ext>
            </a:extLst>
          </p:cNvPr>
          <p:cNvSpPr>
            <a:spLocks noGrp="1"/>
          </p:cNvSpPr>
          <p:nvPr>
            <p:ph type="dt" sz="half" idx="10"/>
          </p:nvPr>
        </p:nvSpPr>
        <p:spPr/>
        <p:txBody>
          <a:bodyPr/>
          <a:lstStyle/>
          <a:p>
            <a:fld id="{76B63337-BD44-AD41-B8FD-1AA614B130D3}" type="datetimeFigureOut">
              <a:rPr lang="en-US" smtClean="0"/>
              <a:t>2/1/2024</a:t>
            </a:fld>
            <a:endParaRPr lang="en-US"/>
          </a:p>
        </p:txBody>
      </p:sp>
      <p:sp>
        <p:nvSpPr>
          <p:cNvPr id="6" name="Footer Placeholder 5">
            <a:extLst>
              <a:ext uri="{FF2B5EF4-FFF2-40B4-BE49-F238E27FC236}">
                <a16:creationId xmlns:a16="http://schemas.microsoft.com/office/drawing/2014/main" id="{D69B80CF-244C-DDB8-65A7-ECEC0E4E3E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78C450-4EA9-72E9-1C6C-F4D9912B6723}"/>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1791201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8C5EF-C61B-4CA3-696C-EA707FAC529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8D4C175-C64A-6C3F-6092-F3FC5082F0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819175-331B-BC00-0AA3-1EC66B50FD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18FCA29-D4C8-E47D-E999-08CEAB6D149E}"/>
              </a:ext>
            </a:extLst>
          </p:cNvPr>
          <p:cNvSpPr>
            <a:spLocks noGrp="1"/>
          </p:cNvSpPr>
          <p:nvPr>
            <p:ph type="dt" sz="half" idx="10"/>
          </p:nvPr>
        </p:nvSpPr>
        <p:spPr/>
        <p:txBody>
          <a:bodyPr/>
          <a:lstStyle/>
          <a:p>
            <a:fld id="{76B63337-BD44-AD41-B8FD-1AA614B130D3}" type="datetimeFigureOut">
              <a:rPr lang="en-US" smtClean="0"/>
              <a:t>2/1/2024</a:t>
            </a:fld>
            <a:endParaRPr lang="en-US"/>
          </a:p>
        </p:txBody>
      </p:sp>
      <p:sp>
        <p:nvSpPr>
          <p:cNvPr id="6" name="Footer Placeholder 5">
            <a:extLst>
              <a:ext uri="{FF2B5EF4-FFF2-40B4-BE49-F238E27FC236}">
                <a16:creationId xmlns:a16="http://schemas.microsoft.com/office/drawing/2014/main" id="{4B978320-82D8-6F4F-4A13-B51F88E28A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AA3B7-C40D-2A02-17C2-BC356AFD6094}"/>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893052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085590-98AA-335A-0969-9060B8EC65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391C7DC-5E52-86FB-E5F4-6A7323770B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EEE0EB7-EE67-75BB-994C-7A2281900B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63337-BD44-AD41-B8FD-1AA614B130D3}" type="datetimeFigureOut">
              <a:rPr lang="en-US" smtClean="0"/>
              <a:t>2/1/2024</a:t>
            </a:fld>
            <a:endParaRPr lang="en-US"/>
          </a:p>
        </p:txBody>
      </p:sp>
      <p:sp>
        <p:nvSpPr>
          <p:cNvPr id="5" name="Footer Placeholder 4">
            <a:extLst>
              <a:ext uri="{FF2B5EF4-FFF2-40B4-BE49-F238E27FC236}">
                <a16:creationId xmlns:a16="http://schemas.microsoft.com/office/drawing/2014/main" id="{B5EE4960-54AE-1E6D-3BB2-2019EBF791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2C7653-6BC1-C1B2-B392-2A5BF5C334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6345DC-C62A-F846-81DB-8183448E53A1}" type="slidenum">
              <a:rPr lang="en-US" smtClean="0"/>
              <a:t>‹#›</a:t>
            </a:fld>
            <a:endParaRPr lang="en-US"/>
          </a:p>
        </p:txBody>
      </p:sp>
    </p:spTree>
    <p:extLst>
      <p:ext uri="{BB962C8B-B14F-4D97-AF65-F5344CB8AC3E}">
        <p14:creationId xmlns:p14="http://schemas.microsoft.com/office/powerpoint/2010/main" val="41223936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gov.uk/government/publications/early-years-funding-2023-to-2024" TargetMode="External"/><Relationship Id="rId2" Type="http://schemas.openxmlformats.org/officeDocument/2006/relationships/hyperlink" Target="https://www.gov.uk/government/publications/high-needs-funding-arrangements-2023-to-2024"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skillsfunding.service.gov.uk/view-latest-funding/dedicated-schools-grant/funding-breakdown/2024-to-2025/925/19-12-2023?searchTerm=Lincolnshire&amp;tab=early-years"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gov.uk/government/publications/high-needs-funding-arrangements-2023-to-2024/high-needs-funding-2023-to-2024-operational-guide" TargetMode="External"/><Relationship Id="rId2" Type="http://schemas.openxmlformats.org/officeDocument/2006/relationships/hyperlink" Target="https://www.legislation.gov.uk/ukpga/2014/6/contents/enacted"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www.childcarechoices.gov.uk/"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legislation.gov.uk/uksi/2023/59/contents/made" TargetMode="External"/><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hyperlink" Target="https://www.legislation.gov.uk/ukpga/2010/15/contents" TargetMode="External"/><Relationship Id="rId4" Type="http://schemas.openxmlformats.org/officeDocument/2006/relationships/hyperlink" Target="https://www.legislation.gov.uk/ukpga/2014/6/contents/enacted"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mailto:catherine.mcleod@dingley.org.uk"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hyperlink" Target="mailto:tanya.flello@dingley.org.uk" TargetMode="External"/><Relationship Id="rId4" Type="http://schemas.openxmlformats.org/officeDocument/2006/relationships/hyperlink" Target="mailto:ann.vandyke@dingley.org.u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hyperlink" Target="https://councilfordisabledchildren.org.uk/about-us-0/networks/early-years-send/eysend-partnership"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F939BA-2A31-C04B-BA07-852212A641F7}"/>
              </a:ext>
            </a:extLst>
          </p:cNvPr>
          <p:cNvSpPr>
            <a:spLocks noGrp="1"/>
          </p:cNvSpPr>
          <p:nvPr>
            <p:ph type="ctrTitle"/>
          </p:nvPr>
        </p:nvSpPr>
        <p:spPr>
          <a:xfrm>
            <a:off x="798388" y="4813651"/>
            <a:ext cx="10592174" cy="1000655"/>
          </a:xfrm>
        </p:spPr>
        <p:txBody>
          <a:bodyPr vert="horz" lIns="91440" tIns="45720" rIns="91440" bIns="45720" rtlCol="0" anchor="t">
            <a:normAutofit fontScale="90000"/>
          </a:bodyPr>
          <a:lstStyle/>
          <a:p>
            <a:r>
              <a:rPr lang="en-US" sz="4000" b="1">
                <a:solidFill>
                  <a:schemeClr val="accent1">
                    <a:lumMod val="75000"/>
                  </a:schemeClr>
                </a:solidFill>
                <a:latin typeface="+mn-lt"/>
              </a:rPr>
              <a:t>Welcome to our </a:t>
            </a:r>
            <a:br>
              <a:rPr lang="en-US" sz="4000" b="1">
                <a:solidFill>
                  <a:schemeClr val="accent1">
                    <a:lumMod val="75000"/>
                  </a:schemeClr>
                </a:solidFill>
                <a:latin typeface="+mn-lt"/>
              </a:rPr>
            </a:br>
            <a:r>
              <a:rPr lang="en-US" sz="4000" b="1">
                <a:solidFill>
                  <a:schemeClr val="accent1">
                    <a:lumMod val="75000"/>
                  </a:schemeClr>
                </a:solidFill>
                <a:latin typeface="+mn-lt"/>
              </a:rPr>
              <a:t>Inclusion Lunch Break!</a:t>
            </a:r>
          </a:p>
        </p:txBody>
      </p:sp>
      <p:pic>
        <p:nvPicPr>
          <p:cNvPr id="6" name="Picture 5" descr="Logo, company name&#10;&#10;Description automatically generated">
            <a:extLst>
              <a:ext uri="{FF2B5EF4-FFF2-40B4-BE49-F238E27FC236}">
                <a16:creationId xmlns:a16="http://schemas.microsoft.com/office/drawing/2014/main" id="{831BDC57-433E-2786-5D1B-9EA9A69C507F}"/>
              </a:ext>
            </a:extLst>
          </p:cNvPr>
          <p:cNvPicPr>
            <a:picLocks noChangeAspect="1"/>
          </p:cNvPicPr>
          <p:nvPr/>
        </p:nvPicPr>
        <p:blipFill rotWithShape="1">
          <a:blip r:embed="rId3"/>
          <a:srcRect t="26335" b="24957"/>
          <a:stretch/>
        </p:blipFill>
        <p:spPr>
          <a:xfrm>
            <a:off x="-1" y="10"/>
            <a:ext cx="12192001" cy="4201449"/>
          </a:xfrm>
          <a:prstGeom prst="rect">
            <a:avLst/>
          </a:prstGeom>
        </p:spPr>
      </p:pic>
      <p:grpSp>
        <p:nvGrpSpPr>
          <p:cNvPr id="13" name="Group 12">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41813"/>
            <a:ext cx="12188952" cy="1828800"/>
            <a:chOff x="-305" y="3144820"/>
            <a:chExt cx="9182100" cy="1551136"/>
          </a:xfrm>
        </p:grpSpPr>
        <p:sp useBgFill="1">
          <p:nvSpPr>
            <p:cNvPr id="14" name="Freeform: Shape 13">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156790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Spotlight on a dark foggy stage">
            <a:extLst>
              <a:ext uri="{FF2B5EF4-FFF2-40B4-BE49-F238E27FC236}">
                <a16:creationId xmlns:a16="http://schemas.microsoft.com/office/drawing/2014/main" id="{67A24018-EF61-641A-872E-56BF10708086}"/>
              </a:ext>
            </a:extLst>
          </p:cNvPr>
          <p:cNvPicPr>
            <a:picLocks noChangeAspect="1"/>
          </p:cNvPicPr>
          <p:nvPr/>
        </p:nvPicPr>
        <p:blipFill rotWithShape="1">
          <a:blip r:embed="rId2"/>
          <a:srcRect b="15730"/>
          <a:stretch/>
        </p:blipFill>
        <p:spPr>
          <a:xfrm>
            <a:off x="3" y="10"/>
            <a:ext cx="12191997" cy="6857988"/>
          </a:xfrm>
          <a:prstGeom prst="rect">
            <a:avLst/>
          </a:prstGeom>
        </p:spPr>
      </p:pic>
      <p:sp>
        <p:nvSpPr>
          <p:cNvPr id="9" name="Rectangle 8">
            <a:extLst>
              <a:ext uri="{FF2B5EF4-FFF2-40B4-BE49-F238E27FC236}">
                <a16:creationId xmlns:a16="http://schemas.microsoft.com/office/drawing/2014/main" id="{B6924B03-77BD-EAE3-2854-43363FF8E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35031" y="2213145"/>
            <a:ext cx="6864098" cy="2425614"/>
          </a:xfrm>
          <a:prstGeom prst="rect">
            <a:avLst/>
          </a:prstGeom>
          <a:gradFill>
            <a:gsLst>
              <a:gs pos="0">
                <a:schemeClr val="accent5">
                  <a:lumMod val="60000"/>
                  <a:lumOff val="40000"/>
                </a:schemeClr>
              </a:gs>
              <a:gs pos="43000">
                <a:schemeClr val="accent2">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162550" y="0"/>
            <a:ext cx="7048678" cy="6858000"/>
          </a:xfrm>
          <a:prstGeom prst="rect">
            <a:avLst/>
          </a:prstGeom>
          <a:gradFill flip="none" rotWithShape="1">
            <a:gsLst>
              <a:gs pos="19000">
                <a:srgbClr val="000000">
                  <a:alpha val="59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740453C-744F-DB3A-47EC-15EACE1DC1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286455" y="-60677"/>
            <a:ext cx="6864096" cy="6985449"/>
          </a:xfrm>
          <a:prstGeom prst="rect">
            <a:avLst/>
          </a:prstGeom>
          <a:gradFill flip="none" rotWithShape="1">
            <a:gsLst>
              <a:gs pos="0">
                <a:schemeClr val="accent5"/>
              </a:gs>
              <a:gs pos="64000">
                <a:schemeClr val="accent2">
                  <a:alpha val="0"/>
                </a:schemeClr>
              </a:gs>
            </a:gsLst>
            <a:lin ang="7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01EB5855-8EB7-1AE5-9030-5D0AA3C1A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695591" y="-647892"/>
            <a:ext cx="2839273" cy="12192001"/>
          </a:xfrm>
          <a:prstGeom prst="rect">
            <a:avLst/>
          </a:prstGeom>
          <a:gradFill>
            <a:gsLst>
              <a:gs pos="0">
                <a:schemeClr val="accent2"/>
              </a:gs>
              <a:gs pos="53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F4B410-9D45-DF2B-9AEC-A37F658A1264}"/>
              </a:ext>
            </a:extLst>
          </p:cNvPr>
          <p:cNvSpPr>
            <a:spLocks noGrp="1"/>
          </p:cNvSpPr>
          <p:nvPr>
            <p:ph type="title"/>
          </p:nvPr>
        </p:nvSpPr>
        <p:spPr>
          <a:xfrm>
            <a:off x="227761" y="-1799533"/>
            <a:ext cx="3712820" cy="2839273"/>
          </a:xfrm>
        </p:spPr>
        <p:txBody>
          <a:bodyPr vert="horz" lIns="91440" tIns="45720" rIns="91440" bIns="45720" rtlCol="0" anchor="b">
            <a:normAutofit/>
          </a:bodyPr>
          <a:lstStyle/>
          <a:p>
            <a:r>
              <a:rPr lang="en-US" sz="3600" b="1">
                <a:solidFill>
                  <a:srgbClr val="FFFFFF"/>
                </a:solidFill>
              </a:rPr>
              <a:t>Spotlight session</a:t>
            </a:r>
            <a:endParaRPr lang="en-US" sz="3600" b="1" dirty="0">
              <a:solidFill>
                <a:srgbClr val="FFFFFF"/>
              </a:solidFill>
            </a:endParaRPr>
          </a:p>
        </p:txBody>
      </p:sp>
      <p:sp>
        <p:nvSpPr>
          <p:cNvPr id="3" name="Content Placeholder 2">
            <a:extLst>
              <a:ext uri="{FF2B5EF4-FFF2-40B4-BE49-F238E27FC236}">
                <a16:creationId xmlns:a16="http://schemas.microsoft.com/office/drawing/2014/main" id="{02E28294-D27E-0B1E-835D-7111AD7EB0B2}"/>
              </a:ext>
            </a:extLst>
          </p:cNvPr>
          <p:cNvSpPr>
            <a:spLocks noGrp="1"/>
          </p:cNvSpPr>
          <p:nvPr>
            <p:ph idx="1"/>
          </p:nvPr>
        </p:nvSpPr>
        <p:spPr>
          <a:xfrm>
            <a:off x="304830" y="1199203"/>
            <a:ext cx="3712820" cy="1197216"/>
          </a:xfrm>
        </p:spPr>
        <p:txBody>
          <a:bodyPr vert="horz" lIns="91440" tIns="45720" rIns="91440" bIns="45720" rtlCol="0">
            <a:normAutofit/>
          </a:bodyPr>
          <a:lstStyle/>
          <a:p>
            <a:pPr marL="0" indent="0">
              <a:buNone/>
            </a:pPr>
            <a:r>
              <a:rPr lang="en-US" sz="5400" b="1">
                <a:solidFill>
                  <a:srgbClr val="FFFFFF"/>
                </a:solidFill>
              </a:rPr>
              <a:t>Funding!</a:t>
            </a:r>
            <a:endParaRPr lang="en-US" sz="5400" b="1" dirty="0">
              <a:solidFill>
                <a:srgbClr val="FFFFFF"/>
              </a:solidFill>
            </a:endParaRPr>
          </a:p>
        </p:txBody>
      </p:sp>
    </p:spTree>
    <p:extLst>
      <p:ext uri="{BB962C8B-B14F-4D97-AF65-F5344CB8AC3E}">
        <p14:creationId xmlns:p14="http://schemas.microsoft.com/office/powerpoint/2010/main" val="1690361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30" name="Rectangle 29">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7C9DEC-9695-64FC-BC94-9BE5C462BD8F}"/>
              </a:ext>
            </a:extLst>
          </p:cNvPr>
          <p:cNvSpPr>
            <a:spLocks noGrp="1"/>
          </p:cNvSpPr>
          <p:nvPr>
            <p:ph type="title"/>
          </p:nvPr>
        </p:nvSpPr>
        <p:spPr>
          <a:xfrm>
            <a:off x="576452" y="795040"/>
            <a:ext cx="4646904" cy="1624520"/>
          </a:xfrm>
        </p:spPr>
        <p:txBody>
          <a:bodyPr anchor="ctr">
            <a:normAutofit/>
          </a:bodyPr>
          <a:lstStyle/>
          <a:p>
            <a:r>
              <a:rPr lang="en-US" sz="2200" b="1" dirty="0">
                <a:latin typeface="+mn-lt"/>
              </a:rPr>
              <a:t>What are we allocated and why?</a:t>
            </a:r>
            <a:br>
              <a:rPr lang="en-US" sz="2200" b="1" dirty="0">
                <a:latin typeface="+mn-lt"/>
              </a:rPr>
            </a:br>
            <a:br>
              <a:rPr lang="en-US" sz="2200" b="1" dirty="0">
                <a:latin typeface="+mn-lt"/>
              </a:rPr>
            </a:br>
            <a:br>
              <a:rPr lang="en-US" sz="2200" b="1" dirty="0">
                <a:latin typeface="+mn-lt"/>
              </a:rPr>
            </a:br>
            <a:br>
              <a:rPr lang="en-US" sz="2200" b="1" dirty="0">
                <a:latin typeface="+mn-lt"/>
              </a:rPr>
            </a:br>
            <a:endParaRPr lang="en-US" sz="2200" b="1" dirty="0">
              <a:latin typeface="+mn-lt"/>
            </a:endParaRPr>
          </a:p>
        </p:txBody>
      </p:sp>
      <p:sp>
        <p:nvSpPr>
          <p:cNvPr id="3" name="Content Placeholder 2">
            <a:extLst>
              <a:ext uri="{FF2B5EF4-FFF2-40B4-BE49-F238E27FC236}">
                <a16:creationId xmlns:a16="http://schemas.microsoft.com/office/drawing/2014/main" id="{BCB29BF1-8FC5-509D-599B-97A99D6B35A8}"/>
              </a:ext>
            </a:extLst>
          </p:cNvPr>
          <p:cNvSpPr>
            <a:spLocks noGrp="1"/>
          </p:cNvSpPr>
          <p:nvPr>
            <p:ph idx="1"/>
          </p:nvPr>
        </p:nvSpPr>
        <p:spPr>
          <a:xfrm>
            <a:off x="761802" y="2743200"/>
            <a:ext cx="4646905" cy="3613149"/>
          </a:xfrm>
        </p:spPr>
        <p:txBody>
          <a:bodyPr anchor="ctr">
            <a:normAutofit/>
          </a:bodyPr>
          <a:lstStyle/>
          <a:p>
            <a:r>
              <a:rPr lang="en-US" sz="2000" dirty="0"/>
              <a:t>Base rate and supplements</a:t>
            </a:r>
          </a:p>
          <a:p>
            <a:r>
              <a:rPr lang="en-US" sz="2000" dirty="0"/>
              <a:t>Special Educational Needs Inclusion Fund (SENIF)</a:t>
            </a:r>
          </a:p>
          <a:p>
            <a:r>
              <a:rPr lang="en-US" sz="2000" dirty="0"/>
              <a:t>Disability Access Fund</a:t>
            </a:r>
          </a:p>
          <a:p>
            <a:r>
              <a:rPr lang="en-US" sz="2000" dirty="0"/>
              <a:t>High needs funding</a:t>
            </a:r>
          </a:p>
          <a:p>
            <a:endParaRPr lang="en-US" sz="2000" dirty="0"/>
          </a:p>
        </p:txBody>
      </p:sp>
      <p:pic>
        <p:nvPicPr>
          <p:cNvPr id="17" name="Picture 16" descr="Graph on document with pen">
            <a:extLst>
              <a:ext uri="{FF2B5EF4-FFF2-40B4-BE49-F238E27FC236}">
                <a16:creationId xmlns:a16="http://schemas.microsoft.com/office/drawing/2014/main" id="{54612DF8-35A8-785F-714A-D3FC6C02BE03}"/>
              </a:ext>
            </a:extLst>
          </p:cNvPr>
          <p:cNvPicPr>
            <a:picLocks noChangeAspect="1"/>
          </p:cNvPicPr>
          <p:nvPr/>
        </p:nvPicPr>
        <p:blipFill rotWithShape="1">
          <a:blip r:embed="rId2"/>
          <a:srcRect l="23242" r="17357" b="-2"/>
          <a:stretch/>
        </p:blipFill>
        <p:spPr>
          <a:xfrm>
            <a:off x="6096000" y="1"/>
            <a:ext cx="6102825" cy="6858000"/>
          </a:xfrm>
          <a:prstGeom prst="rect">
            <a:avLst/>
          </a:prstGeom>
        </p:spPr>
      </p:pic>
    </p:spTree>
    <p:extLst>
      <p:ext uri="{BB962C8B-B14F-4D97-AF65-F5344CB8AC3E}">
        <p14:creationId xmlns:p14="http://schemas.microsoft.com/office/powerpoint/2010/main" val="1195216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C499F-57A4-64DD-9A82-6F11B68D464E}"/>
              </a:ext>
            </a:extLst>
          </p:cNvPr>
          <p:cNvSpPr>
            <a:spLocks noGrp="1"/>
          </p:cNvSpPr>
          <p:nvPr>
            <p:ph type="title"/>
          </p:nvPr>
        </p:nvSpPr>
        <p:spPr/>
        <p:txBody>
          <a:bodyPr/>
          <a:lstStyle/>
          <a:p>
            <a:r>
              <a:rPr lang="en-US" b="1" dirty="0">
                <a:latin typeface="+mn-lt"/>
              </a:rPr>
              <a:t>SENIF and High Needs explained…</a:t>
            </a:r>
          </a:p>
        </p:txBody>
      </p:sp>
      <p:sp>
        <p:nvSpPr>
          <p:cNvPr id="3" name="Content Placeholder 2">
            <a:extLst>
              <a:ext uri="{FF2B5EF4-FFF2-40B4-BE49-F238E27FC236}">
                <a16:creationId xmlns:a16="http://schemas.microsoft.com/office/drawing/2014/main" id="{3B8CD5EB-DB9F-B34C-EC10-EEE9A960EFC5}"/>
              </a:ext>
            </a:extLst>
          </p:cNvPr>
          <p:cNvSpPr>
            <a:spLocks noGrp="1"/>
          </p:cNvSpPr>
          <p:nvPr>
            <p:ph idx="1"/>
          </p:nvPr>
        </p:nvSpPr>
        <p:spPr/>
        <p:txBody>
          <a:bodyPr>
            <a:normAutofit fontScale="85000" lnSpcReduction="20000"/>
          </a:bodyPr>
          <a:lstStyle/>
          <a:p>
            <a:pPr marL="0" indent="0">
              <a:buNone/>
            </a:pPr>
            <a:r>
              <a:rPr lang="en-GB" b="0" i="0" u="none" strike="noStrike" dirty="0">
                <a:solidFill>
                  <a:srgbClr val="0B0C0C"/>
                </a:solidFill>
                <a:effectLst/>
                <a:latin typeface="GDS Transport"/>
              </a:rPr>
              <a:t>“Local authorities should target SENIFs at children with lower level or emerging </a:t>
            </a:r>
            <a:r>
              <a:rPr lang="en-GB" dirty="0"/>
              <a:t>SEN</a:t>
            </a:r>
            <a:r>
              <a:rPr lang="en-GB" b="0" i="0" u="none" strike="noStrike" dirty="0">
                <a:solidFill>
                  <a:srgbClr val="0B0C0C"/>
                </a:solidFill>
                <a:effectLst/>
                <a:latin typeface="GDS Transport"/>
              </a:rPr>
              <a:t>. Children with more complex needs and those in receipt of an education, health and care plan (</a:t>
            </a:r>
            <a:r>
              <a:rPr lang="en-GB" dirty="0"/>
              <a:t>EHC plan</a:t>
            </a:r>
            <a:r>
              <a:rPr lang="en-GB" b="0" i="0" u="none" strike="noStrike" dirty="0">
                <a:solidFill>
                  <a:srgbClr val="0B0C0C"/>
                </a:solidFill>
                <a:effectLst/>
                <a:latin typeface="GDS Transport"/>
              </a:rPr>
              <a:t>) continue to be eligible to receive funding via the high needs block of the </a:t>
            </a:r>
            <a:r>
              <a:rPr lang="en-GB" dirty="0"/>
              <a:t>DSG</a:t>
            </a:r>
            <a:r>
              <a:rPr lang="en-GB" b="0" i="0" u="none" strike="noStrike" dirty="0">
                <a:solidFill>
                  <a:srgbClr val="0B0C0C"/>
                </a:solidFill>
                <a:effectLst/>
                <a:latin typeface="GDS Transport"/>
              </a:rPr>
              <a:t>. Further information on the high needs funding system can be found in the </a:t>
            </a:r>
            <a:r>
              <a:rPr lang="en-GB" b="0" i="0" u="sng" dirty="0">
                <a:solidFill>
                  <a:srgbClr val="4C2C92"/>
                </a:solidFill>
                <a:effectLst/>
                <a:latin typeface="GDS Transport"/>
                <a:hlinkClick r:id="rId2"/>
              </a:rPr>
              <a:t>high needs funding arrangements: 2023 to 2024</a:t>
            </a:r>
            <a:r>
              <a:rPr lang="en-GB" b="0" i="0" u="none" strike="noStrike" dirty="0">
                <a:solidFill>
                  <a:srgbClr val="0B0C0C"/>
                </a:solidFill>
                <a:effectLst/>
                <a:latin typeface="GDS Transport"/>
              </a:rPr>
              <a:t>. As with other elements of early years funding, SENIFs should apply to children attending settings in the relevant local authority area, regardless of where they live.”</a:t>
            </a:r>
          </a:p>
          <a:p>
            <a:pPr marL="0" indent="0">
              <a:buNone/>
            </a:pPr>
            <a:endParaRPr lang="en-GB" b="0" i="0" u="none" strike="noStrike" dirty="0">
              <a:solidFill>
                <a:srgbClr val="0B0C0C"/>
              </a:solidFill>
              <a:effectLst/>
              <a:latin typeface="GDS Transport"/>
            </a:endParaRPr>
          </a:p>
          <a:p>
            <a:pPr marL="0" indent="0">
              <a:buNone/>
            </a:pPr>
            <a:r>
              <a:rPr lang="en-GB" b="0" i="0" u="none" strike="noStrike" dirty="0">
                <a:solidFill>
                  <a:srgbClr val="0B0C0C"/>
                </a:solidFill>
                <a:effectLst/>
                <a:latin typeface="GDS Transport"/>
              </a:rPr>
              <a:t>“Local authorities should establish their SENIFs using funding from the early years block and/or the high needs block of their </a:t>
            </a:r>
            <a:r>
              <a:rPr lang="en-GB" dirty="0"/>
              <a:t>DSG</a:t>
            </a:r>
            <a:r>
              <a:rPr lang="en-GB" b="0" i="0" u="none" strike="noStrike" dirty="0">
                <a:solidFill>
                  <a:srgbClr val="0B0C0C"/>
                </a:solidFill>
                <a:effectLst/>
                <a:latin typeface="GDS Transport"/>
              </a:rPr>
              <a:t> allocation.”</a:t>
            </a:r>
            <a:endParaRPr lang="en-GB" dirty="0">
              <a:solidFill>
                <a:srgbClr val="0B0C0C"/>
              </a:solidFill>
              <a:latin typeface="GDS Transport"/>
            </a:endParaRPr>
          </a:p>
          <a:p>
            <a:pPr marL="0" indent="0">
              <a:buNone/>
            </a:pPr>
            <a:endParaRPr lang="en-GB" dirty="0">
              <a:solidFill>
                <a:srgbClr val="0B0C0C"/>
              </a:solidFill>
              <a:latin typeface="GDS Transport"/>
            </a:endParaRPr>
          </a:p>
          <a:p>
            <a:pPr marL="0" indent="0">
              <a:buNone/>
            </a:pPr>
            <a:r>
              <a:rPr lang="en-US" sz="2800" b="1" dirty="0">
                <a:latin typeface="+mn-lt"/>
                <a:hlinkClick r:id="rId3"/>
              </a:rPr>
              <a:t>https://www.gov.uk/government/publications/early-years-funding-2023-to-2024</a:t>
            </a:r>
            <a:endParaRPr lang="en-US" sz="2800" b="1" dirty="0">
              <a:latin typeface="+mn-lt"/>
            </a:endParaRPr>
          </a:p>
          <a:p>
            <a:pPr marL="0" indent="0">
              <a:buNone/>
            </a:pPr>
            <a:endParaRPr lang="en-US" dirty="0"/>
          </a:p>
        </p:txBody>
      </p:sp>
    </p:spTree>
    <p:extLst>
      <p:ext uri="{BB962C8B-B14F-4D97-AF65-F5344CB8AC3E}">
        <p14:creationId xmlns:p14="http://schemas.microsoft.com/office/powerpoint/2010/main" val="863252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B83DA-16B9-EED2-12D8-3B700C402890}"/>
              </a:ext>
            </a:extLst>
          </p:cNvPr>
          <p:cNvSpPr>
            <a:spLocks noGrp="1"/>
          </p:cNvSpPr>
          <p:nvPr>
            <p:ph type="title"/>
          </p:nvPr>
        </p:nvSpPr>
        <p:spPr/>
        <p:txBody>
          <a:bodyPr/>
          <a:lstStyle/>
          <a:p>
            <a:r>
              <a:rPr lang="en-US" b="1" dirty="0">
                <a:latin typeface="+mn-lt"/>
              </a:rPr>
              <a:t>DAF</a:t>
            </a:r>
          </a:p>
        </p:txBody>
      </p:sp>
      <p:sp>
        <p:nvSpPr>
          <p:cNvPr id="3" name="Content Placeholder 2">
            <a:extLst>
              <a:ext uri="{FF2B5EF4-FFF2-40B4-BE49-F238E27FC236}">
                <a16:creationId xmlns:a16="http://schemas.microsoft.com/office/drawing/2014/main" id="{DA19840E-D076-8484-630D-B2069C11E8B4}"/>
              </a:ext>
            </a:extLst>
          </p:cNvPr>
          <p:cNvSpPr>
            <a:spLocks noGrp="1"/>
          </p:cNvSpPr>
          <p:nvPr>
            <p:ph idx="1"/>
          </p:nvPr>
        </p:nvSpPr>
        <p:spPr/>
        <p:txBody>
          <a:bodyPr/>
          <a:lstStyle/>
          <a:p>
            <a:pPr marL="0" indent="0" algn="l">
              <a:buNone/>
            </a:pPr>
            <a:r>
              <a:rPr lang="en-GB" b="0" i="0" u="none" strike="noStrike" dirty="0">
                <a:solidFill>
                  <a:srgbClr val="0B0C0C"/>
                </a:solidFill>
                <a:effectLst/>
                <a:latin typeface="GDS Transport"/>
              </a:rPr>
              <a:t>“The funds could be used, for example, to support providers in making reasonable adjustments to their settings and/or helping with building capacity, be that for the child in question or for the benefit of children attending the setting.”</a:t>
            </a:r>
          </a:p>
          <a:p>
            <a:pPr marL="0" indent="0" algn="l" rtl="0" fontAlgn="base">
              <a:buNone/>
            </a:pPr>
            <a:br>
              <a:rPr lang="en-GB" dirty="0"/>
            </a:br>
            <a:r>
              <a:rPr lang="en-GB" sz="1800" b="0" i="0" dirty="0">
                <a:solidFill>
                  <a:srgbClr val="000000"/>
                </a:solidFill>
                <a:effectLst/>
                <a:latin typeface="WordVisi_MSFontService"/>
              </a:rPr>
              <a:t>An example of how the funding is allocated by area was shared by Lincolnshire </a:t>
            </a:r>
            <a:r>
              <a:rPr lang="en-GB" sz="1800" b="0" i="0" u="sng" strike="noStrike" dirty="0">
                <a:solidFill>
                  <a:srgbClr val="0563C1"/>
                </a:solidFill>
                <a:effectLst/>
                <a:latin typeface="WordVisi_MSFontService"/>
                <a:hlinkClick r:id="rId2"/>
              </a:rPr>
              <a:t>https://skillsfunding.service.gov.uk/view-latest-funding/dedicated-schools-grant/funding-breakdown/2024-to-2025/925/19-12-2023?searchTerm=Lincolnshire&amp;tab=early-years</a:t>
            </a:r>
            <a:r>
              <a:rPr lang="en-GB" sz="1800" b="0" i="0" dirty="0">
                <a:solidFill>
                  <a:srgbClr val="000000"/>
                </a:solidFill>
                <a:effectLst/>
                <a:latin typeface="WordVisiPilcrow_MSFontService"/>
              </a:rPr>
              <a:t>  </a:t>
            </a:r>
            <a:endParaRPr lang="en-GB" b="0" i="0" dirty="0">
              <a:solidFill>
                <a:srgbClr val="000000"/>
              </a:solidFill>
              <a:effectLst/>
              <a:latin typeface="Segoe UI" panose="020B0502040204020203" pitchFamily="34" charset="0"/>
            </a:endParaRPr>
          </a:p>
          <a:p>
            <a:pPr marL="0" indent="0">
              <a:buNone/>
            </a:pPr>
            <a:endParaRPr lang="en-US" dirty="0"/>
          </a:p>
        </p:txBody>
      </p:sp>
    </p:spTree>
    <p:extLst>
      <p:ext uri="{BB962C8B-B14F-4D97-AF65-F5344CB8AC3E}">
        <p14:creationId xmlns:p14="http://schemas.microsoft.com/office/powerpoint/2010/main" val="22754953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2EE9C-E841-F18A-275A-321ED7C87184}"/>
              </a:ext>
            </a:extLst>
          </p:cNvPr>
          <p:cNvSpPr>
            <a:spLocks noGrp="1"/>
          </p:cNvSpPr>
          <p:nvPr>
            <p:ph type="title"/>
          </p:nvPr>
        </p:nvSpPr>
        <p:spPr/>
        <p:txBody>
          <a:bodyPr/>
          <a:lstStyle/>
          <a:p>
            <a:r>
              <a:rPr lang="en-US" b="1" dirty="0">
                <a:latin typeface="+mn-lt"/>
              </a:rPr>
              <a:t>High Needs Block</a:t>
            </a:r>
          </a:p>
        </p:txBody>
      </p:sp>
      <p:sp>
        <p:nvSpPr>
          <p:cNvPr id="3" name="Content Placeholder 2">
            <a:extLst>
              <a:ext uri="{FF2B5EF4-FFF2-40B4-BE49-F238E27FC236}">
                <a16:creationId xmlns:a16="http://schemas.microsoft.com/office/drawing/2014/main" id="{5C2CF973-4432-6CB9-5AA0-D3CD2C01795C}"/>
              </a:ext>
            </a:extLst>
          </p:cNvPr>
          <p:cNvSpPr>
            <a:spLocks noGrp="1"/>
          </p:cNvSpPr>
          <p:nvPr>
            <p:ph idx="1"/>
          </p:nvPr>
        </p:nvSpPr>
        <p:spPr/>
        <p:txBody>
          <a:bodyPr>
            <a:normAutofit fontScale="70000" lnSpcReduction="20000"/>
          </a:bodyPr>
          <a:lstStyle/>
          <a:p>
            <a:pPr marL="0" indent="0">
              <a:buNone/>
            </a:pPr>
            <a:r>
              <a:rPr lang="en-GB" b="0" i="0" u="none" strike="noStrike" dirty="0">
                <a:solidFill>
                  <a:srgbClr val="0B0C0C"/>
                </a:solidFill>
                <a:effectLst/>
                <a:latin typeface="+mj-lt"/>
              </a:rPr>
              <a:t>“High needs funding supports provision for pupils and students with </a:t>
            </a:r>
            <a:r>
              <a:rPr lang="en-GB" dirty="0">
                <a:latin typeface="+mj-lt"/>
              </a:rPr>
              <a:t>SEND</a:t>
            </a:r>
            <a:r>
              <a:rPr lang="en-GB" b="0" i="0" u="none" strike="noStrike" dirty="0">
                <a:solidFill>
                  <a:srgbClr val="0B0C0C"/>
                </a:solidFill>
                <a:effectLst/>
                <a:latin typeface="+mj-lt"/>
              </a:rPr>
              <a:t> who require additional resources to participate in education and learning, from their early years to age 25 in schools and colleges”</a:t>
            </a:r>
          </a:p>
          <a:p>
            <a:pPr marL="0" indent="0">
              <a:buNone/>
            </a:pPr>
            <a:endParaRPr lang="en-US" dirty="0"/>
          </a:p>
          <a:p>
            <a:pPr marL="0" indent="0">
              <a:buNone/>
            </a:pPr>
            <a:r>
              <a:rPr lang="en-US" dirty="0"/>
              <a:t>LAs must consult with the Schools Forum…</a:t>
            </a:r>
          </a:p>
          <a:p>
            <a:pPr marL="0" indent="0">
              <a:buNone/>
            </a:pPr>
            <a:endParaRPr lang="en-US" dirty="0"/>
          </a:p>
          <a:p>
            <a:pPr marL="0" indent="0">
              <a:buNone/>
            </a:pPr>
            <a:r>
              <a:rPr lang="en-GB" b="0" i="0" u="none" strike="noStrike" dirty="0">
                <a:solidFill>
                  <a:srgbClr val="0B0C0C"/>
                </a:solidFill>
                <a:effectLst/>
                <a:latin typeface="+mj-lt"/>
              </a:rPr>
              <a:t>“However, to fulfil local authorities’ statutory duties to keep the services and provision for children and young people with </a:t>
            </a:r>
            <a:r>
              <a:rPr lang="en-GB" dirty="0">
                <a:latin typeface="+mj-lt"/>
              </a:rPr>
              <a:t>SEND</a:t>
            </a:r>
            <a:r>
              <a:rPr lang="en-GB" b="0" i="0" u="none" strike="noStrike" dirty="0">
                <a:solidFill>
                  <a:srgbClr val="0B0C0C"/>
                </a:solidFill>
                <a:effectLst/>
                <a:latin typeface="+mj-lt"/>
              </a:rPr>
              <a:t> under review, as required by the </a:t>
            </a:r>
            <a:r>
              <a:rPr lang="en-GB" b="0" i="0" u="sng" dirty="0">
                <a:solidFill>
                  <a:srgbClr val="4C2C92"/>
                </a:solidFill>
                <a:effectLst/>
                <a:latin typeface="+mj-lt"/>
                <a:hlinkClick r:id="rId2"/>
              </a:rPr>
              <a:t>Children and Families Act 2014</a:t>
            </a:r>
            <a:r>
              <a:rPr lang="en-GB" b="0" i="0" u="none" strike="noStrike" dirty="0">
                <a:solidFill>
                  <a:srgbClr val="0B0C0C"/>
                </a:solidFill>
                <a:effectLst/>
                <a:latin typeface="+mj-lt"/>
              </a:rPr>
              <a:t>, local engagement should take place with all of those providing education to ensure good quality provision can be planned, developed and sustained in line with available resources. This includes early years settings and colleges, as well as parents of children and young people with </a:t>
            </a:r>
            <a:r>
              <a:rPr lang="en-GB" dirty="0">
                <a:latin typeface="+mj-lt"/>
              </a:rPr>
              <a:t>SEND</a:t>
            </a:r>
            <a:r>
              <a:rPr lang="en-GB" b="0" i="0" u="none" strike="noStrike" dirty="0">
                <a:solidFill>
                  <a:srgbClr val="0B0C0C"/>
                </a:solidFill>
                <a:effectLst/>
                <a:latin typeface="+mj-lt"/>
              </a:rPr>
              <a:t>, and young people themselves.”</a:t>
            </a:r>
          </a:p>
          <a:p>
            <a:pPr marL="0" indent="0">
              <a:buNone/>
            </a:pPr>
            <a:endParaRPr lang="en-US" dirty="0">
              <a:hlinkClick r:id="rId3"/>
            </a:endParaRPr>
          </a:p>
          <a:p>
            <a:pPr marL="0" indent="0">
              <a:buNone/>
            </a:pPr>
            <a:r>
              <a:rPr lang="en-US" dirty="0">
                <a:hlinkClick r:id="rId3"/>
              </a:rPr>
              <a:t> https://www.gov.uk/government/publications/high-needs-funding-arrangements-2023-to-2024/high-needs-funding-2023-to-2024-operational-guide</a:t>
            </a:r>
            <a:endParaRPr lang="en-GB" dirty="0">
              <a:solidFill>
                <a:srgbClr val="0B0C0C"/>
              </a:solidFill>
              <a:latin typeface="GDS Transport"/>
            </a:endParaRPr>
          </a:p>
          <a:p>
            <a:pPr marL="0" indent="0">
              <a:buNone/>
            </a:pPr>
            <a:endParaRPr lang="en-US" dirty="0"/>
          </a:p>
        </p:txBody>
      </p:sp>
    </p:spTree>
    <p:extLst>
      <p:ext uri="{BB962C8B-B14F-4D97-AF65-F5344CB8AC3E}">
        <p14:creationId xmlns:p14="http://schemas.microsoft.com/office/powerpoint/2010/main" val="27959905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CC6883-0255-3C49-27F4-C8C08A1E5F53}"/>
              </a:ext>
            </a:extLst>
          </p:cNvPr>
          <p:cNvSpPr>
            <a:spLocks noGrp="1"/>
          </p:cNvSpPr>
          <p:nvPr>
            <p:ph type="title"/>
          </p:nvPr>
        </p:nvSpPr>
        <p:spPr>
          <a:xfrm>
            <a:off x="761800" y="762001"/>
            <a:ext cx="5334197" cy="1708242"/>
          </a:xfrm>
        </p:spPr>
        <p:txBody>
          <a:bodyPr anchor="ctr">
            <a:normAutofit/>
          </a:bodyPr>
          <a:lstStyle/>
          <a:p>
            <a:r>
              <a:rPr lang="en-GB" sz="4000" b="1" dirty="0">
                <a:cs typeface="Calibri Light"/>
              </a:rPr>
              <a:t>Other funding sources and support?</a:t>
            </a:r>
            <a:endParaRPr lang="en-GB" sz="4000" b="1" dirty="0"/>
          </a:p>
        </p:txBody>
      </p:sp>
      <p:sp>
        <p:nvSpPr>
          <p:cNvPr id="3" name="Content Placeholder 2">
            <a:extLst>
              <a:ext uri="{FF2B5EF4-FFF2-40B4-BE49-F238E27FC236}">
                <a16:creationId xmlns:a16="http://schemas.microsoft.com/office/drawing/2014/main" id="{792E7D1A-AC64-9F33-4F2D-ECC7204C9C2C}"/>
              </a:ext>
            </a:extLst>
          </p:cNvPr>
          <p:cNvSpPr>
            <a:spLocks noGrp="1"/>
          </p:cNvSpPr>
          <p:nvPr>
            <p:ph idx="1"/>
          </p:nvPr>
        </p:nvSpPr>
        <p:spPr>
          <a:xfrm>
            <a:off x="761800" y="2470244"/>
            <a:ext cx="5334197" cy="3769835"/>
          </a:xfrm>
        </p:spPr>
        <p:txBody>
          <a:bodyPr vert="horz" lIns="91440" tIns="45720" rIns="91440" bIns="45720" rtlCol="0" anchor="ctr">
            <a:normAutofit/>
          </a:bodyPr>
          <a:lstStyle/>
          <a:p>
            <a:pPr marL="0" indent="0">
              <a:buNone/>
            </a:pPr>
            <a:r>
              <a:rPr lang="en-GB" sz="1300">
                <a:ea typeface="+mn-lt"/>
                <a:cs typeface="+mn-lt"/>
              </a:rPr>
              <a:t>Fees (are settings business planning for inclusion?)</a:t>
            </a:r>
            <a:endParaRPr lang="en-GB" sz="1300" dirty="0">
              <a:cs typeface="Calibri" panose="020F0502020204030204"/>
            </a:endParaRPr>
          </a:p>
          <a:p>
            <a:pPr marL="0" indent="0">
              <a:buNone/>
            </a:pPr>
            <a:r>
              <a:rPr lang="en-GB" sz="1300" dirty="0">
                <a:ea typeface="+mn-lt"/>
                <a:cs typeface="+mn-lt"/>
              </a:rPr>
              <a:t>Nursery Education Funding and supplements</a:t>
            </a:r>
            <a:endParaRPr lang="en-GB" sz="1300" dirty="0">
              <a:cs typeface="Calibri" panose="020F0502020204030204"/>
            </a:endParaRPr>
          </a:p>
          <a:p>
            <a:pPr marL="0" indent="0">
              <a:buNone/>
            </a:pPr>
            <a:r>
              <a:rPr lang="en-GB" sz="1300" dirty="0">
                <a:ea typeface="+mn-lt"/>
                <a:cs typeface="+mn-lt"/>
              </a:rPr>
              <a:t>Indirect support </a:t>
            </a:r>
            <a:r>
              <a:rPr lang="en-GB" sz="1300">
                <a:ea typeface="+mn-lt"/>
                <a:cs typeface="+mn-lt"/>
              </a:rPr>
              <a:t>eg...</a:t>
            </a:r>
            <a:endParaRPr lang="en-GB" sz="1300" dirty="0">
              <a:cs typeface="Calibri" panose="020F0502020204030204"/>
            </a:endParaRPr>
          </a:p>
          <a:p>
            <a:pPr marL="0" indent="0">
              <a:buNone/>
            </a:pPr>
            <a:endParaRPr lang="en-GB" sz="1300" dirty="0">
              <a:cs typeface="Calibri" panose="020F0502020204030204"/>
            </a:endParaRPr>
          </a:p>
          <a:p>
            <a:pPr marL="0" indent="0">
              <a:buNone/>
            </a:pPr>
            <a:r>
              <a:rPr lang="en-GB" sz="1300" dirty="0">
                <a:ea typeface="+mn-lt"/>
                <a:cs typeface="+mn-lt"/>
              </a:rPr>
              <a:t>Higher rate Tax Free Childcare for working parents </a:t>
            </a:r>
            <a:endParaRPr lang="en-GB" sz="1300" dirty="0">
              <a:cs typeface="Calibri" panose="020F0502020204030204"/>
            </a:endParaRPr>
          </a:p>
          <a:p>
            <a:pPr marL="0" indent="0">
              <a:buNone/>
            </a:pPr>
            <a:r>
              <a:rPr lang="en-GB" sz="1300" dirty="0">
                <a:ea typeface="+mn-lt"/>
                <a:cs typeface="+mn-lt"/>
              </a:rPr>
              <a:t>Universal credit will help depending on income</a:t>
            </a:r>
            <a:endParaRPr lang="en-GB" sz="1300" dirty="0">
              <a:cs typeface="Calibri" panose="020F0502020204030204"/>
            </a:endParaRPr>
          </a:p>
          <a:p>
            <a:pPr marL="0" indent="0">
              <a:buNone/>
            </a:pPr>
            <a:r>
              <a:rPr lang="en-GB" sz="1300" dirty="0">
                <a:ea typeface="+mn-lt"/>
                <a:cs typeface="+mn-lt"/>
              </a:rPr>
              <a:t>Direct payments – or personal budgets </a:t>
            </a:r>
            <a:endParaRPr lang="en-GB" sz="1300" dirty="0">
              <a:cs typeface="Calibri" panose="020F0502020204030204"/>
            </a:endParaRPr>
          </a:p>
          <a:p>
            <a:pPr marL="0" indent="0">
              <a:buNone/>
            </a:pPr>
            <a:r>
              <a:rPr lang="en-GB" sz="1300" dirty="0">
                <a:ea typeface="+mn-lt"/>
                <a:cs typeface="+mn-lt"/>
              </a:rPr>
              <a:t>Parent can use DLA towards childcare </a:t>
            </a:r>
            <a:endParaRPr lang="en-GB" sz="1300" dirty="0">
              <a:cs typeface="Calibri" panose="020F0502020204030204"/>
            </a:endParaRPr>
          </a:p>
          <a:p>
            <a:pPr marL="0" indent="0">
              <a:buNone/>
            </a:pPr>
            <a:r>
              <a:rPr lang="en-GB" sz="1300" dirty="0">
                <a:ea typeface="+mn-lt"/>
                <a:cs typeface="+mn-lt"/>
              </a:rPr>
              <a:t>Right to request flexible working if a parent of a disabled child </a:t>
            </a:r>
            <a:endParaRPr lang="en-GB" sz="1300" dirty="0">
              <a:cs typeface="Calibri" panose="020F0502020204030204"/>
            </a:endParaRPr>
          </a:p>
          <a:p>
            <a:pPr marL="0" indent="0">
              <a:buNone/>
            </a:pPr>
            <a:endParaRPr lang="en-GB" sz="1300">
              <a:latin typeface="Arial"/>
              <a:cs typeface="Arial"/>
            </a:endParaRPr>
          </a:p>
          <a:p>
            <a:pPr marL="0" indent="0">
              <a:buNone/>
            </a:pPr>
            <a:r>
              <a:rPr lang="en-GB" sz="1300" dirty="0">
                <a:ea typeface="+mn-lt"/>
                <a:cs typeface="+mn-lt"/>
                <a:hlinkClick r:id="rId2"/>
              </a:rPr>
              <a:t>https://www.childcarechoices.gov.uk</a:t>
            </a:r>
            <a:endParaRPr lang="en-GB" sz="1300" dirty="0">
              <a:cs typeface="Calibri" panose="020F0502020204030204"/>
            </a:endParaRPr>
          </a:p>
          <a:p>
            <a:pPr marL="0" indent="0">
              <a:buNone/>
            </a:pPr>
            <a:endParaRPr lang="en-GB" sz="1300">
              <a:cs typeface="Calibri" panose="020F0502020204030204"/>
            </a:endParaRPr>
          </a:p>
        </p:txBody>
      </p:sp>
      <p:pic>
        <p:nvPicPr>
          <p:cNvPr id="5" name="Picture 4" descr="Puzzle pieces">
            <a:extLst>
              <a:ext uri="{FF2B5EF4-FFF2-40B4-BE49-F238E27FC236}">
                <a16:creationId xmlns:a16="http://schemas.microsoft.com/office/drawing/2014/main" id="{B85AECFE-33E4-6C04-E84C-0EBF98D7324F}"/>
              </a:ext>
            </a:extLst>
          </p:cNvPr>
          <p:cNvPicPr>
            <a:picLocks noChangeAspect="1"/>
          </p:cNvPicPr>
          <p:nvPr/>
        </p:nvPicPr>
        <p:blipFill rotWithShape="1">
          <a:blip r:embed="rId3"/>
          <a:srcRect l="28267" r="20167" b="7"/>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34422769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n placed on top of a signature line">
            <a:extLst>
              <a:ext uri="{FF2B5EF4-FFF2-40B4-BE49-F238E27FC236}">
                <a16:creationId xmlns:a16="http://schemas.microsoft.com/office/drawing/2014/main" id="{93DF03AD-D40A-31D6-8D50-5A5D187D5D0F}"/>
              </a:ext>
            </a:extLst>
          </p:cNvPr>
          <p:cNvPicPr>
            <a:picLocks noChangeAspect="1"/>
          </p:cNvPicPr>
          <p:nvPr/>
        </p:nvPicPr>
        <p:blipFill rotWithShape="1">
          <a:blip r:embed="rId2"/>
          <a:srcRect l="5884" r="-1" b="-1"/>
          <a:stretch/>
        </p:blipFill>
        <p:spPr>
          <a:xfrm>
            <a:off x="2555441" y="10"/>
            <a:ext cx="9669642" cy="68579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29C47D9-CAEC-8ED6-B4A9-8E0AF8C51142}"/>
              </a:ext>
            </a:extLst>
          </p:cNvPr>
          <p:cNvSpPr>
            <a:spLocks noGrp="1"/>
          </p:cNvSpPr>
          <p:nvPr>
            <p:ph type="title"/>
          </p:nvPr>
        </p:nvSpPr>
        <p:spPr>
          <a:xfrm>
            <a:off x="456171" y="0"/>
            <a:ext cx="7823886" cy="1899912"/>
          </a:xfrm>
        </p:spPr>
        <p:txBody>
          <a:bodyPr>
            <a:normAutofit/>
          </a:bodyPr>
          <a:lstStyle/>
          <a:p>
            <a:r>
              <a:rPr lang="en-US" sz="4000" b="1" dirty="0">
                <a:latin typeface="+mn-lt"/>
              </a:rPr>
              <a:t>Don’t forget the related legislation</a:t>
            </a:r>
          </a:p>
        </p:txBody>
      </p:sp>
      <p:sp>
        <p:nvSpPr>
          <p:cNvPr id="3" name="Content Placeholder 2">
            <a:extLst>
              <a:ext uri="{FF2B5EF4-FFF2-40B4-BE49-F238E27FC236}">
                <a16:creationId xmlns:a16="http://schemas.microsoft.com/office/drawing/2014/main" id="{2A7E5EC4-6BF5-4ED6-9E38-CF3894D8E892}"/>
              </a:ext>
            </a:extLst>
          </p:cNvPr>
          <p:cNvSpPr>
            <a:spLocks noGrp="1"/>
          </p:cNvSpPr>
          <p:nvPr>
            <p:ph idx="1"/>
          </p:nvPr>
        </p:nvSpPr>
        <p:spPr>
          <a:xfrm>
            <a:off x="644346" y="2108381"/>
            <a:ext cx="3822189" cy="3742762"/>
          </a:xfrm>
        </p:spPr>
        <p:txBody>
          <a:bodyPr>
            <a:normAutofit fontScale="70000" lnSpcReduction="20000"/>
          </a:bodyPr>
          <a:lstStyle/>
          <a:p>
            <a:r>
              <a:rPr lang="en-US" sz="2000" b="1" dirty="0">
                <a:hlinkClick r:id="rId3"/>
              </a:rPr>
              <a:t>Childcare Act</a:t>
            </a:r>
          </a:p>
          <a:p>
            <a:r>
              <a:rPr lang="en-US" sz="2000" dirty="0">
                <a:hlinkClick r:id="rId3"/>
              </a:rPr>
              <a:t>https://www.legislation.gov.uk/ukpga/2006/21</a:t>
            </a:r>
          </a:p>
          <a:p>
            <a:endParaRPr lang="en-US" sz="2000" dirty="0">
              <a:hlinkClick r:id="rId3"/>
            </a:endParaRPr>
          </a:p>
          <a:p>
            <a:r>
              <a:rPr lang="en-US" sz="2000" b="1" dirty="0">
                <a:hlinkClick r:id="rId3"/>
              </a:rPr>
              <a:t>Fiancial regulations</a:t>
            </a:r>
          </a:p>
          <a:p>
            <a:r>
              <a:rPr lang="en-US" sz="2000" dirty="0">
                <a:hlinkClick r:id="rId3"/>
              </a:rPr>
              <a:t>https://www.legislation.gov.uk/uksi/2023/59/contents/made</a:t>
            </a:r>
            <a:endParaRPr lang="en-US" sz="2000" dirty="0"/>
          </a:p>
          <a:p>
            <a:endParaRPr lang="en-US" sz="2000" dirty="0">
              <a:hlinkClick r:id="rId3"/>
            </a:endParaRPr>
          </a:p>
          <a:p>
            <a:r>
              <a:rPr lang="en-US" sz="2000" b="1" dirty="0">
                <a:hlinkClick r:id="rId3"/>
              </a:rPr>
              <a:t>Child and Families Act</a:t>
            </a:r>
          </a:p>
          <a:p>
            <a:r>
              <a:rPr lang="en-US" sz="2000" dirty="0">
                <a:hlinkClick r:id="rId4"/>
              </a:rPr>
              <a:t>https://www.legislation.gov.uk/ukpga/2014/6/contents/enacted</a:t>
            </a:r>
            <a:endParaRPr lang="en-US" sz="2000" dirty="0">
              <a:hlinkClick r:id="rId5"/>
            </a:endParaRPr>
          </a:p>
          <a:p>
            <a:endParaRPr lang="en-US" sz="2000" dirty="0">
              <a:hlinkClick r:id="rId5"/>
            </a:endParaRPr>
          </a:p>
          <a:p>
            <a:r>
              <a:rPr lang="en-US" sz="2000" b="1" dirty="0">
                <a:hlinkClick r:id="rId5"/>
              </a:rPr>
              <a:t>Equalities Act</a:t>
            </a:r>
          </a:p>
          <a:p>
            <a:r>
              <a:rPr lang="en-US" sz="2000" dirty="0">
                <a:hlinkClick r:id="rId5"/>
              </a:rPr>
              <a:t>https://www.legislation.gov.uk/ukpga/2010/15/contents</a:t>
            </a:r>
            <a:endParaRPr lang="en-US" sz="2000" dirty="0"/>
          </a:p>
          <a:p>
            <a:endParaRPr lang="en-US" sz="2000" dirty="0"/>
          </a:p>
        </p:txBody>
      </p:sp>
    </p:spTree>
    <p:extLst>
      <p:ext uri="{BB962C8B-B14F-4D97-AF65-F5344CB8AC3E}">
        <p14:creationId xmlns:p14="http://schemas.microsoft.com/office/powerpoint/2010/main" val="1949938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avel resting on block">
            <a:extLst>
              <a:ext uri="{FF2B5EF4-FFF2-40B4-BE49-F238E27FC236}">
                <a16:creationId xmlns:a16="http://schemas.microsoft.com/office/drawing/2014/main" id="{7AA970A2-341C-1274-7C48-80F3A7088104}"/>
              </a:ext>
            </a:extLst>
          </p:cNvPr>
          <p:cNvPicPr>
            <a:picLocks noChangeAspect="1"/>
          </p:cNvPicPr>
          <p:nvPr/>
        </p:nvPicPr>
        <p:blipFill rotWithShape="1">
          <a:blip r:embed="rId2"/>
          <a:srcRect l="5884" r="-1" b="-1"/>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B4B12ED-4AFB-148E-5478-497525C8048B}"/>
              </a:ext>
            </a:extLst>
          </p:cNvPr>
          <p:cNvSpPr>
            <a:spLocks noGrp="1"/>
          </p:cNvSpPr>
          <p:nvPr>
            <p:ph type="title"/>
          </p:nvPr>
        </p:nvSpPr>
        <p:spPr>
          <a:xfrm>
            <a:off x="838200" y="365125"/>
            <a:ext cx="3822189" cy="1899912"/>
          </a:xfrm>
        </p:spPr>
        <p:txBody>
          <a:bodyPr>
            <a:normAutofit/>
          </a:bodyPr>
          <a:lstStyle/>
          <a:p>
            <a:r>
              <a:rPr lang="en-US" sz="4000" b="1">
                <a:latin typeface="+mn-lt"/>
              </a:rPr>
              <a:t>So how do you make the case?</a:t>
            </a:r>
          </a:p>
        </p:txBody>
      </p:sp>
      <p:sp>
        <p:nvSpPr>
          <p:cNvPr id="3" name="Content Placeholder 2">
            <a:extLst>
              <a:ext uri="{FF2B5EF4-FFF2-40B4-BE49-F238E27FC236}">
                <a16:creationId xmlns:a16="http://schemas.microsoft.com/office/drawing/2014/main" id="{4D752382-4074-F71D-980A-EEC496859CDC}"/>
              </a:ext>
            </a:extLst>
          </p:cNvPr>
          <p:cNvSpPr>
            <a:spLocks noGrp="1"/>
          </p:cNvSpPr>
          <p:nvPr>
            <p:ph idx="1"/>
          </p:nvPr>
        </p:nvSpPr>
        <p:spPr>
          <a:xfrm>
            <a:off x="838200" y="2434201"/>
            <a:ext cx="3822189" cy="3742762"/>
          </a:xfrm>
        </p:spPr>
        <p:txBody>
          <a:bodyPr>
            <a:normAutofit/>
          </a:bodyPr>
          <a:lstStyle/>
          <a:p>
            <a:r>
              <a:rPr lang="en-US" sz="1700"/>
              <a:t>Evidence need locally and highlight national research</a:t>
            </a:r>
          </a:p>
          <a:p>
            <a:r>
              <a:rPr lang="en-US" sz="1700"/>
              <a:t>Highlight the risk of legal challenge</a:t>
            </a:r>
          </a:p>
          <a:p>
            <a:r>
              <a:rPr lang="en-US" sz="1700"/>
              <a:t>Engage senior leaders and members</a:t>
            </a:r>
          </a:p>
          <a:p>
            <a:r>
              <a:rPr lang="en-US" sz="1700"/>
              <a:t>Support your Schools Forum understanding of their role and totality of LA responsibilities</a:t>
            </a:r>
          </a:p>
          <a:p>
            <a:r>
              <a:rPr lang="en-US" sz="1700"/>
              <a:t>Ensure Early Years Inclusions is part of a strategic approach to wider LA priorities, safeguarding, attainment, SEND/Inclusion, regeneration and employment etc </a:t>
            </a:r>
          </a:p>
          <a:p>
            <a:endParaRPr lang="en-US" sz="1700"/>
          </a:p>
          <a:p>
            <a:endParaRPr lang="en-US" sz="1700"/>
          </a:p>
        </p:txBody>
      </p:sp>
    </p:spTree>
    <p:extLst>
      <p:ext uri="{BB962C8B-B14F-4D97-AF65-F5344CB8AC3E}">
        <p14:creationId xmlns:p14="http://schemas.microsoft.com/office/powerpoint/2010/main" val="1509881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agnifying glass on clear background">
            <a:extLst>
              <a:ext uri="{FF2B5EF4-FFF2-40B4-BE49-F238E27FC236}">
                <a16:creationId xmlns:a16="http://schemas.microsoft.com/office/drawing/2014/main" id="{BDD45CBB-23D4-A654-AA24-6B636F59B065}"/>
              </a:ext>
            </a:extLst>
          </p:cNvPr>
          <p:cNvPicPr>
            <a:picLocks noChangeAspect="1"/>
          </p:cNvPicPr>
          <p:nvPr/>
        </p:nvPicPr>
        <p:blipFill rotWithShape="1">
          <a:blip r:embed="rId2"/>
          <a:srcRect l="5884" r="-1" b="-1"/>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C69B043-3C0D-1580-D7DD-4AEC09EF71FB}"/>
              </a:ext>
            </a:extLst>
          </p:cNvPr>
          <p:cNvSpPr>
            <a:spLocks noGrp="1"/>
          </p:cNvSpPr>
          <p:nvPr>
            <p:ph type="title"/>
          </p:nvPr>
        </p:nvSpPr>
        <p:spPr>
          <a:xfrm>
            <a:off x="838200" y="365125"/>
            <a:ext cx="3822189" cy="1899912"/>
          </a:xfrm>
        </p:spPr>
        <p:txBody>
          <a:bodyPr>
            <a:normAutofit/>
          </a:bodyPr>
          <a:lstStyle/>
          <a:p>
            <a:r>
              <a:rPr lang="en-US" sz="4000" b="1">
                <a:latin typeface="+mn-lt"/>
              </a:rPr>
              <a:t>Discussion time</a:t>
            </a:r>
          </a:p>
        </p:txBody>
      </p:sp>
      <p:sp>
        <p:nvSpPr>
          <p:cNvPr id="3" name="Content Placeholder 2">
            <a:extLst>
              <a:ext uri="{FF2B5EF4-FFF2-40B4-BE49-F238E27FC236}">
                <a16:creationId xmlns:a16="http://schemas.microsoft.com/office/drawing/2014/main" id="{61717EB2-1C4E-7C88-80F0-D38E14567A22}"/>
              </a:ext>
            </a:extLst>
          </p:cNvPr>
          <p:cNvSpPr>
            <a:spLocks noGrp="1"/>
          </p:cNvSpPr>
          <p:nvPr>
            <p:ph idx="1"/>
          </p:nvPr>
        </p:nvSpPr>
        <p:spPr>
          <a:xfrm>
            <a:off x="838200" y="2434201"/>
            <a:ext cx="3822189" cy="3742762"/>
          </a:xfrm>
        </p:spPr>
        <p:txBody>
          <a:bodyPr>
            <a:normAutofit/>
          </a:bodyPr>
          <a:lstStyle/>
          <a:p>
            <a:r>
              <a:rPr lang="en-US" sz="2000" dirty="0"/>
              <a:t>What are you accessing?</a:t>
            </a:r>
          </a:p>
          <a:p>
            <a:r>
              <a:rPr lang="en-US" sz="2000" dirty="0"/>
              <a:t>What makes the difference?</a:t>
            </a:r>
          </a:p>
          <a:p>
            <a:r>
              <a:rPr lang="en-US" sz="2000" dirty="0"/>
              <a:t>What can you share?</a:t>
            </a:r>
          </a:p>
          <a:p>
            <a:r>
              <a:rPr lang="en-US" sz="2000" dirty="0"/>
              <a:t>How are supporting providers to </a:t>
            </a:r>
            <a:r>
              <a:rPr lang="en-US" sz="2000" dirty="0" err="1"/>
              <a:t>maximise</a:t>
            </a:r>
            <a:r>
              <a:rPr lang="en-US" sz="2000" dirty="0"/>
              <a:t> funds?</a:t>
            </a:r>
          </a:p>
          <a:p>
            <a:r>
              <a:rPr lang="en-US" sz="2000" dirty="0"/>
              <a:t>How are you supporting parents to </a:t>
            </a:r>
            <a:r>
              <a:rPr lang="en-US" sz="2000" dirty="0" err="1"/>
              <a:t>maximise</a:t>
            </a:r>
            <a:r>
              <a:rPr lang="en-US" sz="2000" dirty="0"/>
              <a:t> funds?</a:t>
            </a:r>
          </a:p>
        </p:txBody>
      </p:sp>
    </p:spTree>
    <p:extLst>
      <p:ext uri="{BB962C8B-B14F-4D97-AF65-F5344CB8AC3E}">
        <p14:creationId xmlns:p14="http://schemas.microsoft.com/office/powerpoint/2010/main" val="3959046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B2C006-19E4-11A3-146C-791344B3D617}"/>
              </a:ext>
            </a:extLst>
          </p:cNvPr>
          <p:cNvSpPr>
            <a:spLocks noGrp="1"/>
          </p:cNvSpPr>
          <p:nvPr>
            <p:ph type="title"/>
          </p:nvPr>
        </p:nvSpPr>
        <p:spPr>
          <a:xfrm>
            <a:off x="761803" y="350196"/>
            <a:ext cx="4646904" cy="1624520"/>
          </a:xfrm>
        </p:spPr>
        <p:txBody>
          <a:bodyPr anchor="ctr">
            <a:normAutofit fontScale="90000"/>
          </a:bodyPr>
          <a:lstStyle/>
          <a:p>
            <a:r>
              <a:rPr lang="en-US" sz="4000" b="1" dirty="0">
                <a:latin typeface="+mn-lt"/>
              </a:rPr>
              <a:t>A reminder of how we can help and what else we are up to</a:t>
            </a:r>
          </a:p>
        </p:txBody>
      </p:sp>
      <p:sp>
        <p:nvSpPr>
          <p:cNvPr id="3" name="Content Placeholder 2">
            <a:extLst>
              <a:ext uri="{FF2B5EF4-FFF2-40B4-BE49-F238E27FC236}">
                <a16:creationId xmlns:a16="http://schemas.microsoft.com/office/drawing/2014/main" id="{C9B21F65-F147-2F54-2A21-1A69EF72084D}"/>
              </a:ext>
            </a:extLst>
          </p:cNvPr>
          <p:cNvSpPr>
            <a:spLocks noGrp="1"/>
          </p:cNvSpPr>
          <p:nvPr>
            <p:ph idx="1"/>
          </p:nvPr>
        </p:nvSpPr>
        <p:spPr>
          <a:xfrm>
            <a:off x="761802" y="2743200"/>
            <a:ext cx="4646905" cy="3613149"/>
          </a:xfrm>
        </p:spPr>
        <p:txBody>
          <a:bodyPr anchor="ctr">
            <a:normAutofit/>
          </a:bodyPr>
          <a:lstStyle/>
          <a:p>
            <a:r>
              <a:rPr lang="en-US" sz="2000"/>
              <a:t>Our research</a:t>
            </a:r>
          </a:p>
          <a:p>
            <a:r>
              <a:rPr lang="en-US" sz="2000"/>
              <a:t>Lobbying and our manifesto</a:t>
            </a:r>
          </a:p>
          <a:p>
            <a:r>
              <a:rPr lang="en-US" sz="2000"/>
              <a:t>Training and development </a:t>
            </a:r>
            <a:endParaRPr lang="en-US" sz="2000">
              <a:cs typeface="Calibri"/>
            </a:endParaRPr>
          </a:p>
          <a:p>
            <a:r>
              <a:rPr lang="en-US" sz="2000"/>
              <a:t>Planned support</a:t>
            </a:r>
          </a:p>
          <a:p>
            <a:endParaRPr lang="en-US" sz="2000"/>
          </a:p>
        </p:txBody>
      </p:sp>
      <p:pic>
        <p:nvPicPr>
          <p:cNvPr id="5" name="Picture 4" descr="White paper ships being led by a yellow ship">
            <a:extLst>
              <a:ext uri="{FF2B5EF4-FFF2-40B4-BE49-F238E27FC236}">
                <a16:creationId xmlns:a16="http://schemas.microsoft.com/office/drawing/2014/main" id="{A84B0A69-6BD4-6CF5-928B-D9EEC6089A9C}"/>
              </a:ext>
            </a:extLst>
          </p:cNvPr>
          <p:cNvPicPr>
            <a:picLocks noChangeAspect="1"/>
          </p:cNvPicPr>
          <p:nvPr/>
        </p:nvPicPr>
        <p:blipFill rotWithShape="1">
          <a:blip r:embed="rId3"/>
          <a:srcRect l="34081" r="6519" b="-2"/>
          <a:stretch/>
        </p:blipFill>
        <p:spPr>
          <a:xfrm>
            <a:off x="6096000" y="1"/>
            <a:ext cx="6102825" cy="6858000"/>
          </a:xfrm>
          <a:prstGeom prst="rect">
            <a:avLst/>
          </a:prstGeom>
        </p:spPr>
      </p:pic>
    </p:spTree>
    <p:extLst>
      <p:ext uri="{BB962C8B-B14F-4D97-AF65-F5344CB8AC3E}">
        <p14:creationId xmlns:p14="http://schemas.microsoft.com/office/powerpoint/2010/main" val="921374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Many question marks on black background">
            <a:extLst>
              <a:ext uri="{FF2B5EF4-FFF2-40B4-BE49-F238E27FC236}">
                <a16:creationId xmlns:a16="http://schemas.microsoft.com/office/drawing/2014/main" id="{E3630BC3-75B3-549D-DB55-36CC62F7B69B}"/>
              </a:ext>
            </a:extLst>
          </p:cNvPr>
          <p:cNvPicPr>
            <a:picLocks noChangeAspect="1"/>
          </p:cNvPicPr>
          <p:nvPr/>
        </p:nvPicPr>
        <p:blipFill rotWithShape="1">
          <a:blip r:embed="rId2"/>
          <a:srcRect l="13991" r="2" b="2"/>
          <a:stretch/>
        </p:blipFill>
        <p:spPr>
          <a:xfrm>
            <a:off x="2522356" y="10"/>
            <a:ext cx="9669642" cy="6857990"/>
          </a:xfrm>
          <a:prstGeom prst="rect">
            <a:avLst/>
          </a:prstGeom>
        </p:spPr>
      </p:pic>
      <p:sp>
        <p:nvSpPr>
          <p:cNvPr id="38" name="Rectangle 3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2135003-EDFF-7962-63FF-DBF800D3F520}"/>
              </a:ext>
            </a:extLst>
          </p:cNvPr>
          <p:cNvSpPr>
            <a:spLocks noGrp="1"/>
          </p:cNvSpPr>
          <p:nvPr>
            <p:ph type="title"/>
          </p:nvPr>
        </p:nvSpPr>
        <p:spPr>
          <a:xfrm>
            <a:off x="838200" y="365125"/>
            <a:ext cx="3822189" cy="1899912"/>
          </a:xfrm>
        </p:spPr>
        <p:txBody>
          <a:bodyPr>
            <a:normAutofit/>
          </a:bodyPr>
          <a:lstStyle/>
          <a:p>
            <a:br>
              <a:rPr lang="en-US" sz="4000" dirty="0">
                <a:latin typeface="+mn-lt"/>
              </a:rPr>
            </a:br>
            <a:r>
              <a:rPr lang="en-US" sz="4000" b="1" dirty="0">
                <a:latin typeface="+mn-lt"/>
              </a:rPr>
              <a:t>Agenda</a:t>
            </a:r>
          </a:p>
        </p:txBody>
      </p:sp>
      <p:sp>
        <p:nvSpPr>
          <p:cNvPr id="3" name="Content Placeholder 2">
            <a:extLst>
              <a:ext uri="{FF2B5EF4-FFF2-40B4-BE49-F238E27FC236}">
                <a16:creationId xmlns:a16="http://schemas.microsoft.com/office/drawing/2014/main" id="{F5F9340A-2F40-9EC0-23D2-CA8140961696}"/>
              </a:ext>
            </a:extLst>
          </p:cNvPr>
          <p:cNvSpPr>
            <a:spLocks noGrp="1"/>
          </p:cNvSpPr>
          <p:nvPr>
            <p:ph idx="1"/>
          </p:nvPr>
        </p:nvSpPr>
        <p:spPr>
          <a:xfrm>
            <a:off x="838200" y="2434201"/>
            <a:ext cx="3822189" cy="3742762"/>
          </a:xfrm>
        </p:spPr>
        <p:txBody>
          <a:bodyPr vert="horz" lIns="91440" tIns="45720" rIns="91440" bIns="45720" rtlCol="0" anchor="t">
            <a:normAutofit/>
          </a:bodyPr>
          <a:lstStyle/>
          <a:p>
            <a:r>
              <a:rPr lang="en-US" sz="1700" dirty="0"/>
              <a:t>Introductions and welcome</a:t>
            </a:r>
          </a:p>
          <a:p>
            <a:r>
              <a:rPr lang="en-US" sz="1700" dirty="0"/>
              <a:t>You said we did (a round up from last time and what next)</a:t>
            </a:r>
          </a:p>
          <a:p>
            <a:r>
              <a:rPr lang="en-US" sz="1700" dirty="0"/>
              <a:t>A spotlight on funding for inclusion</a:t>
            </a:r>
          </a:p>
          <a:p>
            <a:pPr lvl="1"/>
            <a:r>
              <a:rPr lang="en-US" sz="1700" dirty="0"/>
              <a:t>Streams available to LAs and the guidance accompanying them</a:t>
            </a:r>
            <a:endParaRPr lang="en-US" sz="1700" dirty="0">
              <a:cs typeface="Calibri"/>
            </a:endParaRPr>
          </a:p>
          <a:p>
            <a:pPr lvl="1"/>
            <a:r>
              <a:rPr lang="en-US" sz="1700" dirty="0"/>
              <a:t>Other sources and approaches to explore and </a:t>
            </a:r>
            <a:r>
              <a:rPr lang="en-US" sz="1700" err="1"/>
              <a:t>maximise</a:t>
            </a:r>
            <a:endParaRPr lang="en-US" sz="1700">
              <a:cs typeface="Calibri"/>
            </a:endParaRPr>
          </a:p>
          <a:p>
            <a:pPr lvl="1"/>
            <a:r>
              <a:rPr lang="en-US" sz="1700" dirty="0">
                <a:cs typeface="Calibri"/>
              </a:rPr>
              <a:t>Making the case</a:t>
            </a:r>
            <a:endParaRPr lang="en-US" sz="1700" dirty="0"/>
          </a:p>
          <a:p>
            <a:r>
              <a:rPr lang="en-US" sz="1700" dirty="0"/>
              <a:t>Ask the room</a:t>
            </a:r>
          </a:p>
          <a:p>
            <a:r>
              <a:rPr lang="en-US" sz="1700" dirty="0"/>
              <a:t>What next?</a:t>
            </a:r>
          </a:p>
          <a:p>
            <a:pPr marL="0" indent="0">
              <a:buNone/>
            </a:pPr>
            <a:endParaRPr lang="en-US" sz="1700" dirty="0"/>
          </a:p>
        </p:txBody>
      </p:sp>
    </p:spTree>
    <p:extLst>
      <p:ext uri="{BB962C8B-B14F-4D97-AF65-F5344CB8AC3E}">
        <p14:creationId xmlns:p14="http://schemas.microsoft.com/office/powerpoint/2010/main" val="32591573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Question mark against red wall">
            <a:extLst>
              <a:ext uri="{FF2B5EF4-FFF2-40B4-BE49-F238E27FC236}">
                <a16:creationId xmlns:a16="http://schemas.microsoft.com/office/drawing/2014/main" id="{D715D44E-A8A5-460F-4C5E-74525CA88F03}"/>
              </a:ext>
            </a:extLst>
          </p:cNvPr>
          <p:cNvPicPr>
            <a:picLocks noChangeAspect="1"/>
          </p:cNvPicPr>
          <p:nvPr/>
        </p:nvPicPr>
        <p:blipFill rotWithShape="1">
          <a:blip r:embed="rId2"/>
          <a:srcRect b="702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B430C7-96EE-7AFC-CAFC-0CE01238254F}"/>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b="1">
                <a:solidFill>
                  <a:srgbClr val="FFFFFF"/>
                </a:solidFill>
              </a:rPr>
              <a:t>Ask the room</a:t>
            </a:r>
          </a:p>
        </p:txBody>
      </p:sp>
    </p:spTree>
    <p:extLst>
      <p:ext uri="{BB962C8B-B14F-4D97-AF65-F5344CB8AC3E}">
        <p14:creationId xmlns:p14="http://schemas.microsoft.com/office/powerpoint/2010/main" val="22167983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Spotlight on a dark foggy stage">
            <a:extLst>
              <a:ext uri="{FF2B5EF4-FFF2-40B4-BE49-F238E27FC236}">
                <a16:creationId xmlns:a16="http://schemas.microsoft.com/office/drawing/2014/main" id="{64423D13-55E6-6B01-AB89-B21BEB14A6DD}"/>
              </a:ext>
            </a:extLst>
          </p:cNvPr>
          <p:cNvPicPr>
            <a:picLocks noChangeAspect="1"/>
          </p:cNvPicPr>
          <p:nvPr/>
        </p:nvPicPr>
        <p:blipFill rotWithShape="1">
          <a:blip r:embed="rId2"/>
          <a:srcRect b="15370"/>
          <a:stretch/>
        </p:blipFill>
        <p:spPr>
          <a:xfrm>
            <a:off x="20" y="-7619"/>
            <a:ext cx="12191979" cy="6887364"/>
          </a:xfrm>
          <a:prstGeom prst="rect">
            <a:avLst/>
          </a:prstGeom>
        </p:spPr>
      </p:pic>
      <p:sp>
        <p:nvSpPr>
          <p:cNvPr id="9" name="Rectangle 8">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92" y="0"/>
            <a:ext cx="7397030" cy="6879744"/>
          </a:xfrm>
          <a:prstGeom prst="rect">
            <a:avLst/>
          </a:prstGeom>
          <a:gradFill flip="none" rotWithShape="1">
            <a:gsLst>
              <a:gs pos="9000">
                <a:srgbClr val="000000">
                  <a:alpha val="65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E5BB1C-7D53-4F71-240B-A46A4DBB7A5F}"/>
              </a:ext>
            </a:extLst>
          </p:cNvPr>
          <p:cNvSpPr>
            <a:spLocks noGrp="1"/>
          </p:cNvSpPr>
          <p:nvPr>
            <p:ph type="title"/>
          </p:nvPr>
        </p:nvSpPr>
        <p:spPr>
          <a:xfrm>
            <a:off x="427954" y="294650"/>
            <a:ext cx="5149886" cy="2839273"/>
          </a:xfrm>
        </p:spPr>
        <p:txBody>
          <a:bodyPr vert="horz" lIns="91440" tIns="45720" rIns="91440" bIns="45720" rtlCol="0" anchor="b">
            <a:normAutofit fontScale="90000"/>
          </a:bodyPr>
          <a:lstStyle/>
          <a:p>
            <a:r>
              <a:rPr lang="en-US" sz="4900" b="1" dirty="0">
                <a:solidFill>
                  <a:srgbClr val="FFFFFF"/>
                </a:solidFill>
              </a:rPr>
              <a:t>Spotlight next time?</a:t>
            </a:r>
            <a:br>
              <a:rPr lang="en-US" sz="4900" b="1" dirty="0">
                <a:solidFill>
                  <a:srgbClr val="FFFFFF"/>
                </a:solidFill>
              </a:rPr>
            </a:br>
            <a:br>
              <a:rPr lang="en-US" sz="4900" b="1" dirty="0">
                <a:solidFill>
                  <a:srgbClr val="FFFFFF"/>
                </a:solidFill>
              </a:rPr>
            </a:br>
            <a:r>
              <a:rPr lang="en-US" sz="4000" b="1" dirty="0">
                <a:solidFill>
                  <a:srgbClr val="FFFFFF"/>
                </a:solidFill>
              </a:rPr>
              <a:t>4</a:t>
            </a:r>
            <a:r>
              <a:rPr lang="en-US" sz="4000" baseline="30000" dirty="0">
                <a:solidFill>
                  <a:srgbClr val="FFFFFF"/>
                </a:solidFill>
              </a:rPr>
              <a:t>th</a:t>
            </a:r>
            <a:r>
              <a:rPr lang="en-US" sz="4000" dirty="0">
                <a:solidFill>
                  <a:srgbClr val="FFFFFF"/>
                </a:solidFill>
              </a:rPr>
              <a:t> March 12.30-1.30pm</a:t>
            </a:r>
            <a:br>
              <a:rPr lang="en-US" sz="4000" dirty="0">
                <a:solidFill>
                  <a:srgbClr val="FFFFFF"/>
                </a:solidFill>
              </a:rPr>
            </a:br>
            <a:endParaRPr lang="en-US" sz="4000" dirty="0">
              <a:solidFill>
                <a:srgbClr val="FFFFFF"/>
              </a:solidFill>
            </a:endParaRPr>
          </a:p>
        </p:txBody>
      </p:sp>
      <p:grpSp>
        <p:nvGrpSpPr>
          <p:cNvPr id="11" name="Group 10">
            <a:extLst>
              <a:ext uri="{FF2B5EF4-FFF2-40B4-BE49-F238E27FC236}">
                <a16:creationId xmlns:a16="http://schemas.microsoft.com/office/drawing/2014/main" id="{04AB702C-9893-C42C-D0C4-EE625AAD03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2" name="Rectangle 11">
              <a:extLst>
                <a:ext uri="{FF2B5EF4-FFF2-40B4-BE49-F238E27FC236}">
                  <a16:creationId xmlns:a16="http://schemas.microsoft.com/office/drawing/2014/main" id="{7192B833-3CEB-7C3D-9CB1-ED7075067B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F182B4F-B2AC-7C92-B0AF-8EFFB6A07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683950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Person with idea concept">
            <a:extLst>
              <a:ext uri="{FF2B5EF4-FFF2-40B4-BE49-F238E27FC236}">
                <a16:creationId xmlns:a16="http://schemas.microsoft.com/office/drawing/2014/main" id="{AB4A5DE7-D98A-927A-819F-1148E353E32B}"/>
              </a:ext>
            </a:extLst>
          </p:cNvPr>
          <p:cNvPicPr>
            <a:picLocks noChangeAspect="1"/>
          </p:cNvPicPr>
          <p:nvPr/>
        </p:nvPicPr>
        <p:blipFill rotWithShape="1">
          <a:blip r:embed="rId2"/>
          <a:srcRect l="5884" r="-1" b="-1"/>
          <a:stretch/>
        </p:blipFill>
        <p:spPr>
          <a:xfrm>
            <a:off x="2522358" y="10"/>
            <a:ext cx="9669642" cy="6857990"/>
          </a:xfrm>
          <a:prstGeom prst="rect">
            <a:avLst/>
          </a:prstGeom>
        </p:spPr>
      </p:pic>
      <p:sp>
        <p:nvSpPr>
          <p:cNvPr id="11" name="Rectangle 1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tx1"/>
              </a:gs>
              <a:gs pos="35000">
                <a:schemeClr val="tx1">
                  <a:alpha val="77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A0C305-D01B-78E8-14B2-B14E90ED9109}"/>
              </a:ext>
            </a:extLst>
          </p:cNvPr>
          <p:cNvSpPr>
            <a:spLocks noGrp="1"/>
          </p:cNvSpPr>
          <p:nvPr>
            <p:ph type="title"/>
          </p:nvPr>
        </p:nvSpPr>
        <p:spPr>
          <a:xfrm>
            <a:off x="298439" y="2589664"/>
            <a:ext cx="3973385" cy="3692028"/>
          </a:xfrm>
          <a:noFill/>
        </p:spPr>
        <p:txBody>
          <a:bodyPr vert="horz" lIns="91440" tIns="45720" rIns="91440" bIns="45720" rtlCol="0" anchor="b">
            <a:normAutofit fontScale="90000"/>
          </a:bodyPr>
          <a:lstStyle/>
          <a:p>
            <a:r>
              <a:rPr lang="en-US" sz="5200" b="1">
                <a:solidFill>
                  <a:schemeClr val="bg1"/>
                </a:solidFill>
              </a:rPr>
              <a:t>What will you do next?</a:t>
            </a:r>
            <a:br>
              <a:rPr lang="en-US" sz="5200" b="1">
                <a:solidFill>
                  <a:schemeClr val="bg1"/>
                </a:solidFill>
                <a:cs typeface="Calibri Light"/>
              </a:rPr>
            </a:br>
            <a:r>
              <a:rPr lang="en-US" sz="5200" b="1">
                <a:solidFill>
                  <a:schemeClr val="bg1"/>
                </a:solidFill>
              </a:rPr>
              <a:t> </a:t>
            </a:r>
            <a:br>
              <a:rPr lang="en-US" sz="5200" b="1"/>
            </a:br>
            <a:br>
              <a:rPr lang="en-US" sz="5200" b="1"/>
            </a:br>
            <a:r>
              <a:rPr lang="en-US" sz="5200" b="1">
                <a:solidFill>
                  <a:schemeClr val="bg1"/>
                </a:solidFill>
              </a:rPr>
              <a:t>And feedback in the chat please </a:t>
            </a:r>
          </a:p>
        </p:txBody>
      </p:sp>
    </p:spTree>
    <p:extLst>
      <p:ext uri="{BB962C8B-B14F-4D97-AF65-F5344CB8AC3E}">
        <p14:creationId xmlns:p14="http://schemas.microsoft.com/office/powerpoint/2010/main" val="38079295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orking space background">
            <a:extLst>
              <a:ext uri="{FF2B5EF4-FFF2-40B4-BE49-F238E27FC236}">
                <a16:creationId xmlns:a16="http://schemas.microsoft.com/office/drawing/2014/main" id="{B089A26F-8EB0-4123-22F8-9C37272500C8}"/>
              </a:ext>
            </a:extLst>
          </p:cNvPr>
          <p:cNvPicPr>
            <a:picLocks noChangeAspect="1"/>
          </p:cNvPicPr>
          <p:nvPr/>
        </p:nvPicPr>
        <p:blipFill rotWithShape="1">
          <a:blip r:embed="rId2">
            <a:alphaModFix amt="50000"/>
          </a:blip>
          <a:srcRect t="5743" b="9987"/>
          <a:stretch/>
        </p:blipFill>
        <p:spPr>
          <a:xfrm>
            <a:off x="20" y="1"/>
            <a:ext cx="12191980" cy="6857999"/>
          </a:xfrm>
          <a:prstGeom prst="rect">
            <a:avLst/>
          </a:prstGeom>
        </p:spPr>
      </p:pic>
      <p:sp>
        <p:nvSpPr>
          <p:cNvPr id="2" name="Title 1">
            <a:extLst>
              <a:ext uri="{FF2B5EF4-FFF2-40B4-BE49-F238E27FC236}">
                <a16:creationId xmlns:a16="http://schemas.microsoft.com/office/drawing/2014/main" id="{0BAECDCB-7A0C-6CCA-3982-51D27FCC3A00}"/>
              </a:ext>
            </a:extLst>
          </p:cNvPr>
          <p:cNvSpPr>
            <a:spLocks noGrp="1"/>
          </p:cNvSpPr>
          <p:nvPr>
            <p:ph type="title"/>
          </p:nvPr>
        </p:nvSpPr>
        <p:spPr>
          <a:xfrm>
            <a:off x="390985" y="1736834"/>
            <a:ext cx="6861153" cy="2900518"/>
          </a:xfrm>
        </p:spPr>
        <p:txBody>
          <a:bodyPr vert="horz" lIns="91440" tIns="45720" rIns="91440" bIns="45720" rtlCol="0" anchor="b">
            <a:normAutofit/>
          </a:bodyPr>
          <a:lstStyle/>
          <a:p>
            <a:pPr algn="ctr"/>
            <a:r>
              <a:rPr lang="en-US" sz="3800" b="1">
                <a:solidFill>
                  <a:srgbClr val="FFFFFF"/>
                </a:solidFill>
              </a:rPr>
              <a:t>Please tell us who you are in the chat and leave your email if we can stay in touch directly</a:t>
            </a:r>
          </a:p>
        </p:txBody>
      </p:sp>
    </p:spTree>
    <p:extLst>
      <p:ext uri="{BB962C8B-B14F-4D97-AF65-F5344CB8AC3E}">
        <p14:creationId xmlns:p14="http://schemas.microsoft.com/office/powerpoint/2010/main" val="164867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939BA-2A31-C04B-BA07-852212A641F7}"/>
              </a:ext>
            </a:extLst>
          </p:cNvPr>
          <p:cNvSpPr>
            <a:spLocks noGrp="1"/>
          </p:cNvSpPr>
          <p:nvPr>
            <p:ph type="ctrTitle"/>
          </p:nvPr>
        </p:nvSpPr>
        <p:spPr>
          <a:xfrm>
            <a:off x="775622" y="3041077"/>
            <a:ext cx="10640754" cy="775845"/>
          </a:xfrm>
        </p:spPr>
        <p:txBody>
          <a:bodyPr vert="horz" lIns="91440" tIns="45720" rIns="91440" bIns="45720" rtlCol="0" anchor="b">
            <a:noAutofit/>
          </a:bodyPr>
          <a:lstStyle/>
          <a:p>
            <a:pPr algn="ctr"/>
            <a:r>
              <a:rPr lang="en-US" sz="4000" b="1">
                <a:solidFill>
                  <a:schemeClr val="accent1">
                    <a:lumMod val="75000"/>
                  </a:schemeClr>
                </a:solidFill>
                <a:latin typeface="+mn-lt"/>
              </a:rPr>
              <a:t>Thank you for your continued commitment and passion!</a:t>
            </a:r>
          </a:p>
        </p:txBody>
      </p:sp>
      <p:sp>
        <p:nvSpPr>
          <p:cNvPr id="34" name="Subtitle 2">
            <a:extLst>
              <a:ext uri="{FF2B5EF4-FFF2-40B4-BE49-F238E27FC236}">
                <a16:creationId xmlns:a16="http://schemas.microsoft.com/office/drawing/2014/main" id="{BB79FBBE-CED6-D644-BDF6-310D108153BB}"/>
              </a:ext>
            </a:extLst>
          </p:cNvPr>
          <p:cNvSpPr>
            <a:spLocks noGrp="1"/>
          </p:cNvSpPr>
          <p:nvPr>
            <p:ph type="subTitle" idx="1"/>
          </p:nvPr>
        </p:nvSpPr>
        <p:spPr>
          <a:xfrm>
            <a:off x="1801503" y="6132626"/>
            <a:ext cx="9163757" cy="450447"/>
          </a:xfrm>
        </p:spPr>
        <p:txBody>
          <a:bodyPr vert="horz" lIns="91440" tIns="45720" rIns="91440" bIns="45720" rtlCol="0" anchor="ctr">
            <a:normAutofit fontScale="25000" lnSpcReduction="20000"/>
          </a:bodyPr>
          <a:lstStyle/>
          <a:p>
            <a:pPr indent="-228600">
              <a:buFont typeface="Arial" panose="020B0604020202020204" pitchFamily="34" charset="0"/>
              <a:buChar char="•"/>
            </a:pPr>
            <a:endParaRPr lang="en-US" sz="500">
              <a:solidFill>
                <a:schemeClr val="tx2"/>
              </a:solidFill>
            </a:endParaRPr>
          </a:p>
          <a:p>
            <a:pPr indent="-228600">
              <a:buFont typeface="Arial" panose="020B0604020202020204" pitchFamily="34" charset="0"/>
              <a:buChar char="•"/>
            </a:pPr>
            <a:endParaRPr lang="en-US" sz="500">
              <a:solidFill>
                <a:schemeClr val="tx2"/>
              </a:solidFill>
            </a:endParaRPr>
          </a:p>
          <a:p>
            <a:r>
              <a:rPr lang="en-US" sz="8000">
                <a:solidFill>
                  <a:schemeClr val="tx2"/>
                </a:solidFill>
              </a:rPr>
              <a:t>Catherine Mcleod MBE </a:t>
            </a:r>
            <a:r>
              <a:rPr lang="en-US" sz="8000">
                <a:ea typeface="Calibri"/>
                <a:cs typeface="Calibri"/>
                <a:hlinkClick r:id="rId3"/>
              </a:rPr>
              <a:t>catherine.mcleod@dingley.org.uk</a:t>
            </a:r>
            <a:endParaRPr lang="en-US" sz="8000">
              <a:ea typeface="Calibri"/>
              <a:cs typeface="Calibri"/>
            </a:endParaRPr>
          </a:p>
          <a:p>
            <a:endParaRPr lang="en-US" sz="8000">
              <a:solidFill>
                <a:schemeClr val="tx2"/>
              </a:solidFill>
            </a:endParaRPr>
          </a:p>
          <a:p>
            <a:r>
              <a:rPr lang="en-US" sz="8000">
                <a:solidFill>
                  <a:schemeClr val="tx2"/>
                </a:solidFill>
              </a:rPr>
              <a:t>Ann Van Dyke MBE </a:t>
            </a:r>
            <a:r>
              <a:rPr lang="en-US" sz="8000">
                <a:solidFill>
                  <a:schemeClr val="tx2"/>
                </a:solidFill>
                <a:hlinkClick r:id="rId4"/>
              </a:rPr>
              <a:t>ann.vandyke@dingley.org.uk</a:t>
            </a:r>
            <a:endParaRPr lang="en-US" sz="8000">
              <a:solidFill>
                <a:schemeClr val="tx2"/>
              </a:solidFill>
            </a:endParaRPr>
          </a:p>
          <a:p>
            <a:endParaRPr lang="en-US" sz="8000">
              <a:solidFill>
                <a:schemeClr val="tx2"/>
              </a:solidFill>
              <a:ea typeface="Calibri" panose="020F0502020204030204"/>
              <a:cs typeface="Calibri" panose="020F0502020204030204"/>
            </a:endParaRPr>
          </a:p>
          <a:p>
            <a:r>
              <a:rPr lang="en-US" sz="8000">
                <a:solidFill>
                  <a:schemeClr val="tx2"/>
                </a:solidFill>
                <a:ea typeface="+mn-lt"/>
                <a:cs typeface="+mn-lt"/>
              </a:rPr>
              <a:t>Tanya </a:t>
            </a:r>
            <a:r>
              <a:rPr lang="en-US" sz="8000" err="1">
                <a:solidFill>
                  <a:schemeClr val="tx2"/>
                </a:solidFill>
                <a:ea typeface="+mn-lt"/>
                <a:cs typeface="+mn-lt"/>
              </a:rPr>
              <a:t>Flello</a:t>
            </a:r>
            <a:r>
              <a:rPr lang="en-US" sz="8000">
                <a:solidFill>
                  <a:schemeClr val="tx2"/>
                </a:solidFill>
                <a:ea typeface="+mn-lt"/>
                <a:cs typeface="+mn-lt"/>
              </a:rPr>
              <a:t> </a:t>
            </a:r>
            <a:r>
              <a:rPr lang="en-US" sz="8000" err="1">
                <a:solidFill>
                  <a:schemeClr val="tx2"/>
                </a:solidFill>
                <a:ea typeface="+mn-lt"/>
                <a:cs typeface="+mn-lt"/>
                <a:hlinkClick r:id="rId5">
                  <a:extLst>
                    <a:ext uri="{A12FA001-AC4F-418D-AE19-62706E023703}">
                      <ahyp:hlinkClr xmlns:ahyp="http://schemas.microsoft.com/office/drawing/2018/hyperlinkcolor" val="tx"/>
                    </a:ext>
                  </a:extLst>
                </a:hlinkClick>
              </a:rPr>
              <a:t>tanya.flello@dingley.org.</a:t>
            </a:r>
            <a:r>
              <a:rPr lang="en-US" sz="8000" err="1">
                <a:solidFill>
                  <a:schemeClr val="tx2"/>
                </a:solidFill>
                <a:ea typeface="+mn-lt"/>
                <a:cs typeface="+mn-lt"/>
              </a:rPr>
              <a:t>uk</a:t>
            </a:r>
            <a:endParaRPr lang="en-US" sz="8000">
              <a:solidFill>
                <a:schemeClr val="tx2"/>
              </a:solidFill>
              <a:ea typeface="+mn-lt"/>
              <a:cs typeface="+mn-lt"/>
            </a:endParaRPr>
          </a:p>
          <a:p>
            <a:endParaRPr lang="en-US" sz="8000">
              <a:solidFill>
                <a:schemeClr val="tx2"/>
              </a:solidFill>
              <a:ea typeface="+mn-lt"/>
              <a:cs typeface="+mn-lt"/>
            </a:endParaRPr>
          </a:p>
          <a:p>
            <a:endParaRPr lang="en-US" sz="8000">
              <a:solidFill>
                <a:schemeClr val="tx2"/>
              </a:solidFill>
              <a:ea typeface="+mn-lt"/>
              <a:cs typeface="+mn-lt"/>
            </a:endParaRPr>
          </a:p>
          <a:p>
            <a:endParaRPr lang="en-US" sz="8000">
              <a:solidFill>
                <a:schemeClr val="tx2"/>
              </a:solidFill>
              <a:ea typeface="+mn-lt"/>
              <a:cs typeface="+mn-lt"/>
            </a:endParaRPr>
          </a:p>
          <a:p>
            <a:endParaRPr lang="en-US">
              <a:solidFill>
                <a:schemeClr val="tx2"/>
              </a:solidFill>
              <a:ea typeface="Calibri"/>
              <a:cs typeface="Calibri"/>
              <a:hlinkClick r:id="" action="ppaction://noaction">
                <a:extLst>
                  <a:ext uri="{A12FA001-AC4F-418D-AE19-62706E023703}">
                    <ahyp:hlinkClr xmlns:ahyp="http://schemas.microsoft.com/office/drawing/2018/hyperlinkcolor" val="tx"/>
                  </a:ext>
                </a:extLst>
              </a:hlinkClick>
            </a:endParaRPr>
          </a:p>
          <a:p>
            <a:endParaRPr lang="en-US" sz="8000">
              <a:solidFill>
                <a:schemeClr val="tx2"/>
              </a:solidFill>
              <a:ea typeface="Calibri" panose="020F0502020204030204"/>
              <a:cs typeface="Calibri" panose="020F0502020204030204"/>
            </a:endParaRPr>
          </a:p>
          <a:p>
            <a:pPr indent="-228600">
              <a:buFont typeface="Arial" panose="020B0604020202020204" pitchFamily="34" charset="0"/>
              <a:buChar char="•"/>
            </a:pPr>
            <a:endParaRPr lang="en-US" sz="8000">
              <a:solidFill>
                <a:schemeClr val="tx2"/>
              </a:solidFill>
              <a:ea typeface="Calibri" panose="020F0502020204030204"/>
              <a:cs typeface="Calibri" panose="020F0502020204030204"/>
            </a:endParaRPr>
          </a:p>
          <a:p>
            <a:pPr indent="-228600">
              <a:buFont typeface="Arial" panose="020B0604020202020204" pitchFamily="34" charset="0"/>
              <a:buChar char="•"/>
            </a:pPr>
            <a:endParaRPr lang="en-US" sz="500">
              <a:solidFill>
                <a:schemeClr val="tx2"/>
              </a:solidFill>
              <a:ea typeface="Calibri" panose="020F0502020204030204"/>
              <a:cs typeface="Calibri" panose="020F0502020204030204"/>
            </a:endParaRPr>
          </a:p>
        </p:txBody>
      </p:sp>
      <p:pic>
        <p:nvPicPr>
          <p:cNvPr id="36" name="Picture 35" descr="Graphical user interface&#10;&#10;Description automatically generated with medium confidence">
            <a:extLst>
              <a:ext uri="{FF2B5EF4-FFF2-40B4-BE49-F238E27FC236}">
                <a16:creationId xmlns:a16="http://schemas.microsoft.com/office/drawing/2014/main" id="{47EA5258-870D-430D-82E9-DFAC7BAC68AF}"/>
              </a:ext>
            </a:extLst>
          </p:cNvPr>
          <p:cNvPicPr>
            <a:picLocks noChangeAspect="1"/>
          </p:cNvPicPr>
          <p:nvPr/>
        </p:nvPicPr>
        <p:blipFill rotWithShape="1">
          <a:blip r:embed="rId6"/>
          <a:srcRect l="5135" r="3868"/>
          <a:stretch/>
        </p:blipFill>
        <p:spPr>
          <a:xfrm>
            <a:off x="1281891" y="274927"/>
            <a:ext cx="9395986" cy="1479867"/>
          </a:xfrm>
          <a:prstGeom prst="rect">
            <a:avLst/>
          </a:prstGeom>
        </p:spPr>
      </p:pic>
    </p:spTree>
    <p:extLst>
      <p:ext uri="{BB962C8B-B14F-4D97-AF65-F5344CB8AC3E}">
        <p14:creationId xmlns:p14="http://schemas.microsoft.com/office/powerpoint/2010/main" val="791269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4"/>
        <p:cNvGrpSpPr/>
        <p:nvPr/>
      </p:nvGrpSpPr>
      <p:grpSpPr>
        <a:xfrm>
          <a:off x="0" y="0"/>
          <a:ext cx="0" cy="0"/>
          <a:chOff x="0" y="0"/>
          <a:chExt cx="0" cy="0"/>
        </a:xfrm>
      </p:grpSpPr>
      <p:sp useBgFill="1">
        <p:nvSpPr>
          <p:cNvPr id="111" name="Rectangle 1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go, company name&#10;&#10;Description automatically generated">
            <a:extLst>
              <a:ext uri="{FF2B5EF4-FFF2-40B4-BE49-F238E27FC236}">
                <a16:creationId xmlns:a16="http://schemas.microsoft.com/office/drawing/2014/main" id="{4F109A35-2D46-57DF-E0CC-3DD9ADABFCEF}"/>
              </a:ext>
            </a:extLst>
          </p:cNvPr>
          <p:cNvPicPr>
            <a:picLocks noChangeAspect="1"/>
          </p:cNvPicPr>
          <p:nvPr/>
        </p:nvPicPr>
        <p:blipFill rotWithShape="1">
          <a:blip r:embed="rId3"/>
          <a:srcRect r="243" b="-1"/>
          <a:stretch/>
        </p:blipFill>
        <p:spPr>
          <a:xfrm>
            <a:off x="2522356" y="10"/>
            <a:ext cx="9669642" cy="6857990"/>
          </a:xfrm>
          <a:prstGeom prst="rect">
            <a:avLst/>
          </a:prstGeom>
        </p:spPr>
      </p:pic>
      <p:sp>
        <p:nvSpPr>
          <p:cNvPr id="113" name="Rectangle 1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Google Shape;105;p15"/>
          <p:cNvSpPr txBox="1">
            <a:spLocks noGrp="1"/>
          </p:cNvSpPr>
          <p:nvPr>
            <p:ph type="title"/>
          </p:nvPr>
        </p:nvSpPr>
        <p:spPr>
          <a:xfrm>
            <a:off x="393357" y="365124"/>
            <a:ext cx="3822189" cy="1899912"/>
          </a:xfrm>
          <a:prstGeom prst="rect">
            <a:avLst/>
          </a:prstGeom>
        </p:spPr>
        <p:txBody>
          <a:bodyPr spcFirstLastPara="1" lIns="91608" tIns="45791" rIns="91608" bIns="45791" anchorCtr="0">
            <a:normAutofit/>
          </a:bodyPr>
          <a:lstStyle/>
          <a:p>
            <a:pPr>
              <a:spcBef>
                <a:spcPts val="0"/>
              </a:spcBef>
              <a:buClr>
                <a:srgbClr val="002060"/>
              </a:buClr>
              <a:buSzPts val="5400"/>
            </a:pPr>
            <a:r>
              <a:rPr lang="en-GB" sz="4000" b="1" dirty="0">
                <a:latin typeface="Calibri" panose="020F0502020204030204" pitchFamily="34" charset="0"/>
                <a:ea typeface="Calibri"/>
                <a:cs typeface="Calibri" panose="020F0502020204030204" pitchFamily="34" charset="0"/>
                <a:sym typeface="Calibri"/>
              </a:rPr>
              <a:t>How shall we work today? </a:t>
            </a:r>
          </a:p>
        </p:txBody>
      </p:sp>
      <p:sp>
        <p:nvSpPr>
          <p:cNvPr id="106" name="Google Shape;106;p15"/>
          <p:cNvSpPr txBox="1">
            <a:spLocks noGrp="1"/>
          </p:cNvSpPr>
          <p:nvPr>
            <p:ph idx="1"/>
          </p:nvPr>
        </p:nvSpPr>
        <p:spPr>
          <a:xfrm>
            <a:off x="294503" y="2690137"/>
            <a:ext cx="3822189" cy="3742762"/>
          </a:xfrm>
          <a:prstGeom prst="rect">
            <a:avLst/>
          </a:prstGeom>
        </p:spPr>
        <p:txBody>
          <a:bodyPr spcFirstLastPara="1" lIns="91608" tIns="45791" rIns="91608" bIns="45791" anchorCtr="0">
            <a:normAutofit/>
          </a:bodyPr>
          <a:lstStyle/>
          <a:p>
            <a:pPr>
              <a:spcBef>
                <a:spcPts val="1002"/>
              </a:spcBef>
              <a:buClr>
                <a:schemeClr val="dk1"/>
              </a:buClr>
              <a:buSzPts val="2800"/>
              <a:buFont typeface="Wingdings" panose="05000000000000000000" pitchFamily="2" charset="2"/>
              <a:buChar char="ü"/>
            </a:pPr>
            <a:r>
              <a:rPr lang="en-GB" sz="2000" dirty="0"/>
              <a:t>Cameras, mics, joining in and chat</a:t>
            </a:r>
          </a:p>
          <a:p>
            <a:pPr>
              <a:spcBef>
                <a:spcPts val="1002"/>
              </a:spcBef>
              <a:buClr>
                <a:schemeClr val="dk1"/>
              </a:buClr>
              <a:buSzPts val="2800"/>
              <a:buFont typeface="Wingdings" panose="05000000000000000000" pitchFamily="2" charset="2"/>
              <a:buChar char="ü"/>
            </a:pPr>
            <a:r>
              <a:rPr lang="en-GB" sz="2000" dirty="0"/>
              <a:t>We will make notes but not identify individuals</a:t>
            </a:r>
          </a:p>
          <a:p>
            <a:pPr>
              <a:spcBef>
                <a:spcPts val="1002"/>
              </a:spcBef>
              <a:buClr>
                <a:schemeClr val="dk1"/>
              </a:buClr>
              <a:buSzPts val="2800"/>
              <a:buFont typeface="Wingdings" panose="05000000000000000000" pitchFamily="2" charset="2"/>
              <a:buChar char="ü"/>
            </a:pPr>
            <a:r>
              <a:rPr lang="en-GB" sz="2000" dirty="0"/>
              <a:t>Can you give yourself this time?</a:t>
            </a:r>
          </a:p>
          <a:p>
            <a:pPr>
              <a:spcBef>
                <a:spcPts val="1002"/>
              </a:spcBef>
              <a:buClr>
                <a:schemeClr val="dk1"/>
              </a:buClr>
              <a:buSzPts val="2800"/>
              <a:buFont typeface="Wingdings" panose="05000000000000000000" pitchFamily="2" charset="2"/>
              <a:buChar char="ü"/>
            </a:pPr>
            <a:r>
              <a:rPr lang="en-GB" sz="2000" dirty="0"/>
              <a:t>Are you comfy?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7D146-1D66-F272-733D-2124C6B17823}"/>
              </a:ext>
            </a:extLst>
          </p:cNvPr>
          <p:cNvSpPr>
            <a:spLocks noGrp="1"/>
          </p:cNvSpPr>
          <p:nvPr>
            <p:ph type="title"/>
          </p:nvPr>
        </p:nvSpPr>
        <p:spPr>
          <a:xfrm>
            <a:off x="5297762" y="255822"/>
            <a:ext cx="6251110" cy="1783080"/>
          </a:xfrm>
        </p:spPr>
        <p:txBody>
          <a:bodyPr anchor="b">
            <a:normAutofit/>
          </a:bodyPr>
          <a:lstStyle/>
          <a:p>
            <a:r>
              <a:rPr lang="en-US" b="1">
                <a:solidFill>
                  <a:schemeClr val="accent1">
                    <a:lumMod val="75000"/>
                  </a:schemeClr>
                </a:solidFill>
                <a:latin typeface="+mn-lt"/>
                <a:ea typeface="Calibri Light"/>
                <a:cs typeface="Calibri Light"/>
              </a:rPr>
              <a:t>Dingley's Promise</a:t>
            </a:r>
            <a:endParaRPr lang="en-US" b="1">
              <a:solidFill>
                <a:schemeClr val="accent1">
                  <a:lumMod val="75000"/>
                </a:schemeClr>
              </a:solidFill>
              <a:latin typeface="+mn-lt"/>
              <a:cs typeface="Calibri Light"/>
            </a:endParaRPr>
          </a:p>
        </p:txBody>
      </p:sp>
      <p:pic>
        <p:nvPicPr>
          <p:cNvPr id="5" name="Picture 4" descr="A picture containing person&#10;&#10;Description automatically generated">
            <a:extLst>
              <a:ext uri="{FF2B5EF4-FFF2-40B4-BE49-F238E27FC236}">
                <a16:creationId xmlns:a16="http://schemas.microsoft.com/office/drawing/2014/main" id="{38B8D15B-DE2B-7EC3-9365-9EFE30DEAEE0}"/>
              </a:ext>
            </a:extLst>
          </p:cNvPr>
          <p:cNvPicPr>
            <a:picLocks noChangeAspect="1"/>
          </p:cNvPicPr>
          <p:nvPr/>
        </p:nvPicPr>
        <p:blipFill rotWithShape="1">
          <a:blip r:embed="rId3">
            <a:extLst>
              <a:ext uri="{28A0092B-C50C-407E-A947-70E740481C1C}">
                <a14:useLocalDpi xmlns:a14="http://schemas.microsoft.com/office/drawing/2010/main" val="0"/>
              </a:ext>
            </a:extLst>
          </a:blip>
          <a:srcRect l="36140" r="12926"/>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7B8E3DA6-CF8F-8582-696D-6F67BF98F39D}"/>
              </a:ext>
            </a:extLst>
          </p:cNvPr>
          <p:cNvSpPr>
            <a:spLocks noGrp="1"/>
          </p:cNvSpPr>
          <p:nvPr>
            <p:ph idx="1"/>
          </p:nvPr>
        </p:nvSpPr>
        <p:spPr>
          <a:xfrm>
            <a:off x="5297762" y="2464720"/>
            <a:ext cx="6505110" cy="3483864"/>
          </a:xfrm>
        </p:spPr>
        <p:txBody>
          <a:bodyPr vert="horz" lIns="91440" tIns="45720" rIns="91440" bIns="45720" rtlCol="0" anchor="t">
            <a:normAutofit/>
          </a:bodyPr>
          <a:lstStyle/>
          <a:p>
            <a:pPr marL="0" indent="0">
              <a:buNone/>
            </a:pPr>
            <a:endParaRPr lang="en-US" sz="2000">
              <a:solidFill>
                <a:schemeClr val="accent1">
                  <a:lumMod val="75000"/>
                </a:schemeClr>
              </a:solidFill>
              <a:ea typeface="Calibri" panose="020F0502020204030204"/>
              <a:cs typeface="Calibri" panose="020F0502020204030204"/>
            </a:endParaRPr>
          </a:p>
          <a:p>
            <a:r>
              <a:rPr lang="en-US" sz="2000">
                <a:solidFill>
                  <a:schemeClr val="accent1">
                    <a:lumMod val="75000"/>
                  </a:schemeClr>
                </a:solidFill>
              </a:rPr>
              <a:t>Five </a:t>
            </a:r>
            <a:r>
              <a:rPr lang="en-US" sz="2000" err="1">
                <a:solidFill>
                  <a:schemeClr val="accent1">
                    <a:lumMod val="75000"/>
                  </a:schemeClr>
                </a:solidFill>
              </a:rPr>
              <a:t>Centres</a:t>
            </a:r>
            <a:r>
              <a:rPr lang="en-US" sz="2000">
                <a:solidFill>
                  <a:schemeClr val="accent1">
                    <a:lumMod val="75000"/>
                  </a:schemeClr>
                </a:solidFill>
              </a:rPr>
              <a:t> delivering tailored early intervention and family support</a:t>
            </a:r>
            <a:endParaRPr lang="en-US" sz="2000">
              <a:solidFill>
                <a:schemeClr val="accent1">
                  <a:lumMod val="75000"/>
                </a:schemeClr>
              </a:solidFill>
              <a:ea typeface="Calibri"/>
              <a:cs typeface="Calibri"/>
            </a:endParaRPr>
          </a:p>
          <a:p>
            <a:r>
              <a:rPr lang="en-US" sz="2000">
                <a:solidFill>
                  <a:schemeClr val="accent1">
                    <a:lumMod val="75000"/>
                  </a:schemeClr>
                </a:solidFill>
              </a:rPr>
              <a:t>National training </a:t>
            </a:r>
            <a:r>
              <a:rPr lang="en-US" sz="2000" err="1">
                <a:solidFill>
                  <a:schemeClr val="accent1">
                    <a:lumMod val="75000"/>
                  </a:schemeClr>
                </a:solidFill>
              </a:rPr>
              <a:t>programme</a:t>
            </a:r>
            <a:r>
              <a:rPr lang="en-US" sz="2000">
                <a:solidFill>
                  <a:schemeClr val="accent1">
                    <a:lumMod val="75000"/>
                  </a:schemeClr>
                </a:solidFill>
              </a:rPr>
              <a:t> – movement for inclusion</a:t>
            </a:r>
            <a:endParaRPr lang="en-US" sz="2000" err="1">
              <a:solidFill>
                <a:schemeClr val="accent1">
                  <a:lumMod val="75000"/>
                </a:schemeClr>
              </a:solidFill>
              <a:ea typeface="Calibri"/>
              <a:cs typeface="Calibri"/>
            </a:endParaRPr>
          </a:p>
          <a:p>
            <a:r>
              <a:rPr lang="en-US" sz="2000">
                <a:solidFill>
                  <a:schemeClr val="accent1">
                    <a:lumMod val="75000"/>
                  </a:schemeClr>
                </a:solidFill>
                <a:ea typeface="Calibri"/>
                <a:cs typeface="Calibri"/>
              </a:rPr>
              <a:t>Advisory support for 32 LA partners</a:t>
            </a:r>
          </a:p>
          <a:p>
            <a:r>
              <a:rPr lang="en-US" sz="2000">
                <a:solidFill>
                  <a:schemeClr val="accent1">
                    <a:lumMod val="75000"/>
                  </a:schemeClr>
                </a:solidFill>
                <a:ea typeface="Calibri"/>
                <a:cs typeface="Calibri"/>
              </a:rPr>
              <a:t>Sponsor of APPG for Childcare and Early Education</a:t>
            </a:r>
          </a:p>
          <a:p>
            <a:r>
              <a:rPr lang="en-US" sz="2000">
                <a:solidFill>
                  <a:schemeClr val="accent1">
                    <a:lumMod val="75000"/>
                  </a:schemeClr>
                </a:solidFill>
                <a:ea typeface="Calibri"/>
                <a:cs typeface="Calibri"/>
              </a:rPr>
              <a:t>Advisor for DfE Safety Valve </a:t>
            </a:r>
            <a:r>
              <a:rPr lang="en-US" sz="2000" err="1">
                <a:solidFill>
                  <a:schemeClr val="accent1">
                    <a:lumMod val="75000"/>
                  </a:schemeClr>
                </a:solidFill>
                <a:ea typeface="Calibri"/>
                <a:cs typeface="Calibri"/>
              </a:rPr>
              <a:t>Programme</a:t>
            </a:r>
            <a:r>
              <a:rPr lang="en-US" sz="2000">
                <a:solidFill>
                  <a:schemeClr val="accent1">
                    <a:lumMod val="75000"/>
                  </a:schemeClr>
                </a:solidFill>
                <a:ea typeface="Calibri"/>
                <a:cs typeface="Calibri"/>
              </a:rPr>
              <a:t> on EY SEND</a:t>
            </a:r>
          </a:p>
          <a:p>
            <a:r>
              <a:rPr lang="en-US" sz="2000">
                <a:solidFill>
                  <a:schemeClr val="accent1">
                    <a:lumMod val="75000"/>
                  </a:schemeClr>
                </a:solidFill>
                <a:ea typeface="Calibri"/>
                <a:cs typeface="Calibri"/>
              </a:rPr>
              <a:t>The voice of children with SEND in the early years</a:t>
            </a:r>
          </a:p>
          <a:p>
            <a:endParaRPr lang="en-US" sz="1700">
              <a:ea typeface="Calibri" panose="020F0502020204030204"/>
              <a:cs typeface="Calibri" panose="020F0502020204030204"/>
            </a:endParaRPr>
          </a:p>
          <a:p>
            <a:endParaRPr lang="en-GB" sz="1700">
              <a:ea typeface="Calibri" panose="020F0502020204030204"/>
              <a:cs typeface="Calibri" panose="020F0502020204030204"/>
            </a:endParaRPr>
          </a:p>
        </p:txBody>
      </p:sp>
      <p:pic>
        <p:nvPicPr>
          <p:cNvPr id="4" name="Picture 5" descr="Logo&#10;&#10;Description automatically generated">
            <a:extLst>
              <a:ext uri="{FF2B5EF4-FFF2-40B4-BE49-F238E27FC236}">
                <a16:creationId xmlns:a16="http://schemas.microsoft.com/office/drawing/2014/main" id="{8365C2D3-8569-6921-EC9C-0C60D47A0C5A}"/>
              </a:ext>
            </a:extLst>
          </p:cNvPr>
          <p:cNvPicPr>
            <a:picLocks noChangeAspect="1"/>
          </p:cNvPicPr>
          <p:nvPr/>
        </p:nvPicPr>
        <p:blipFill>
          <a:blip r:embed="rId4"/>
          <a:stretch>
            <a:fillRect/>
          </a:stretch>
        </p:blipFill>
        <p:spPr>
          <a:xfrm>
            <a:off x="9167004" y="255822"/>
            <a:ext cx="2743200" cy="739186"/>
          </a:xfrm>
          <a:prstGeom prst="rect">
            <a:avLst/>
          </a:prstGeom>
        </p:spPr>
      </p:pic>
    </p:spTree>
    <p:extLst>
      <p:ext uri="{BB962C8B-B14F-4D97-AF65-F5344CB8AC3E}">
        <p14:creationId xmlns:p14="http://schemas.microsoft.com/office/powerpoint/2010/main" val="4073393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DE467-51FA-BB7D-B90F-F6BD46492F9B}"/>
              </a:ext>
            </a:extLst>
          </p:cNvPr>
          <p:cNvSpPr>
            <a:spLocks noGrp="1"/>
          </p:cNvSpPr>
          <p:nvPr>
            <p:ph type="title"/>
          </p:nvPr>
        </p:nvSpPr>
        <p:spPr/>
        <p:txBody>
          <a:bodyPr/>
          <a:lstStyle/>
          <a:p>
            <a:r>
              <a:rPr lang="en-US" b="1">
                <a:solidFill>
                  <a:schemeClr val="accent1">
                    <a:lumMod val="75000"/>
                  </a:schemeClr>
                </a:solidFill>
                <a:latin typeface="Calibri" panose="020F0502020204030204" pitchFamily="34" charset="0"/>
                <a:cs typeface="Calibri" panose="020F0502020204030204" pitchFamily="34" charset="0"/>
              </a:rPr>
              <a:t>Why the lunch breaks?</a:t>
            </a:r>
          </a:p>
        </p:txBody>
      </p:sp>
      <p:sp>
        <p:nvSpPr>
          <p:cNvPr id="3" name="Content Placeholder 2">
            <a:extLst>
              <a:ext uri="{FF2B5EF4-FFF2-40B4-BE49-F238E27FC236}">
                <a16:creationId xmlns:a16="http://schemas.microsoft.com/office/drawing/2014/main" id="{773B5250-A847-5836-CBAD-43316FABBB90}"/>
              </a:ext>
            </a:extLst>
          </p:cNvPr>
          <p:cNvSpPr>
            <a:spLocks noGrp="1"/>
          </p:cNvSpPr>
          <p:nvPr>
            <p:ph idx="1"/>
          </p:nvPr>
        </p:nvSpPr>
        <p:spPr>
          <a:xfrm>
            <a:off x="838200" y="2309702"/>
            <a:ext cx="10515600" cy="4351338"/>
          </a:xfrm>
        </p:spPr>
        <p:txBody>
          <a:bodyPr/>
          <a:lstStyle/>
          <a:p>
            <a:r>
              <a:rPr lang="en-US">
                <a:solidFill>
                  <a:schemeClr val="accent1">
                    <a:lumMod val="75000"/>
                  </a:schemeClr>
                </a:solidFill>
              </a:rPr>
              <a:t>DfE funded for 18 months</a:t>
            </a:r>
          </a:p>
          <a:p>
            <a:r>
              <a:rPr lang="en-US">
                <a:solidFill>
                  <a:schemeClr val="accent1">
                    <a:lumMod val="75000"/>
                  </a:schemeClr>
                </a:solidFill>
              </a:rPr>
              <a:t>Early Years SEND Partnership</a:t>
            </a:r>
          </a:p>
          <a:p>
            <a:r>
              <a:rPr lang="en-US">
                <a:solidFill>
                  <a:schemeClr val="accent1">
                    <a:lumMod val="75000"/>
                  </a:schemeClr>
                </a:solidFill>
              </a:rPr>
              <a:t>An opportunity to engage with more of you!</a:t>
            </a:r>
          </a:p>
        </p:txBody>
      </p:sp>
      <p:pic>
        <p:nvPicPr>
          <p:cNvPr id="4" name="Picture 3" descr="A group of logos for children&#10;&#10;Description automatically generated">
            <a:extLst>
              <a:ext uri="{FF2B5EF4-FFF2-40B4-BE49-F238E27FC236}">
                <a16:creationId xmlns:a16="http://schemas.microsoft.com/office/drawing/2014/main" id="{EA724CBF-8F99-94C2-5DE0-7A2035BEA798}"/>
              </a:ext>
            </a:extLst>
          </p:cNvPr>
          <p:cNvPicPr>
            <a:picLocks noChangeAspect="1"/>
          </p:cNvPicPr>
          <p:nvPr/>
        </p:nvPicPr>
        <p:blipFill>
          <a:blip r:embed="rId2"/>
          <a:stretch>
            <a:fillRect/>
          </a:stretch>
        </p:blipFill>
        <p:spPr>
          <a:xfrm>
            <a:off x="6096000" y="4284466"/>
            <a:ext cx="5869577" cy="2495942"/>
          </a:xfrm>
          <a:prstGeom prst="rect">
            <a:avLst/>
          </a:prstGeom>
        </p:spPr>
      </p:pic>
      <p:sp>
        <p:nvSpPr>
          <p:cNvPr id="5" name="Subtitle 2">
            <a:extLst>
              <a:ext uri="{FF2B5EF4-FFF2-40B4-BE49-F238E27FC236}">
                <a16:creationId xmlns:a16="http://schemas.microsoft.com/office/drawing/2014/main" id="{8698667A-C025-2E44-E1EC-29077A306DDC}"/>
              </a:ext>
            </a:extLst>
          </p:cNvPr>
          <p:cNvSpPr txBox="1">
            <a:spLocks/>
          </p:cNvSpPr>
          <p:nvPr/>
        </p:nvSpPr>
        <p:spPr>
          <a:xfrm>
            <a:off x="495219" y="4729643"/>
            <a:ext cx="5068833" cy="1447320"/>
          </a:xfrm>
          <a:prstGeom prst="rect">
            <a:avLst/>
          </a:prstGeom>
        </p:spPr>
        <p:txBody>
          <a:bodyPr vert="horz" lIns="91440" tIns="45720" rIns="91440" bIns="45720" rtlCol="0" anchor="ct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500">
              <a:solidFill>
                <a:schemeClr val="tx2"/>
              </a:solidFill>
            </a:endParaRPr>
          </a:p>
          <a:p>
            <a:endParaRPr lang="en-US" sz="500">
              <a:solidFill>
                <a:schemeClr val="tx2"/>
              </a:solidFill>
            </a:endParaRPr>
          </a:p>
          <a:p>
            <a:endParaRPr lang="en-US" sz="7200">
              <a:solidFill>
                <a:schemeClr val="tx2"/>
              </a:solidFill>
              <a:ea typeface="Calibri"/>
              <a:cs typeface="Calibri"/>
            </a:endParaRPr>
          </a:p>
          <a:p>
            <a:endParaRPr lang="en-US" sz="7200">
              <a:solidFill>
                <a:schemeClr val="tx2"/>
              </a:solidFill>
            </a:endParaRPr>
          </a:p>
          <a:p>
            <a:pPr marL="0" indent="0">
              <a:buNone/>
            </a:pPr>
            <a:r>
              <a:rPr lang="en-US" sz="7200">
                <a:solidFill>
                  <a:schemeClr val="tx2"/>
                </a:solidFill>
                <a:hlinkClick r:id="rId3">
                  <a:extLst>
                    <a:ext uri="{A12FA001-AC4F-418D-AE19-62706E023703}">
                      <ahyp:hlinkClr xmlns:ahyp="http://schemas.microsoft.com/office/drawing/2018/hyperlinkcolor" val="tx"/>
                    </a:ext>
                  </a:extLst>
                </a:hlinkClick>
              </a:rPr>
              <a:t>https://councilfordisabledchildren.org.uk/about-us-0/networks/early-years-send/eysend-partnership</a:t>
            </a:r>
            <a:endParaRPr lang="en-US" sz="7200">
              <a:solidFill>
                <a:schemeClr val="tx2"/>
              </a:solidFill>
              <a:ea typeface="Calibri" panose="020F0502020204030204"/>
              <a:cs typeface="Calibri"/>
              <a:hlinkClick r:id="rId3">
                <a:extLst>
                  <a:ext uri="{A12FA001-AC4F-418D-AE19-62706E023703}">
                    <ahyp:hlinkClr xmlns:ahyp="http://schemas.microsoft.com/office/drawing/2018/hyperlinkcolor" val="tx"/>
                  </a:ext>
                </a:extLst>
              </a:hlinkClick>
            </a:endParaRPr>
          </a:p>
          <a:p>
            <a:endParaRPr lang="en-US" sz="7200">
              <a:solidFill>
                <a:schemeClr val="tx2"/>
              </a:solidFill>
              <a:cs typeface="Calibri"/>
            </a:endParaRPr>
          </a:p>
          <a:p>
            <a:endParaRPr lang="en-US" sz="500">
              <a:solidFill>
                <a:schemeClr val="tx2"/>
              </a:solidFill>
              <a:cs typeface="Calibri" panose="020F0502020204030204"/>
            </a:endParaRPr>
          </a:p>
        </p:txBody>
      </p:sp>
    </p:spTree>
    <p:extLst>
      <p:ext uri="{BB962C8B-B14F-4D97-AF65-F5344CB8AC3E}">
        <p14:creationId xmlns:p14="http://schemas.microsoft.com/office/powerpoint/2010/main" val="1949371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Working space background">
            <a:extLst>
              <a:ext uri="{FF2B5EF4-FFF2-40B4-BE49-F238E27FC236}">
                <a16:creationId xmlns:a16="http://schemas.microsoft.com/office/drawing/2014/main" id="{B089A26F-8EB0-4123-22F8-9C37272500C8}"/>
              </a:ext>
            </a:extLst>
          </p:cNvPr>
          <p:cNvPicPr>
            <a:picLocks noChangeAspect="1"/>
          </p:cNvPicPr>
          <p:nvPr/>
        </p:nvPicPr>
        <p:blipFill rotWithShape="1">
          <a:blip r:embed="rId3">
            <a:alphaModFix amt="50000"/>
          </a:blip>
          <a:srcRect t="5743" b="9987"/>
          <a:stretch/>
        </p:blipFill>
        <p:spPr>
          <a:xfrm>
            <a:off x="20" y="1"/>
            <a:ext cx="12191980" cy="6857999"/>
          </a:xfrm>
          <a:prstGeom prst="rect">
            <a:avLst/>
          </a:prstGeom>
        </p:spPr>
      </p:pic>
      <p:sp>
        <p:nvSpPr>
          <p:cNvPr id="2" name="Title 1">
            <a:extLst>
              <a:ext uri="{FF2B5EF4-FFF2-40B4-BE49-F238E27FC236}">
                <a16:creationId xmlns:a16="http://schemas.microsoft.com/office/drawing/2014/main" id="{0BAECDCB-7A0C-6CCA-3982-51D27FCC3A00}"/>
              </a:ext>
            </a:extLst>
          </p:cNvPr>
          <p:cNvSpPr>
            <a:spLocks noGrp="1"/>
          </p:cNvSpPr>
          <p:nvPr>
            <p:ph type="title"/>
          </p:nvPr>
        </p:nvSpPr>
        <p:spPr>
          <a:xfrm>
            <a:off x="390985" y="1736834"/>
            <a:ext cx="6861153" cy="2900518"/>
          </a:xfrm>
        </p:spPr>
        <p:txBody>
          <a:bodyPr vert="horz" lIns="91440" tIns="45720" rIns="91440" bIns="45720" rtlCol="0" anchor="b">
            <a:normAutofit/>
          </a:bodyPr>
          <a:lstStyle/>
          <a:p>
            <a:pPr algn="ctr"/>
            <a:r>
              <a:rPr lang="en-US" sz="3800" b="1">
                <a:solidFill>
                  <a:srgbClr val="FFFFFF"/>
                </a:solidFill>
              </a:rPr>
              <a:t>Please tell us who </a:t>
            </a:r>
            <a:r>
              <a:rPr lang="en-US" sz="3800" b="1" u="sng">
                <a:solidFill>
                  <a:srgbClr val="FFFFFF"/>
                </a:solidFill>
              </a:rPr>
              <a:t>you</a:t>
            </a:r>
            <a:r>
              <a:rPr lang="en-US" sz="3800" b="1">
                <a:solidFill>
                  <a:srgbClr val="FFFFFF"/>
                </a:solidFill>
              </a:rPr>
              <a:t> are in the chat and leave your email so we can stay in touch directly</a:t>
            </a:r>
          </a:p>
        </p:txBody>
      </p:sp>
    </p:spTree>
    <p:extLst>
      <p:ext uri="{BB962C8B-B14F-4D97-AF65-F5344CB8AC3E}">
        <p14:creationId xmlns:p14="http://schemas.microsoft.com/office/powerpoint/2010/main" val="235229644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One in a crowd">
            <a:extLst>
              <a:ext uri="{FF2B5EF4-FFF2-40B4-BE49-F238E27FC236}">
                <a16:creationId xmlns:a16="http://schemas.microsoft.com/office/drawing/2014/main" id="{E7CF8FA6-FC4B-70E6-813B-80BA10C33A83}"/>
              </a:ext>
            </a:extLst>
          </p:cNvPr>
          <p:cNvPicPr>
            <a:picLocks noChangeAspect="1"/>
          </p:cNvPicPr>
          <p:nvPr/>
        </p:nvPicPr>
        <p:blipFill rotWithShape="1">
          <a:blip r:embed="rId3"/>
          <a:srcRect b="5436"/>
          <a:stretch/>
        </p:blipFill>
        <p:spPr>
          <a:xfrm>
            <a:off x="2522358" y="10"/>
            <a:ext cx="9669642" cy="6857990"/>
          </a:xfrm>
          <a:prstGeom prst="rect">
            <a:avLst/>
          </a:prstGeom>
        </p:spPr>
      </p:pic>
      <p:sp>
        <p:nvSpPr>
          <p:cNvPr id="56" name="Rectangle 55">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5B430FF-4ACA-A5D4-111A-BFBCD1AE6A74}"/>
              </a:ext>
            </a:extLst>
          </p:cNvPr>
          <p:cNvSpPr>
            <a:spLocks noGrp="1"/>
          </p:cNvSpPr>
          <p:nvPr>
            <p:ph type="title"/>
          </p:nvPr>
        </p:nvSpPr>
        <p:spPr>
          <a:xfrm>
            <a:off x="396174" y="681663"/>
            <a:ext cx="3973385" cy="3692028"/>
          </a:xfrm>
          <a:noFill/>
        </p:spPr>
        <p:txBody>
          <a:bodyPr vert="horz" lIns="91440" tIns="45720" rIns="91440" bIns="45720" rtlCol="0" anchor="b">
            <a:normAutofit/>
          </a:bodyPr>
          <a:lstStyle/>
          <a:p>
            <a:r>
              <a:rPr lang="en-US" sz="2100" b="1" dirty="0">
                <a:latin typeface="+mn-lt"/>
              </a:rPr>
              <a:t>Last time…</a:t>
            </a:r>
            <a:br>
              <a:rPr lang="en-US" sz="2100" b="1" dirty="0"/>
            </a:br>
            <a:br>
              <a:rPr lang="en-US" sz="2100" b="1" dirty="0"/>
            </a:br>
            <a:br>
              <a:rPr lang="en-US" sz="2100" b="1" dirty="0"/>
            </a:br>
            <a:br>
              <a:rPr lang="en-US" sz="2100" b="1" dirty="0"/>
            </a:br>
            <a:r>
              <a:rPr lang="en-US" sz="2100" b="1" dirty="0"/>
              <a:t>Spotlight on exclusions</a:t>
            </a:r>
            <a:br>
              <a:rPr lang="en-US" sz="2100" dirty="0"/>
            </a:br>
            <a:br>
              <a:rPr lang="en-US" sz="2100" dirty="0"/>
            </a:br>
            <a:r>
              <a:rPr lang="en-US" sz="2100" dirty="0"/>
              <a:t>Our paper (round up) to share what we talked about and the resources and ideas which were shared</a:t>
            </a:r>
            <a:br>
              <a:rPr lang="en-US" sz="2100" dirty="0"/>
            </a:br>
            <a:endParaRPr lang="en-US" sz="2100" dirty="0"/>
          </a:p>
        </p:txBody>
      </p:sp>
    </p:spTree>
    <p:extLst>
      <p:ext uri="{BB962C8B-B14F-4D97-AF65-F5344CB8AC3E}">
        <p14:creationId xmlns:p14="http://schemas.microsoft.com/office/powerpoint/2010/main" val="170462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9E50B1-45F0-708C-F773-FC765A3E8330}"/>
              </a:ext>
            </a:extLst>
          </p:cNvPr>
          <p:cNvSpPr>
            <a:spLocks noGrp="1"/>
          </p:cNvSpPr>
          <p:nvPr>
            <p:ph type="title"/>
          </p:nvPr>
        </p:nvSpPr>
        <p:spPr>
          <a:xfrm>
            <a:off x="761803" y="350196"/>
            <a:ext cx="4646904" cy="1624520"/>
          </a:xfrm>
        </p:spPr>
        <p:txBody>
          <a:bodyPr anchor="ctr">
            <a:normAutofit/>
          </a:bodyPr>
          <a:lstStyle/>
          <a:p>
            <a:r>
              <a:rPr lang="en-US" sz="4000" b="1">
                <a:latin typeface="+mn-lt"/>
              </a:rPr>
              <a:t>Highlights</a:t>
            </a:r>
            <a:endParaRPr lang="en-US" sz="4000" b="1" dirty="0">
              <a:latin typeface="+mn-lt"/>
            </a:endParaRPr>
          </a:p>
        </p:txBody>
      </p:sp>
      <p:sp>
        <p:nvSpPr>
          <p:cNvPr id="3" name="Content Placeholder 2">
            <a:extLst>
              <a:ext uri="{FF2B5EF4-FFF2-40B4-BE49-F238E27FC236}">
                <a16:creationId xmlns:a16="http://schemas.microsoft.com/office/drawing/2014/main" id="{AE154B20-0A14-C4E9-2A4A-963DAF251339}"/>
              </a:ext>
            </a:extLst>
          </p:cNvPr>
          <p:cNvSpPr>
            <a:spLocks noGrp="1"/>
          </p:cNvSpPr>
          <p:nvPr>
            <p:ph idx="1"/>
          </p:nvPr>
        </p:nvSpPr>
        <p:spPr>
          <a:xfrm>
            <a:off x="761802" y="2743200"/>
            <a:ext cx="4646905" cy="3613149"/>
          </a:xfrm>
        </p:spPr>
        <p:txBody>
          <a:bodyPr anchor="ctr">
            <a:normAutofit/>
          </a:bodyPr>
          <a:lstStyle/>
          <a:p>
            <a:r>
              <a:rPr lang="en-US" sz="2000"/>
              <a:t>Tracking exclusions was mostly informal, however some are formally tracking </a:t>
            </a:r>
          </a:p>
          <a:p>
            <a:r>
              <a:rPr lang="en-US" sz="2000"/>
              <a:t>Most attendees were concerned about the norm of turning children with SEND away</a:t>
            </a:r>
          </a:p>
        </p:txBody>
      </p:sp>
      <p:pic>
        <p:nvPicPr>
          <p:cNvPr id="5" name="Picture 4">
            <a:extLst>
              <a:ext uri="{FF2B5EF4-FFF2-40B4-BE49-F238E27FC236}">
                <a16:creationId xmlns:a16="http://schemas.microsoft.com/office/drawing/2014/main" id="{59006ADB-BD08-0CCC-F390-B79BD981E375}"/>
              </a:ext>
            </a:extLst>
          </p:cNvPr>
          <p:cNvPicPr>
            <a:picLocks noChangeAspect="1"/>
          </p:cNvPicPr>
          <p:nvPr/>
        </p:nvPicPr>
        <p:blipFill rotWithShape="1">
          <a:blip r:embed="rId2"/>
          <a:srcRect l="29199" r="20745"/>
          <a:stretch/>
        </p:blipFill>
        <p:spPr>
          <a:xfrm>
            <a:off x="6096000" y="1"/>
            <a:ext cx="6102825" cy="6858000"/>
          </a:xfrm>
          <a:prstGeom prst="rect">
            <a:avLst/>
          </a:prstGeom>
        </p:spPr>
      </p:pic>
    </p:spTree>
    <p:extLst>
      <p:ext uri="{BB962C8B-B14F-4D97-AF65-F5344CB8AC3E}">
        <p14:creationId xmlns:p14="http://schemas.microsoft.com/office/powerpoint/2010/main" val="2454963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A130B8-6B7C-2083-C988-B994569CEF73}"/>
              </a:ext>
            </a:extLst>
          </p:cNvPr>
          <p:cNvSpPr>
            <a:spLocks noGrp="1"/>
          </p:cNvSpPr>
          <p:nvPr>
            <p:ph type="title"/>
          </p:nvPr>
        </p:nvSpPr>
        <p:spPr>
          <a:xfrm>
            <a:off x="761803" y="350196"/>
            <a:ext cx="4646904" cy="1624520"/>
          </a:xfrm>
        </p:spPr>
        <p:txBody>
          <a:bodyPr anchor="ctr">
            <a:normAutofit/>
          </a:bodyPr>
          <a:lstStyle/>
          <a:p>
            <a:r>
              <a:rPr lang="en-US" sz="4000" b="1" dirty="0">
                <a:latin typeface="+mn-lt"/>
              </a:rPr>
              <a:t>Solutions?</a:t>
            </a:r>
          </a:p>
        </p:txBody>
      </p:sp>
      <p:sp>
        <p:nvSpPr>
          <p:cNvPr id="3" name="Content Placeholder 2">
            <a:extLst>
              <a:ext uri="{FF2B5EF4-FFF2-40B4-BE49-F238E27FC236}">
                <a16:creationId xmlns:a16="http://schemas.microsoft.com/office/drawing/2014/main" id="{BF44FBC7-BBAC-946C-385F-118FCE6B22D4}"/>
              </a:ext>
            </a:extLst>
          </p:cNvPr>
          <p:cNvSpPr>
            <a:spLocks noGrp="1"/>
          </p:cNvSpPr>
          <p:nvPr>
            <p:ph idx="1"/>
          </p:nvPr>
        </p:nvSpPr>
        <p:spPr>
          <a:xfrm>
            <a:off x="761802" y="2743200"/>
            <a:ext cx="4646905" cy="3613149"/>
          </a:xfrm>
        </p:spPr>
        <p:txBody>
          <a:bodyPr anchor="ctr">
            <a:normAutofit/>
          </a:bodyPr>
          <a:lstStyle/>
          <a:p>
            <a:r>
              <a:rPr lang="en-US" sz="2000" dirty="0"/>
              <a:t>Understand and find the funding</a:t>
            </a:r>
          </a:p>
          <a:p>
            <a:r>
              <a:rPr lang="en-US" sz="2000" dirty="0"/>
              <a:t>Use section 23 notifications</a:t>
            </a:r>
          </a:p>
          <a:p>
            <a:r>
              <a:rPr lang="en-US" sz="2000" dirty="0"/>
              <a:t>Have the conversation with the sector</a:t>
            </a:r>
          </a:p>
          <a:p>
            <a:r>
              <a:rPr lang="en-US" sz="2000" dirty="0"/>
              <a:t>Welcome conversations about exclusions</a:t>
            </a:r>
          </a:p>
          <a:p>
            <a:r>
              <a:rPr lang="en-US" sz="2000" dirty="0"/>
              <a:t>Use our table to develop a plan!</a:t>
            </a:r>
          </a:p>
          <a:p>
            <a:pPr marL="0" indent="0">
              <a:buNone/>
            </a:pPr>
            <a:endParaRPr lang="en-US" sz="2000" dirty="0"/>
          </a:p>
        </p:txBody>
      </p:sp>
      <p:pic>
        <p:nvPicPr>
          <p:cNvPr id="5" name="Picture 4" descr="A yellow puzzle piece completing a black puzzle">
            <a:extLst>
              <a:ext uri="{FF2B5EF4-FFF2-40B4-BE49-F238E27FC236}">
                <a16:creationId xmlns:a16="http://schemas.microsoft.com/office/drawing/2014/main" id="{EE260186-8F32-78D0-AE13-599BD0AC932A}"/>
              </a:ext>
            </a:extLst>
          </p:cNvPr>
          <p:cNvPicPr>
            <a:picLocks noChangeAspect="1"/>
          </p:cNvPicPr>
          <p:nvPr/>
        </p:nvPicPr>
        <p:blipFill rotWithShape="1">
          <a:blip r:embed="rId2"/>
          <a:srcRect l="8237" r="32362" b="-2"/>
          <a:stretch/>
        </p:blipFill>
        <p:spPr>
          <a:xfrm>
            <a:off x="6096000" y="1"/>
            <a:ext cx="6102825" cy="6858000"/>
          </a:xfrm>
          <a:prstGeom prst="rect">
            <a:avLst/>
          </a:prstGeom>
        </p:spPr>
      </p:pic>
    </p:spTree>
    <p:extLst>
      <p:ext uri="{BB962C8B-B14F-4D97-AF65-F5344CB8AC3E}">
        <p14:creationId xmlns:p14="http://schemas.microsoft.com/office/powerpoint/2010/main" val="26242575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f3bc997-f854-457e-a89a-f53daf41e975">
      <Terms xmlns="http://schemas.microsoft.com/office/infopath/2007/PartnerControls"/>
    </lcf76f155ced4ddcb4097134ff3c332f>
    <TaxCatchAll xmlns="5ff03d53-907b-4153-b31a-f9c01187da2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627934E83E3AC4A821FF7D65C647CF3" ma:contentTypeVersion="18" ma:contentTypeDescription="Create a new document." ma:contentTypeScope="" ma:versionID="5797f0bc1d4900ba710060bfd187960e">
  <xsd:schema xmlns:xsd="http://www.w3.org/2001/XMLSchema" xmlns:xs="http://www.w3.org/2001/XMLSchema" xmlns:p="http://schemas.microsoft.com/office/2006/metadata/properties" xmlns:ns2="2f3bc997-f854-457e-a89a-f53daf41e975" xmlns:ns3="5ff03d53-907b-4153-b31a-f9c01187da2f" targetNamespace="http://schemas.microsoft.com/office/2006/metadata/properties" ma:root="true" ma:fieldsID="ac5ce1b79af9bc05dab852fe9b2a7131" ns2:_="" ns3:_="">
    <xsd:import namespace="2f3bc997-f854-457e-a89a-f53daf41e975"/>
    <xsd:import namespace="5ff03d53-907b-4153-b31a-f9c01187da2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3bc997-f854-457e-a89a-f53daf41e9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dfd98df-2cc9-409e-a9a9-85a472a8861f"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ff03d53-907b-4153-b31a-f9c01187da2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9a809a7-1504-4795-ab1a-8225feca0323}" ma:internalName="TaxCatchAll" ma:showField="CatchAllData" ma:web="5ff03d53-907b-4153-b31a-f9c01187da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820EFA-BEB5-442F-A3C6-472FE7880A68}">
  <ds:schemaRefs>
    <ds:schemaRef ds:uri="http://schemas.microsoft.com/sharepoint/v3/contenttype/forms"/>
  </ds:schemaRefs>
</ds:datastoreItem>
</file>

<file path=customXml/itemProps2.xml><?xml version="1.0" encoding="utf-8"?>
<ds:datastoreItem xmlns:ds="http://schemas.openxmlformats.org/officeDocument/2006/customXml" ds:itemID="{B2532EBD-07EC-4ECF-9452-38C5FCD5E9B7}">
  <ds:schemaRefs>
    <ds:schemaRef ds:uri="2f3bc997-f854-457e-a89a-f53daf41e975"/>
    <ds:schemaRef ds:uri="5ff03d53-907b-4153-b31a-f9c01187da2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D67FD39-7B89-4A1D-B6C1-A308F6103A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3bc997-f854-457e-a89a-f53daf41e975"/>
    <ds:schemaRef ds:uri="5ff03d53-907b-4153-b31a-f9c01187da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53</TotalTime>
  <Words>1107</Words>
  <Application>Microsoft Office PowerPoint</Application>
  <PresentationFormat>Widescreen</PresentationFormat>
  <Paragraphs>125</Paragraphs>
  <Slides>24</Slides>
  <Notes>7</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Welcome to our  Inclusion Lunch Break!</vt:lpstr>
      <vt:lpstr> Agenda</vt:lpstr>
      <vt:lpstr>How shall we work today? </vt:lpstr>
      <vt:lpstr>Dingley's Promise</vt:lpstr>
      <vt:lpstr>Why the lunch breaks?</vt:lpstr>
      <vt:lpstr>Please tell us who you are in the chat and leave your email so we can stay in touch directly</vt:lpstr>
      <vt:lpstr>Last time…    Spotlight on exclusions  Our paper (round up) to share what we talked about and the resources and ideas which were shared </vt:lpstr>
      <vt:lpstr>Highlights</vt:lpstr>
      <vt:lpstr>Solutions?</vt:lpstr>
      <vt:lpstr>Spotlight session</vt:lpstr>
      <vt:lpstr>What are we allocated and why?    </vt:lpstr>
      <vt:lpstr>SENIF and High Needs explained…</vt:lpstr>
      <vt:lpstr>DAF</vt:lpstr>
      <vt:lpstr>High Needs Block</vt:lpstr>
      <vt:lpstr>Other funding sources and support?</vt:lpstr>
      <vt:lpstr>Don’t forget the related legislation</vt:lpstr>
      <vt:lpstr>So how do you make the case?</vt:lpstr>
      <vt:lpstr>Discussion time</vt:lpstr>
      <vt:lpstr>A reminder of how we can help and what else we are up to</vt:lpstr>
      <vt:lpstr>Ask the room</vt:lpstr>
      <vt:lpstr>Spotlight next time?  4th March 12.30-1.30pm </vt:lpstr>
      <vt:lpstr>What will you do next?    And feedback in the chat please </vt:lpstr>
      <vt:lpstr>Please tell us who you are in the chat and leave your email if we can stay in touch directly</vt:lpstr>
      <vt:lpstr>Thank you for your continued commitment and passion!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Driven Early Years Inclusion and Managing Good Transitions to Track and Improve Outcomes for Children with SEND </dc:title>
  <dc:creator>Ann Van Dyke</dc:creator>
  <cp:lastModifiedBy>Ann Van Dyke</cp:lastModifiedBy>
  <cp:revision>36</cp:revision>
  <dcterms:created xsi:type="dcterms:W3CDTF">2022-06-27T14:30:28Z</dcterms:created>
  <dcterms:modified xsi:type="dcterms:W3CDTF">2024-02-01T15:35:29Z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0x0101009627934E83E3AC4A821FF7D65C647CF3</vt:lpwstr>
  </property>
  <property fmtid="{D5CDD505-2E9C-101B-9397-08002B2CF9AE}" pid="3" name="MediaServiceImageTags">
    <vt:lpwstr/>
  </property>
</Properties>
</file>