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311" r:id="rId5"/>
    <p:sldId id="374" r:id="rId6"/>
    <p:sldId id="422" r:id="rId7"/>
    <p:sldId id="282" r:id="rId8"/>
    <p:sldId id="429" r:id="rId9"/>
    <p:sldId id="428" r:id="rId10"/>
    <p:sldId id="385" r:id="rId11"/>
    <p:sldId id="386" r:id="rId12"/>
    <p:sldId id="430" r:id="rId13"/>
    <p:sldId id="423" r:id="rId14"/>
    <p:sldId id="465" r:id="rId15"/>
    <p:sldId id="477" r:id="rId16"/>
    <p:sldId id="284" r:id="rId17"/>
    <p:sldId id="478" r:id="rId18"/>
    <p:sldId id="287" r:id="rId19"/>
    <p:sldId id="421" r:id="rId20"/>
    <p:sldId id="483" r:id="rId21"/>
    <p:sldId id="479" r:id="rId22"/>
    <p:sldId id="480" r:id="rId23"/>
    <p:sldId id="481" r:id="rId24"/>
    <p:sldId id="418" r:id="rId25"/>
    <p:sldId id="482" r:id="rId26"/>
    <p:sldId id="3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B33DC7-2A62-449B-B051-65B46A3BDF13}" v="49" dt="2023-12-07T13:00:29.035"/>
    <p1510:client id="{BF91DB14-3B75-4798-A185-DEE4F7060E8D}" v="41" dt="2023-12-11T12:13:30.283"/>
    <p1510:client id="{E77EEA29-51D0-4E0C-91A0-19AF1F2ECF68}" v="20" dt="2023-12-07T11:11:53.5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0"/>
    <p:restoredTop sz="94694"/>
  </p:normalViewPr>
  <p:slideViewPr>
    <p:cSldViewPr snapToGrid="0">
      <p:cViewPr varScale="1">
        <p:scale>
          <a:sx n="98" d="100"/>
          <a:sy n="98" d="100"/>
        </p:scale>
        <p:origin x="216" y="68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Van Dyke" userId="S::ann.vandyke@dingley.org.uk::856c8285-8076-4870-a95d-1ca2178499f0" providerId="AD" clId="Web-{5FB33DC7-2A62-449B-B051-65B46A3BDF13}"/>
    <pc:docChg chg="modSld">
      <pc:chgData name="Ann Van Dyke" userId="S::ann.vandyke@dingley.org.uk::856c8285-8076-4870-a95d-1ca2178499f0" providerId="AD" clId="Web-{5FB33DC7-2A62-449B-B051-65B46A3BDF13}" dt="2023-12-07T13:00:29.035" v="47" actId="20577"/>
      <pc:docMkLst>
        <pc:docMk/>
      </pc:docMkLst>
      <pc:sldChg chg="modSp">
        <pc:chgData name="Ann Van Dyke" userId="S::ann.vandyke@dingley.org.uk::856c8285-8076-4870-a95d-1ca2178499f0" providerId="AD" clId="Web-{5FB33DC7-2A62-449B-B051-65B46A3BDF13}" dt="2023-12-07T13:00:29.035" v="47" actId="20577"/>
        <pc:sldMkLst>
          <pc:docMk/>
          <pc:sldMk cId="3259157337" sldId="374"/>
        </pc:sldMkLst>
        <pc:spChg chg="mod">
          <ac:chgData name="Ann Van Dyke" userId="S::ann.vandyke@dingley.org.uk::856c8285-8076-4870-a95d-1ca2178499f0" providerId="AD" clId="Web-{5FB33DC7-2A62-449B-B051-65B46A3BDF13}" dt="2023-12-07T12:59:11.247" v="37" actId="20577"/>
          <ac:spMkLst>
            <pc:docMk/>
            <pc:sldMk cId="3259157337" sldId="374"/>
            <ac:spMk id="2" creationId="{B2135003-EDFF-7962-63FF-DBF800D3F520}"/>
          </ac:spMkLst>
        </pc:spChg>
        <pc:spChg chg="mod">
          <ac:chgData name="Ann Van Dyke" userId="S::ann.vandyke@dingley.org.uk::856c8285-8076-4870-a95d-1ca2178499f0" providerId="AD" clId="Web-{5FB33DC7-2A62-449B-B051-65B46A3BDF13}" dt="2023-12-07T13:00:29.035" v="47" actId="20577"/>
          <ac:spMkLst>
            <pc:docMk/>
            <pc:sldMk cId="3259157337" sldId="374"/>
            <ac:spMk id="3" creationId="{F5F9340A-2F40-9EC0-23D2-CA8140961696}"/>
          </ac:spMkLst>
        </pc:spChg>
      </pc:sldChg>
    </pc:docChg>
  </pc:docChgLst>
  <pc:docChgLst>
    <pc:chgData name="Ann Van Dyke" userId="S::ann.vandyke@dingley.org.uk::856c8285-8076-4870-a95d-1ca2178499f0" providerId="AD" clId="Web-{E77EEA29-51D0-4E0C-91A0-19AF1F2ECF68}"/>
    <pc:docChg chg="modSld">
      <pc:chgData name="Ann Van Dyke" userId="S::ann.vandyke@dingley.org.uk::856c8285-8076-4870-a95d-1ca2178499f0" providerId="AD" clId="Web-{E77EEA29-51D0-4E0C-91A0-19AF1F2ECF68}" dt="2023-12-07T11:11:53.385" v="18" actId="1076"/>
      <pc:docMkLst>
        <pc:docMk/>
      </pc:docMkLst>
      <pc:sldChg chg="modSp">
        <pc:chgData name="Ann Van Dyke" userId="S::ann.vandyke@dingley.org.uk::856c8285-8076-4870-a95d-1ca2178499f0" providerId="AD" clId="Web-{E77EEA29-51D0-4E0C-91A0-19AF1F2ECF68}" dt="2023-12-07T11:11:53.385" v="18" actId="1076"/>
        <pc:sldMkLst>
          <pc:docMk/>
          <pc:sldMk cId="3807929523" sldId="418"/>
        </pc:sldMkLst>
        <pc:spChg chg="mod">
          <ac:chgData name="Ann Van Dyke" userId="S::ann.vandyke@dingley.org.uk::856c8285-8076-4870-a95d-1ca2178499f0" providerId="AD" clId="Web-{E77EEA29-51D0-4E0C-91A0-19AF1F2ECF68}" dt="2023-12-07T11:11:53.385" v="18" actId="1076"/>
          <ac:spMkLst>
            <pc:docMk/>
            <pc:sldMk cId="3807929523" sldId="418"/>
            <ac:spMk id="2" creationId="{70A0C305-D01B-78E8-14B2-B14E90ED9109}"/>
          </ac:spMkLst>
        </pc:spChg>
      </pc:sldChg>
      <pc:sldChg chg="modSp">
        <pc:chgData name="Ann Van Dyke" userId="S::ann.vandyke@dingley.org.uk::856c8285-8076-4870-a95d-1ca2178499f0" providerId="AD" clId="Web-{E77EEA29-51D0-4E0C-91A0-19AF1F2ECF68}" dt="2023-12-07T11:10:51.178" v="3" actId="20577"/>
        <pc:sldMkLst>
          <pc:docMk/>
          <pc:sldMk cId="1008054822" sldId="421"/>
        </pc:sldMkLst>
        <pc:spChg chg="mod">
          <ac:chgData name="Ann Van Dyke" userId="S::ann.vandyke@dingley.org.uk::856c8285-8076-4870-a95d-1ca2178499f0" providerId="AD" clId="Web-{E77EEA29-51D0-4E0C-91A0-19AF1F2ECF68}" dt="2023-12-07T11:10:51.178" v="3" actId="20577"/>
          <ac:spMkLst>
            <pc:docMk/>
            <pc:sldMk cId="1008054822" sldId="421"/>
            <ac:spMk id="3" creationId="{C0E9FCA1-6D01-CBFE-25B6-EA91FD180CF8}"/>
          </ac:spMkLst>
        </pc:spChg>
      </pc:sldChg>
    </pc:docChg>
  </pc:docChgLst>
  <pc:docChgLst>
    <pc:chgData name="Ann Van Dyke" userId="S::ann.vandyke@dingley.org.uk::856c8285-8076-4870-a95d-1ca2178499f0" providerId="AD" clId="Web-{BF91DB14-3B75-4798-A185-DEE4F7060E8D}"/>
    <pc:docChg chg="modSld">
      <pc:chgData name="Ann Van Dyke" userId="S::ann.vandyke@dingley.org.uk::856c8285-8076-4870-a95d-1ca2178499f0" providerId="AD" clId="Web-{BF91DB14-3B75-4798-A185-DEE4F7060E8D}" dt="2023-12-11T12:13:27.970" v="37" actId="20577"/>
      <pc:docMkLst>
        <pc:docMk/>
      </pc:docMkLst>
      <pc:sldChg chg="modSp">
        <pc:chgData name="Ann Van Dyke" userId="S::ann.vandyke@dingley.org.uk::856c8285-8076-4870-a95d-1ca2178499f0" providerId="AD" clId="Web-{BF91DB14-3B75-4798-A185-DEE4F7060E8D}" dt="2023-12-11T12:07:07.485" v="10" actId="20577"/>
        <pc:sldMkLst>
          <pc:docMk/>
          <pc:sldMk cId="3259157337" sldId="374"/>
        </pc:sldMkLst>
        <pc:spChg chg="mod">
          <ac:chgData name="Ann Van Dyke" userId="S::ann.vandyke@dingley.org.uk::856c8285-8076-4870-a95d-1ca2178499f0" providerId="AD" clId="Web-{BF91DB14-3B75-4798-A185-DEE4F7060E8D}" dt="2023-12-11T12:07:07.485" v="10" actId="20577"/>
          <ac:spMkLst>
            <pc:docMk/>
            <pc:sldMk cId="3259157337" sldId="374"/>
            <ac:spMk id="2" creationId="{B2135003-EDFF-7962-63FF-DBF800D3F520}"/>
          </ac:spMkLst>
        </pc:spChg>
      </pc:sldChg>
      <pc:sldChg chg="modSp">
        <pc:chgData name="Ann Van Dyke" userId="S::ann.vandyke@dingley.org.uk::856c8285-8076-4870-a95d-1ca2178499f0" providerId="AD" clId="Web-{BF91DB14-3B75-4798-A185-DEE4F7060E8D}" dt="2023-12-11T12:06:47.390" v="0" actId="20577"/>
        <pc:sldMkLst>
          <pc:docMk/>
          <pc:sldMk cId="3828591928" sldId="386"/>
        </pc:sldMkLst>
        <pc:spChg chg="mod">
          <ac:chgData name="Ann Van Dyke" userId="S::ann.vandyke@dingley.org.uk::856c8285-8076-4870-a95d-1ca2178499f0" providerId="AD" clId="Web-{BF91DB14-3B75-4798-A185-DEE4F7060E8D}" dt="2023-12-11T12:06:47.390" v="0" actId="20577"/>
          <ac:spMkLst>
            <pc:docMk/>
            <pc:sldMk cId="3828591928" sldId="386"/>
            <ac:spMk id="2" creationId="{90ADBE25-DF9D-9249-EFFC-09FA525A856B}"/>
          </ac:spMkLst>
        </pc:spChg>
      </pc:sldChg>
      <pc:sldChg chg="modSp">
        <pc:chgData name="Ann Van Dyke" userId="S::ann.vandyke@dingley.org.uk::856c8285-8076-4870-a95d-1ca2178499f0" providerId="AD" clId="Web-{BF91DB14-3B75-4798-A185-DEE4F7060E8D}" dt="2023-12-11T12:10:30.791" v="16" actId="20577"/>
        <pc:sldMkLst>
          <pc:docMk/>
          <pc:sldMk cId="3807929523" sldId="418"/>
        </pc:sldMkLst>
        <pc:spChg chg="mod">
          <ac:chgData name="Ann Van Dyke" userId="S::ann.vandyke@dingley.org.uk::856c8285-8076-4870-a95d-1ca2178499f0" providerId="AD" clId="Web-{BF91DB14-3B75-4798-A185-DEE4F7060E8D}" dt="2023-12-11T12:10:30.791" v="16" actId="20577"/>
          <ac:spMkLst>
            <pc:docMk/>
            <pc:sldMk cId="3807929523" sldId="418"/>
            <ac:spMk id="2" creationId="{70A0C305-D01B-78E8-14B2-B14E90ED9109}"/>
          </ac:spMkLst>
        </pc:spChg>
      </pc:sldChg>
      <pc:sldChg chg="modSp">
        <pc:chgData name="Ann Van Dyke" userId="S::ann.vandyke@dingley.org.uk::856c8285-8076-4870-a95d-1ca2178499f0" providerId="AD" clId="Web-{BF91DB14-3B75-4798-A185-DEE4F7060E8D}" dt="2023-12-11T12:07:26.892" v="13" actId="20577"/>
        <pc:sldMkLst>
          <pc:docMk/>
          <pc:sldMk cId="2352296449" sldId="429"/>
        </pc:sldMkLst>
        <pc:spChg chg="mod">
          <ac:chgData name="Ann Van Dyke" userId="S::ann.vandyke@dingley.org.uk::856c8285-8076-4870-a95d-1ca2178499f0" providerId="AD" clId="Web-{BF91DB14-3B75-4798-A185-DEE4F7060E8D}" dt="2023-12-11T12:07:26.892" v="13" actId="20577"/>
          <ac:spMkLst>
            <pc:docMk/>
            <pc:sldMk cId="2352296449" sldId="429"/>
            <ac:spMk id="2" creationId="{0BAECDCB-7A0C-6CCA-3982-51D27FCC3A00}"/>
          </ac:spMkLst>
        </pc:spChg>
      </pc:sldChg>
      <pc:sldChg chg="modSp">
        <pc:chgData name="Ann Van Dyke" userId="S::ann.vandyke@dingley.org.uk::856c8285-8076-4870-a95d-1ca2178499f0" providerId="AD" clId="Web-{BF91DB14-3B75-4798-A185-DEE4F7060E8D}" dt="2023-12-11T12:13:27.970" v="37" actId="20577"/>
        <pc:sldMkLst>
          <pc:docMk/>
          <pc:sldMk cId="1077905776" sldId="479"/>
        </pc:sldMkLst>
        <pc:spChg chg="mod">
          <ac:chgData name="Ann Van Dyke" userId="S::ann.vandyke@dingley.org.uk::856c8285-8076-4870-a95d-1ca2178499f0" providerId="AD" clId="Web-{BF91DB14-3B75-4798-A185-DEE4F7060E8D}" dt="2023-12-11T12:13:27.970" v="37" actId="20577"/>
          <ac:spMkLst>
            <pc:docMk/>
            <pc:sldMk cId="1077905776" sldId="479"/>
            <ac:spMk id="2" creationId="{936DAB29-244B-15BA-7979-A4F7FDDF1AA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E26B31-BBC6-4933-811A-8C403B616E3F}"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4AAF464F-E1F3-424C-A954-7261BB21FCCA}">
      <dgm:prSet/>
      <dgm:spPr/>
      <dgm:t>
        <a:bodyPr/>
        <a:lstStyle/>
        <a:p>
          <a:r>
            <a:rPr lang="en-GB" b="0"/>
            <a:t>72% experience mental ill health such as anxiety, depression or breakdown due to isolation </a:t>
          </a:r>
          <a:endParaRPr lang="en-US"/>
        </a:p>
      </dgm:t>
    </dgm:pt>
    <dgm:pt modelId="{4C6E1D23-0136-422E-9CB9-D484C23A9950}" type="parTrans" cxnId="{66AB0F2F-2FDD-4FDA-ACA8-1F3A82CE98FA}">
      <dgm:prSet/>
      <dgm:spPr/>
      <dgm:t>
        <a:bodyPr/>
        <a:lstStyle/>
        <a:p>
          <a:endParaRPr lang="en-US"/>
        </a:p>
      </dgm:t>
    </dgm:pt>
    <dgm:pt modelId="{5844E810-3A32-4EB7-8DF1-086355A8AC27}" type="sibTrans" cxnId="{66AB0F2F-2FDD-4FDA-ACA8-1F3A82CE98FA}">
      <dgm:prSet phldrT="01"/>
      <dgm:spPr/>
      <dgm:t>
        <a:bodyPr/>
        <a:lstStyle/>
        <a:p>
          <a:endParaRPr lang="en-US"/>
        </a:p>
      </dgm:t>
    </dgm:pt>
    <dgm:pt modelId="{8BB70F4B-7BBC-4831-A91C-B1453C83F8B7}">
      <dgm:prSet/>
      <dgm:spPr/>
      <dgm:t>
        <a:bodyPr/>
        <a:lstStyle/>
        <a:p>
          <a:r>
            <a:rPr lang="en-GB" b="0"/>
            <a:t>almost half (49%) have felt so unwell that they asked their GP for medication or have seen a counselor </a:t>
          </a:r>
          <a:endParaRPr lang="en-US"/>
        </a:p>
      </dgm:t>
    </dgm:pt>
    <dgm:pt modelId="{58C24F2C-EAE5-4AE7-BDF4-631D16219AAE}" type="parTrans" cxnId="{1441AF9E-8212-4FB1-BFA8-9AFD5F43A4DA}">
      <dgm:prSet/>
      <dgm:spPr/>
      <dgm:t>
        <a:bodyPr/>
        <a:lstStyle/>
        <a:p>
          <a:endParaRPr lang="en-US"/>
        </a:p>
      </dgm:t>
    </dgm:pt>
    <dgm:pt modelId="{B0A5E9D4-B299-498F-AE9A-7470F18725A2}" type="sibTrans" cxnId="{1441AF9E-8212-4FB1-BFA8-9AFD5F43A4DA}">
      <dgm:prSet phldrT="02"/>
      <dgm:spPr/>
      <dgm:t>
        <a:bodyPr/>
        <a:lstStyle/>
        <a:p>
          <a:endParaRPr lang="en-US"/>
        </a:p>
      </dgm:t>
    </dgm:pt>
    <dgm:pt modelId="{CDF32C6B-BAA8-4ED4-884B-398BB95BD6CB}">
      <dgm:prSet/>
      <dgm:spPr/>
      <dgm:t>
        <a:bodyPr/>
        <a:lstStyle/>
        <a:p>
          <a:r>
            <a:rPr lang="en-GB" b="0"/>
            <a:t>57% say lack of support means they are isolated and not able to work as much as they would like </a:t>
          </a:r>
          <a:endParaRPr lang="en-US"/>
        </a:p>
      </dgm:t>
    </dgm:pt>
    <dgm:pt modelId="{165D3E98-90F3-4A04-A393-2FE8A41579CA}" type="parTrans" cxnId="{4B385505-B4D7-49AC-9ED2-300527524069}">
      <dgm:prSet/>
      <dgm:spPr/>
      <dgm:t>
        <a:bodyPr/>
        <a:lstStyle/>
        <a:p>
          <a:endParaRPr lang="en-US"/>
        </a:p>
      </dgm:t>
    </dgm:pt>
    <dgm:pt modelId="{F9C440D9-093C-4629-84B0-716CCA698D6C}" type="sibTrans" cxnId="{4B385505-B4D7-49AC-9ED2-300527524069}">
      <dgm:prSet phldrT="03"/>
      <dgm:spPr/>
      <dgm:t>
        <a:bodyPr/>
        <a:lstStyle/>
        <a:p>
          <a:endParaRPr lang="en-US"/>
        </a:p>
      </dgm:t>
    </dgm:pt>
    <dgm:pt modelId="{E0496CB4-870D-44E8-A9F9-2CEEA27C7700}">
      <dgm:prSet/>
      <dgm:spPr/>
      <dgm:t>
        <a:bodyPr/>
        <a:lstStyle/>
        <a:p>
          <a:r>
            <a:rPr lang="en-GB" b="0" dirty="0"/>
            <a:t>1 in 5 (21%) say that isolation has led to the break up of their family life. </a:t>
          </a:r>
          <a:endParaRPr lang="en-US" dirty="0"/>
        </a:p>
      </dgm:t>
    </dgm:pt>
    <dgm:pt modelId="{0C84D088-D2E0-4B81-B1E1-00A5787AD0EE}" type="parTrans" cxnId="{DE510DDE-06CD-45AB-816C-541A8967E493}">
      <dgm:prSet/>
      <dgm:spPr/>
      <dgm:t>
        <a:bodyPr/>
        <a:lstStyle/>
        <a:p>
          <a:endParaRPr lang="en-US"/>
        </a:p>
      </dgm:t>
    </dgm:pt>
    <dgm:pt modelId="{875EEFD7-FB18-4291-AB87-B1943850BB22}" type="sibTrans" cxnId="{DE510DDE-06CD-45AB-816C-541A8967E493}">
      <dgm:prSet phldrT="04"/>
      <dgm:spPr/>
      <dgm:t>
        <a:bodyPr/>
        <a:lstStyle/>
        <a:p>
          <a:endParaRPr lang="en-US"/>
        </a:p>
      </dgm:t>
    </dgm:pt>
    <dgm:pt modelId="{0DDED4DC-08DC-9D40-992D-829441ED9138}" type="pres">
      <dgm:prSet presAssocID="{D2E26B31-BBC6-4933-811A-8C403B616E3F}" presName="linear" presStyleCnt="0">
        <dgm:presLayoutVars>
          <dgm:animLvl val="lvl"/>
          <dgm:resizeHandles val="exact"/>
        </dgm:presLayoutVars>
      </dgm:prSet>
      <dgm:spPr/>
    </dgm:pt>
    <dgm:pt modelId="{AEDAD439-BEA5-1443-9849-BA4AD47DDB9A}" type="pres">
      <dgm:prSet presAssocID="{4AAF464F-E1F3-424C-A954-7261BB21FCCA}" presName="parentText" presStyleLbl="node1" presStyleIdx="0" presStyleCnt="4">
        <dgm:presLayoutVars>
          <dgm:chMax val="0"/>
          <dgm:bulletEnabled val="1"/>
        </dgm:presLayoutVars>
      </dgm:prSet>
      <dgm:spPr/>
    </dgm:pt>
    <dgm:pt modelId="{00190F05-A580-6444-BA61-3CE85784DF81}" type="pres">
      <dgm:prSet presAssocID="{5844E810-3A32-4EB7-8DF1-086355A8AC27}" presName="spacer" presStyleCnt="0"/>
      <dgm:spPr/>
    </dgm:pt>
    <dgm:pt modelId="{BDB34903-C22E-A743-8991-754BC7E1D70C}" type="pres">
      <dgm:prSet presAssocID="{8BB70F4B-7BBC-4831-A91C-B1453C83F8B7}" presName="parentText" presStyleLbl="node1" presStyleIdx="1" presStyleCnt="4">
        <dgm:presLayoutVars>
          <dgm:chMax val="0"/>
          <dgm:bulletEnabled val="1"/>
        </dgm:presLayoutVars>
      </dgm:prSet>
      <dgm:spPr/>
    </dgm:pt>
    <dgm:pt modelId="{CD52AC7C-AFFD-1643-BE50-01D35645CD59}" type="pres">
      <dgm:prSet presAssocID="{B0A5E9D4-B299-498F-AE9A-7470F18725A2}" presName="spacer" presStyleCnt="0"/>
      <dgm:spPr/>
    </dgm:pt>
    <dgm:pt modelId="{0C89C089-E372-C543-8D76-005D786435A1}" type="pres">
      <dgm:prSet presAssocID="{CDF32C6B-BAA8-4ED4-884B-398BB95BD6CB}" presName="parentText" presStyleLbl="node1" presStyleIdx="2" presStyleCnt="4">
        <dgm:presLayoutVars>
          <dgm:chMax val="0"/>
          <dgm:bulletEnabled val="1"/>
        </dgm:presLayoutVars>
      </dgm:prSet>
      <dgm:spPr/>
    </dgm:pt>
    <dgm:pt modelId="{5D565E70-BD02-D64A-AF53-9625FE81B7E8}" type="pres">
      <dgm:prSet presAssocID="{F9C440D9-093C-4629-84B0-716CCA698D6C}" presName="spacer" presStyleCnt="0"/>
      <dgm:spPr/>
    </dgm:pt>
    <dgm:pt modelId="{DF97F07F-2745-F941-B6F7-B1097D17BEFA}" type="pres">
      <dgm:prSet presAssocID="{E0496CB4-870D-44E8-A9F9-2CEEA27C7700}" presName="parentText" presStyleLbl="node1" presStyleIdx="3" presStyleCnt="4">
        <dgm:presLayoutVars>
          <dgm:chMax val="0"/>
          <dgm:bulletEnabled val="1"/>
        </dgm:presLayoutVars>
      </dgm:prSet>
      <dgm:spPr/>
    </dgm:pt>
  </dgm:ptLst>
  <dgm:cxnLst>
    <dgm:cxn modelId="{4B385505-B4D7-49AC-9ED2-300527524069}" srcId="{D2E26B31-BBC6-4933-811A-8C403B616E3F}" destId="{CDF32C6B-BAA8-4ED4-884B-398BB95BD6CB}" srcOrd="2" destOrd="0" parTransId="{165D3E98-90F3-4A04-A393-2FE8A41579CA}" sibTransId="{F9C440D9-093C-4629-84B0-716CCA698D6C}"/>
    <dgm:cxn modelId="{F7CEB92B-34A2-8149-9420-29C7C4D74985}" type="presOf" srcId="{E0496CB4-870D-44E8-A9F9-2CEEA27C7700}" destId="{DF97F07F-2745-F941-B6F7-B1097D17BEFA}" srcOrd="0" destOrd="0" presId="urn:microsoft.com/office/officeart/2005/8/layout/vList2"/>
    <dgm:cxn modelId="{66AB0F2F-2FDD-4FDA-ACA8-1F3A82CE98FA}" srcId="{D2E26B31-BBC6-4933-811A-8C403B616E3F}" destId="{4AAF464F-E1F3-424C-A954-7261BB21FCCA}" srcOrd="0" destOrd="0" parTransId="{4C6E1D23-0136-422E-9CB9-D484C23A9950}" sibTransId="{5844E810-3A32-4EB7-8DF1-086355A8AC27}"/>
    <dgm:cxn modelId="{4EE44949-2BF0-B841-8D03-10717BFEBD39}" type="presOf" srcId="{D2E26B31-BBC6-4933-811A-8C403B616E3F}" destId="{0DDED4DC-08DC-9D40-992D-829441ED9138}" srcOrd="0" destOrd="0" presId="urn:microsoft.com/office/officeart/2005/8/layout/vList2"/>
    <dgm:cxn modelId="{19CE6D7F-646D-9F46-893E-3E042CAA7FBF}" type="presOf" srcId="{4AAF464F-E1F3-424C-A954-7261BB21FCCA}" destId="{AEDAD439-BEA5-1443-9849-BA4AD47DDB9A}" srcOrd="0" destOrd="0" presId="urn:microsoft.com/office/officeart/2005/8/layout/vList2"/>
    <dgm:cxn modelId="{2D0A8183-CB5A-E545-AC1C-AF84A19677A8}" type="presOf" srcId="{CDF32C6B-BAA8-4ED4-884B-398BB95BD6CB}" destId="{0C89C089-E372-C543-8D76-005D786435A1}" srcOrd="0" destOrd="0" presId="urn:microsoft.com/office/officeart/2005/8/layout/vList2"/>
    <dgm:cxn modelId="{4E1C3C93-2E2B-B64E-B424-599A1B6B43E0}" type="presOf" srcId="{8BB70F4B-7BBC-4831-A91C-B1453C83F8B7}" destId="{BDB34903-C22E-A743-8991-754BC7E1D70C}" srcOrd="0" destOrd="0" presId="urn:microsoft.com/office/officeart/2005/8/layout/vList2"/>
    <dgm:cxn modelId="{1441AF9E-8212-4FB1-BFA8-9AFD5F43A4DA}" srcId="{D2E26B31-BBC6-4933-811A-8C403B616E3F}" destId="{8BB70F4B-7BBC-4831-A91C-B1453C83F8B7}" srcOrd="1" destOrd="0" parTransId="{58C24F2C-EAE5-4AE7-BDF4-631D16219AAE}" sibTransId="{B0A5E9D4-B299-498F-AE9A-7470F18725A2}"/>
    <dgm:cxn modelId="{DE510DDE-06CD-45AB-816C-541A8967E493}" srcId="{D2E26B31-BBC6-4933-811A-8C403B616E3F}" destId="{E0496CB4-870D-44E8-A9F9-2CEEA27C7700}" srcOrd="3" destOrd="0" parTransId="{0C84D088-D2E0-4B81-B1E1-00A5787AD0EE}" sibTransId="{875EEFD7-FB18-4291-AB87-B1943850BB22}"/>
    <dgm:cxn modelId="{A68C615C-7944-5548-81BC-B5FFA1D44BF5}" type="presParOf" srcId="{0DDED4DC-08DC-9D40-992D-829441ED9138}" destId="{AEDAD439-BEA5-1443-9849-BA4AD47DDB9A}" srcOrd="0" destOrd="0" presId="urn:microsoft.com/office/officeart/2005/8/layout/vList2"/>
    <dgm:cxn modelId="{C6EF2CB1-9564-5148-8C9D-6632C9800543}" type="presParOf" srcId="{0DDED4DC-08DC-9D40-992D-829441ED9138}" destId="{00190F05-A580-6444-BA61-3CE85784DF81}" srcOrd="1" destOrd="0" presId="urn:microsoft.com/office/officeart/2005/8/layout/vList2"/>
    <dgm:cxn modelId="{345C6B89-291D-5D43-ADA1-950FDB203DFC}" type="presParOf" srcId="{0DDED4DC-08DC-9D40-992D-829441ED9138}" destId="{BDB34903-C22E-A743-8991-754BC7E1D70C}" srcOrd="2" destOrd="0" presId="urn:microsoft.com/office/officeart/2005/8/layout/vList2"/>
    <dgm:cxn modelId="{E05B463F-22E8-A846-B0D5-172DA5C6B702}" type="presParOf" srcId="{0DDED4DC-08DC-9D40-992D-829441ED9138}" destId="{CD52AC7C-AFFD-1643-BE50-01D35645CD59}" srcOrd="3" destOrd="0" presId="urn:microsoft.com/office/officeart/2005/8/layout/vList2"/>
    <dgm:cxn modelId="{57B66975-321F-7D4F-BADE-34580C4D60A2}" type="presParOf" srcId="{0DDED4DC-08DC-9D40-992D-829441ED9138}" destId="{0C89C089-E372-C543-8D76-005D786435A1}" srcOrd="4" destOrd="0" presId="urn:microsoft.com/office/officeart/2005/8/layout/vList2"/>
    <dgm:cxn modelId="{C5D07E43-84F3-BF47-9234-5A15F08D3982}" type="presParOf" srcId="{0DDED4DC-08DC-9D40-992D-829441ED9138}" destId="{5D565E70-BD02-D64A-AF53-9625FE81B7E8}" srcOrd="5" destOrd="0" presId="urn:microsoft.com/office/officeart/2005/8/layout/vList2"/>
    <dgm:cxn modelId="{A4D54E0A-C469-B449-B12F-E7C24762D3DD}" type="presParOf" srcId="{0DDED4DC-08DC-9D40-992D-829441ED9138}" destId="{DF97F07F-2745-F941-B6F7-B1097D17BEFA}"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DAD439-BEA5-1443-9849-BA4AD47DDB9A}">
      <dsp:nvSpPr>
        <dsp:cNvPr id="0" name=""/>
        <dsp:cNvSpPr/>
      </dsp:nvSpPr>
      <dsp:spPr>
        <a:xfrm>
          <a:off x="0" y="518985"/>
          <a:ext cx="5329236" cy="7160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kern="1200"/>
            <a:t>72% experience mental ill health such as anxiety, depression or breakdown due to isolation </a:t>
          </a:r>
          <a:endParaRPr lang="en-US" sz="1800" kern="1200"/>
        </a:p>
      </dsp:txBody>
      <dsp:txXfrm>
        <a:off x="34954" y="553939"/>
        <a:ext cx="5259328" cy="646132"/>
      </dsp:txXfrm>
    </dsp:sp>
    <dsp:sp modelId="{BDB34903-C22E-A743-8991-754BC7E1D70C}">
      <dsp:nvSpPr>
        <dsp:cNvPr id="0" name=""/>
        <dsp:cNvSpPr/>
      </dsp:nvSpPr>
      <dsp:spPr>
        <a:xfrm>
          <a:off x="0" y="1286865"/>
          <a:ext cx="5329236" cy="716040"/>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kern="1200"/>
            <a:t>almost half (49%) have felt so unwell that they asked their GP for medication or have seen a counselor </a:t>
          </a:r>
          <a:endParaRPr lang="en-US" sz="1800" kern="1200"/>
        </a:p>
      </dsp:txBody>
      <dsp:txXfrm>
        <a:off x="34954" y="1321819"/>
        <a:ext cx="5259328" cy="646132"/>
      </dsp:txXfrm>
    </dsp:sp>
    <dsp:sp modelId="{0C89C089-E372-C543-8D76-005D786435A1}">
      <dsp:nvSpPr>
        <dsp:cNvPr id="0" name=""/>
        <dsp:cNvSpPr/>
      </dsp:nvSpPr>
      <dsp:spPr>
        <a:xfrm>
          <a:off x="0" y="2054745"/>
          <a:ext cx="5329236" cy="716040"/>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kern="1200"/>
            <a:t>57% say lack of support means they are isolated and not able to work as much as they would like </a:t>
          </a:r>
          <a:endParaRPr lang="en-US" sz="1800" kern="1200"/>
        </a:p>
      </dsp:txBody>
      <dsp:txXfrm>
        <a:off x="34954" y="2089699"/>
        <a:ext cx="5259328" cy="646132"/>
      </dsp:txXfrm>
    </dsp:sp>
    <dsp:sp modelId="{DF97F07F-2745-F941-B6F7-B1097D17BEFA}">
      <dsp:nvSpPr>
        <dsp:cNvPr id="0" name=""/>
        <dsp:cNvSpPr/>
      </dsp:nvSpPr>
      <dsp:spPr>
        <a:xfrm>
          <a:off x="0" y="2822625"/>
          <a:ext cx="5329236" cy="71604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kern="1200" dirty="0"/>
            <a:t>1 in 5 (21%) say that isolation has led to the break up of their family life. </a:t>
          </a:r>
          <a:endParaRPr lang="en-US" sz="1800" kern="1200" dirty="0"/>
        </a:p>
      </dsp:txBody>
      <dsp:txXfrm>
        <a:off x="34954" y="2857579"/>
        <a:ext cx="5259328" cy="6461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C8955-FD92-1E45-9CAA-D519A7646790}" type="datetimeFigureOut">
              <a:rPr lang="en-US" smtClean="0"/>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9851C-E0B2-8A46-91F1-D0EDD426AFEB}" type="slidenum">
              <a:rPr lang="en-US" smtClean="0"/>
              <a:t>‹#›</a:t>
            </a:fld>
            <a:endParaRPr lang="en-US"/>
          </a:p>
        </p:txBody>
      </p:sp>
    </p:spTree>
    <p:extLst>
      <p:ext uri="{BB962C8B-B14F-4D97-AF65-F5344CB8AC3E}">
        <p14:creationId xmlns:p14="http://schemas.microsoft.com/office/powerpoint/2010/main" val="17483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1</a:t>
            </a:fld>
            <a:endParaRPr lang="en-US"/>
          </a:p>
        </p:txBody>
      </p:sp>
    </p:spTree>
    <p:extLst>
      <p:ext uri="{BB962C8B-B14F-4D97-AF65-F5344CB8AC3E}">
        <p14:creationId xmlns:p14="http://schemas.microsoft.com/office/powerpoint/2010/main" val="2287679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23</a:t>
            </a:fld>
            <a:endParaRPr lang="en-US"/>
          </a:p>
        </p:txBody>
      </p:sp>
    </p:spTree>
    <p:extLst>
      <p:ext uri="{BB962C8B-B14F-4D97-AF65-F5344CB8AC3E}">
        <p14:creationId xmlns:p14="http://schemas.microsoft.com/office/powerpoint/2010/main" val="3254830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txBox="1">
            <a:spLocks noGrp="1"/>
          </p:cNvSpPr>
          <p:nvPr>
            <p:ph type="sldNum" idx="12"/>
          </p:nvPr>
        </p:nvSpPr>
        <p:spPr>
          <a:xfrm>
            <a:off x="3884615" y="8685215"/>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Key coalitions – EE&amp;CC Coalition, SEC, DCP, Leeds Uni Business School EY Employment Group, NCFE training content advisors, Children's Alliance, EY SEND Partnership, </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AECA067-4713-450F-A1F2-AB996B823935}" type="slidenum">
              <a:rPr lang="en-GB" smtClean="0"/>
              <a:t>4</a:t>
            </a:fld>
            <a:endParaRPr lang="en-GB"/>
          </a:p>
        </p:txBody>
      </p:sp>
    </p:spTree>
    <p:extLst>
      <p:ext uri="{BB962C8B-B14F-4D97-AF65-F5344CB8AC3E}">
        <p14:creationId xmlns:p14="http://schemas.microsoft.com/office/powerpoint/2010/main" val="1298343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algn="just" fontAlgn="base"/>
            <a:r>
              <a:rPr lang="en-GB" sz="1800" b="0" i="0" u="none" strike="noStrike" dirty="0">
                <a:solidFill>
                  <a:srgbClr val="000000"/>
                </a:solidFill>
                <a:effectLst/>
                <a:latin typeface="Arial" panose="020B0604020202020204" pitchFamily="34" charset="0"/>
              </a:rPr>
              <a:t>a change to the current statutory minimum </a:t>
            </a:r>
            <a:r>
              <a:rPr lang="en-GB" sz="1800" b="0" i="0" u="none" strike="noStrike" dirty="0" err="1">
                <a:solidFill>
                  <a:srgbClr val="000000"/>
                </a:solidFill>
                <a:effectLst/>
                <a:latin typeface="Arial" panose="020B0604020202020204" pitchFamily="34" charset="0"/>
              </a:rPr>
              <a:t>staff:child</a:t>
            </a:r>
            <a:r>
              <a:rPr lang="en-GB" sz="1800" b="0" i="0" u="none" strike="noStrike" dirty="0">
                <a:solidFill>
                  <a:srgbClr val="000000"/>
                </a:solidFill>
                <a:effectLst/>
                <a:latin typeface="Arial" panose="020B0604020202020204" pitchFamily="34" charset="0"/>
              </a:rPr>
              <a:t> ratios in England for 2-year-olds from 1:4 to 1:5;  </a:t>
            </a:r>
            <a:endParaRPr lang="en-GB" sz="1800" b="0" i="0" u="none" strike="noStrike" dirty="0">
              <a:solidFill>
                <a:srgbClr val="000000"/>
              </a:solidFill>
              <a:effectLst/>
              <a:latin typeface="Calibri" panose="020F0502020204030204" pitchFamily="34" charset="0"/>
            </a:endParaRPr>
          </a:p>
          <a:p>
            <a:pPr marL="685800" algn="just" fontAlgn="base"/>
            <a:r>
              <a:rPr lang="en-GB" sz="1800" b="0" i="0" u="none" strike="noStrike" dirty="0">
                <a:solidFill>
                  <a:srgbClr val="000000"/>
                </a:solidFill>
                <a:effectLst/>
                <a:latin typeface="Symbol" pitchFamily="2" charset="2"/>
              </a:rPr>
              <a:t>·</a:t>
            </a:r>
            <a:r>
              <a:rPr lang="en-GB" sz="1800" b="0" i="0" u="none" strike="noStrike" dirty="0">
                <a:solidFill>
                  <a:srgbClr val="000000"/>
                </a:solidFill>
                <a:effectLst/>
                <a:latin typeface="Times New Roman" panose="02020603050405020304" pitchFamily="18" charset="0"/>
              </a:rPr>
              <a:t>         </a:t>
            </a:r>
            <a:r>
              <a:rPr lang="en-GB" sz="1800" b="0" i="0" u="none" strike="noStrike" dirty="0">
                <a:solidFill>
                  <a:srgbClr val="000000"/>
                </a:solidFill>
                <a:effectLst/>
                <a:latin typeface="Arial" panose="020B0604020202020204" pitchFamily="34" charset="0"/>
              </a:rPr>
              <a:t>clarifying that childminders can care for more than the currently-specified maximum of three young children, when caring for siblings of children they already care for, or when caring for their own child; and  </a:t>
            </a:r>
            <a:endParaRPr lang="en-GB" sz="1800" b="0" i="0" u="none" strike="noStrike" dirty="0">
              <a:solidFill>
                <a:srgbClr val="000000"/>
              </a:solidFill>
              <a:effectLst/>
              <a:latin typeface="Calibri" panose="020F0502020204030204" pitchFamily="34" charset="0"/>
            </a:endParaRPr>
          </a:p>
          <a:p>
            <a:pPr marL="685800" algn="just" fontAlgn="base"/>
            <a:r>
              <a:rPr lang="en-GB" sz="1800" b="0" i="0" u="none" strike="noStrike" dirty="0">
                <a:solidFill>
                  <a:srgbClr val="000000"/>
                </a:solidFill>
                <a:effectLst/>
                <a:latin typeface="Symbol" pitchFamily="2" charset="2"/>
              </a:rPr>
              <a:t>·</a:t>
            </a:r>
            <a:r>
              <a:rPr lang="en-GB" sz="1800" b="0" i="0" u="none" strike="noStrike" dirty="0">
                <a:solidFill>
                  <a:srgbClr val="000000"/>
                </a:solidFill>
                <a:effectLst/>
                <a:latin typeface="Times New Roman" panose="02020603050405020304" pitchFamily="18" charset="0"/>
              </a:rPr>
              <a:t>         </a:t>
            </a:r>
            <a:r>
              <a:rPr lang="en-GB" sz="1800" b="0" i="0" u="none" strike="noStrike" dirty="0">
                <a:solidFill>
                  <a:srgbClr val="000000"/>
                </a:solidFill>
                <a:effectLst/>
                <a:latin typeface="Arial" panose="020B0604020202020204" pitchFamily="34" charset="0"/>
              </a:rPr>
              <a:t>clarifying that “adequate supervision” while children are eating means that children must be within sight </a:t>
            </a:r>
            <a:r>
              <a:rPr lang="en-GB" sz="1800" b="1" i="0" u="none" strike="noStrike" dirty="0">
                <a:solidFill>
                  <a:srgbClr val="000000"/>
                </a:solidFill>
                <a:effectLst/>
                <a:latin typeface="Arial" panose="020B0604020202020204" pitchFamily="34" charset="0"/>
              </a:rPr>
              <a:t>and </a:t>
            </a:r>
            <a:r>
              <a:rPr lang="en-GB" sz="1800" b="0" i="0" u="none" strike="noStrike" dirty="0">
                <a:solidFill>
                  <a:srgbClr val="000000"/>
                </a:solidFill>
                <a:effectLst/>
                <a:latin typeface="Arial" panose="020B0604020202020204" pitchFamily="34" charset="0"/>
              </a:rPr>
              <a:t>hearing of an adult (rather than the current wording of “sight </a:t>
            </a:r>
            <a:r>
              <a:rPr lang="en-GB" sz="1800" b="1" i="0" u="none" strike="noStrike" dirty="0">
                <a:solidFill>
                  <a:srgbClr val="000000"/>
                </a:solidFill>
                <a:effectLst/>
                <a:latin typeface="Arial" panose="020B0604020202020204" pitchFamily="34" charset="0"/>
              </a:rPr>
              <a:t>or </a:t>
            </a:r>
            <a:r>
              <a:rPr lang="en-GB" sz="1800" b="0" i="0" u="none" strike="noStrike" dirty="0">
                <a:solidFill>
                  <a:srgbClr val="000000"/>
                </a:solidFill>
                <a:effectLst/>
                <a:latin typeface="Arial" panose="020B0604020202020204" pitchFamily="34" charset="0"/>
              </a:rPr>
              <a:t>hearing”). </a:t>
            </a:r>
            <a:endParaRPr lang="en-GB" sz="1800" b="0" i="0" u="none" strike="noStrike" dirty="0">
              <a:solidFill>
                <a:srgbClr val="000000"/>
              </a:solidFill>
              <a:effectLst/>
              <a:latin typeface="Calibri" panose="020F0502020204030204" pitchFamily="34" charset="0"/>
            </a:endParaRPr>
          </a:p>
          <a:p>
            <a:br>
              <a:rPr lang="en-GB" dirty="0"/>
            </a:br>
            <a:endParaRPr lang="en-US" dirty="0"/>
          </a:p>
        </p:txBody>
      </p:sp>
      <p:sp>
        <p:nvSpPr>
          <p:cNvPr id="4" name="Slide Number Placeholder 3"/>
          <p:cNvSpPr>
            <a:spLocks noGrp="1"/>
          </p:cNvSpPr>
          <p:nvPr>
            <p:ph type="sldNum" sz="quarter" idx="5"/>
          </p:nvPr>
        </p:nvSpPr>
        <p:spPr/>
        <p:txBody>
          <a:bodyPr/>
          <a:lstStyle/>
          <a:p>
            <a:fld id="{2059A2D3-E86F-413E-9D6F-1F7B8710CE1F}" type="slidenum">
              <a:rPr lang="en-GB" smtClean="0"/>
              <a:t>10</a:t>
            </a:fld>
            <a:endParaRPr lang="en-GB"/>
          </a:p>
        </p:txBody>
      </p:sp>
    </p:spTree>
    <p:extLst>
      <p:ext uri="{BB962C8B-B14F-4D97-AF65-F5344CB8AC3E}">
        <p14:creationId xmlns:p14="http://schemas.microsoft.com/office/powerpoint/2010/main" val="1086768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6D686-D428-7945-B7C5-79FF82BCE64D}" type="slidenum">
              <a:rPr lang="en-US" smtClean="0"/>
              <a:t>11</a:t>
            </a:fld>
            <a:endParaRPr lang="en-US"/>
          </a:p>
        </p:txBody>
      </p:sp>
    </p:spTree>
    <p:extLst>
      <p:ext uri="{BB962C8B-B14F-4D97-AF65-F5344CB8AC3E}">
        <p14:creationId xmlns:p14="http://schemas.microsoft.com/office/powerpoint/2010/main" val="401814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 and confidence</a:t>
            </a:r>
          </a:p>
          <a:p>
            <a:r>
              <a:rPr lang="en-US" dirty="0"/>
              <a:t>In work poverty</a:t>
            </a:r>
          </a:p>
          <a:p>
            <a:r>
              <a:rPr lang="en-US" dirty="0"/>
              <a:t>Norms around balancing work and home</a:t>
            </a:r>
          </a:p>
          <a:p>
            <a:r>
              <a:rPr lang="en-US" dirty="0"/>
              <a:t>Rising poverty, inequality and poverty</a:t>
            </a:r>
          </a:p>
          <a:p>
            <a:endParaRPr lang="en-US" dirty="0"/>
          </a:p>
          <a:p>
            <a:endParaRPr lang="en-US" dirty="0"/>
          </a:p>
        </p:txBody>
      </p:sp>
      <p:sp>
        <p:nvSpPr>
          <p:cNvPr id="4" name="Slide Number Placeholder 3"/>
          <p:cNvSpPr>
            <a:spLocks noGrp="1"/>
          </p:cNvSpPr>
          <p:nvPr>
            <p:ph type="sldNum" sz="quarter" idx="5"/>
          </p:nvPr>
        </p:nvSpPr>
        <p:spPr/>
        <p:txBody>
          <a:bodyPr/>
          <a:lstStyle/>
          <a:p>
            <a:fld id="{6366D686-D428-7945-B7C5-79FF82BCE64D}" type="slidenum">
              <a:rPr lang="en-US" smtClean="0"/>
              <a:t>12</a:t>
            </a:fld>
            <a:endParaRPr lang="en-US"/>
          </a:p>
        </p:txBody>
      </p:sp>
    </p:spTree>
    <p:extLst>
      <p:ext uri="{BB962C8B-B14F-4D97-AF65-F5344CB8AC3E}">
        <p14:creationId xmlns:p14="http://schemas.microsoft.com/office/powerpoint/2010/main" val="4169127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73% settings say number of children with SEND is rising / 28% of settings had turned children with SEND away/ 92% have had to use their own funds to support them. (Early Years Alliance 2022)/ 18</a:t>
            </a:r>
            <a:r>
              <a:rPr lang="en-US" dirty="0">
                <a:ea typeface="Calibri"/>
                <a:cs typeface="Calibri"/>
              </a:rPr>
              <a:t>% (Coram)</a:t>
            </a:r>
          </a:p>
          <a:p>
            <a:pPr>
              <a:lnSpc>
                <a:spcPct val="90000"/>
              </a:lnSpc>
              <a:spcBef>
                <a:spcPts val="1000"/>
              </a:spcBef>
            </a:pPr>
            <a:r>
              <a:rPr lang="en-US" u="sng" dirty="0"/>
              <a:t>Capacity of settings to support children with SEND is reducing </a:t>
            </a:r>
            <a:r>
              <a:rPr lang="en-US" dirty="0"/>
              <a:t>– recruitment and retention crisis means there aren’t enough staff to support inclusive practice, paperwork is significantly different for children with SEND (exacerbated by new EYFS) and settings don’t have the staff to spend time doing that paperwork, funding systems are complicated and have some major exclusions</a:t>
            </a:r>
            <a:endParaRPr lang="en-US" dirty="0">
              <a:cs typeface="Calibri"/>
            </a:endParaRPr>
          </a:p>
          <a:p>
            <a:r>
              <a:rPr lang="en-US" u="sng" dirty="0"/>
              <a:t>Perfect storm of increased demand and reduced capacity</a:t>
            </a:r>
            <a:r>
              <a:rPr lang="en-US" dirty="0"/>
              <a:t> to supply shown in the Coram stat of only 18% of local authorities believe they are sufficient for children with SEND in the early years. The University of East London found settings were increasingly turning away children with SEND, and the Early Years Alliance found 28% of settings had turned away children with SEND. This was before the changes.</a:t>
            </a:r>
            <a:endParaRPr lang="en-US" dirty="0">
              <a:cs typeface="Calibri"/>
            </a:endParaRPr>
          </a:p>
          <a:p>
            <a:pPr>
              <a:lnSpc>
                <a:spcPct val="90000"/>
              </a:lnSpc>
              <a:spcBef>
                <a:spcPts val="1000"/>
              </a:spcBef>
            </a:pPr>
            <a:endParaRPr lang="en-US" dirty="0">
              <a:cs typeface="Calibri"/>
            </a:endParaRPr>
          </a:p>
          <a:p>
            <a:r>
              <a:rPr lang="en-US" dirty="0">
                <a:cs typeface="Calibri"/>
              </a:rPr>
              <a:t>Staffing crisis – EYPs leaving the sector due to lack of pay and recognition</a:t>
            </a:r>
          </a:p>
          <a:p>
            <a:pPr marL="171450" indent="-171450">
              <a:buFont typeface="Calibri"/>
              <a:buChar char="-"/>
            </a:pPr>
            <a:r>
              <a:rPr lang="en-US" dirty="0">
                <a:cs typeface="Calibri"/>
              </a:rPr>
              <a:t>Specialist staff shortage means delays to accessing specialist support – barrier to early intervention</a:t>
            </a:r>
          </a:p>
        </p:txBody>
      </p:sp>
      <p:sp>
        <p:nvSpPr>
          <p:cNvPr id="4" name="Slide Number Placeholder 3"/>
          <p:cNvSpPr>
            <a:spLocks noGrp="1"/>
          </p:cNvSpPr>
          <p:nvPr>
            <p:ph type="sldNum" sz="quarter" idx="5"/>
          </p:nvPr>
        </p:nvSpPr>
        <p:spPr/>
        <p:txBody>
          <a:bodyPr/>
          <a:lstStyle/>
          <a:p>
            <a:fld id="{9AECA067-4713-450F-A1F2-AB996B823935}" type="slidenum">
              <a:rPr lang="en-GB"/>
              <a:t>13</a:t>
            </a:fld>
            <a:endParaRPr lang="en-GB"/>
          </a:p>
        </p:txBody>
      </p:sp>
    </p:spTree>
    <p:extLst>
      <p:ext uri="{BB962C8B-B14F-4D97-AF65-F5344CB8AC3E}">
        <p14:creationId xmlns:p14="http://schemas.microsoft.com/office/powerpoint/2010/main" val="1712172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RISK</a:t>
            </a:r>
            <a:r>
              <a:rPr lang="en-US" u="sng" dirty="0"/>
              <a:t>: Real concern around increase in free entitlement and the impact it will have on provision for children with SEND</a:t>
            </a:r>
            <a:r>
              <a:rPr lang="en-US" dirty="0"/>
              <a:t>. Increase in free entitlements historically has led to decrease in provision for children with SEND. 15 hours and 30 hours introduction saw increased demand for places, and widening of the gap between what children with SEND and their peers access. ‘Levelling the Playing Field’ shows that the impact of the introduction of the 2 year old offer was that local authority sufficiency for children with SEND actually fell from 28% to 21% in 2014-2015. Now at 18% - where will it be next?</a:t>
            </a:r>
            <a:endParaRPr lang="en-US">
              <a:cs typeface="Calibri" panose="020F0502020204030204"/>
            </a:endParaRPr>
          </a:p>
          <a:p>
            <a:r>
              <a:rPr lang="en-US" dirty="0"/>
              <a:t> </a:t>
            </a:r>
          </a:p>
          <a:p>
            <a:r>
              <a:rPr lang="en-US" dirty="0"/>
              <a:t>RISK: more basic level, the </a:t>
            </a:r>
            <a:r>
              <a:rPr lang="en-US" u="sng" dirty="0"/>
              <a:t>funding for the ‘free’ entitlement is still not sufficient</a:t>
            </a:r>
            <a:r>
              <a:rPr lang="en-US" dirty="0"/>
              <a:t> and so when the entire sector struggles financially, they are less likely to admit children with SEND who currently can cost the setting more in support costs, paperwork time and meeting time. Need to ensure supporting children with SEND doesn’t cost settings more than other children.</a:t>
            </a:r>
          </a:p>
          <a:p>
            <a:r>
              <a:rPr lang="en-US" dirty="0"/>
              <a:t> </a:t>
            </a:r>
          </a:p>
          <a:p>
            <a:r>
              <a:rPr lang="en-US" u="sng" dirty="0"/>
              <a:t>Ratio change</a:t>
            </a:r>
            <a:r>
              <a:rPr lang="en-US" dirty="0"/>
              <a:t> – already struggling to provide high quality inclusive provision on current ratios.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9AECA067-4713-450F-A1F2-AB996B823935}" type="slidenum">
              <a:rPr lang="en-GB" smtClean="0"/>
              <a:t>15</a:t>
            </a:fld>
            <a:endParaRPr lang="en-GB"/>
          </a:p>
        </p:txBody>
      </p:sp>
    </p:spTree>
    <p:extLst>
      <p:ext uri="{BB962C8B-B14F-4D97-AF65-F5344CB8AC3E}">
        <p14:creationId xmlns:p14="http://schemas.microsoft.com/office/powerpoint/2010/main" val="1298343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course including leadership and management</a:t>
            </a:r>
          </a:p>
          <a:p>
            <a:r>
              <a:rPr lang="en-US" dirty="0"/>
              <a:t>More </a:t>
            </a:r>
            <a:r>
              <a:rPr lang="en-US" dirty="0" err="1"/>
              <a:t>centres</a:t>
            </a:r>
            <a:endParaRPr lang="en-US" dirty="0"/>
          </a:p>
          <a:p>
            <a:r>
              <a:rPr lang="en-US" dirty="0"/>
              <a:t>More influence</a:t>
            </a:r>
          </a:p>
          <a:p>
            <a:r>
              <a:rPr lang="en-US" dirty="0"/>
              <a:t>More training</a:t>
            </a:r>
          </a:p>
          <a:p>
            <a:r>
              <a:rPr lang="en-US" dirty="0"/>
              <a:t>Potential for more “what you can do” resources and support</a:t>
            </a:r>
          </a:p>
        </p:txBody>
      </p:sp>
      <p:sp>
        <p:nvSpPr>
          <p:cNvPr id="4" name="Slide Number Placeholder 3"/>
          <p:cNvSpPr>
            <a:spLocks noGrp="1"/>
          </p:cNvSpPr>
          <p:nvPr>
            <p:ph type="sldNum" sz="quarter" idx="5"/>
          </p:nvPr>
        </p:nvSpPr>
        <p:spPr/>
        <p:txBody>
          <a:bodyPr/>
          <a:lstStyle/>
          <a:p>
            <a:fld id="{8EB9851C-E0B2-8A46-91F1-D0EDD426AFEB}" type="slidenum">
              <a:rPr lang="en-US" smtClean="0"/>
              <a:t>17</a:t>
            </a:fld>
            <a:endParaRPr lang="en-US"/>
          </a:p>
        </p:txBody>
      </p:sp>
    </p:spTree>
    <p:extLst>
      <p:ext uri="{BB962C8B-B14F-4D97-AF65-F5344CB8AC3E}">
        <p14:creationId xmlns:p14="http://schemas.microsoft.com/office/powerpoint/2010/main" val="2752741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5155-EBF3-159D-35BD-A31B093518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7FDFADC-8772-CFE8-3774-9967AB31FB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27D8154-DDE3-BC0F-13E2-7AFB4E775159}"/>
              </a:ext>
            </a:extLst>
          </p:cNvPr>
          <p:cNvSpPr>
            <a:spLocks noGrp="1"/>
          </p:cNvSpPr>
          <p:nvPr>
            <p:ph type="dt" sz="half" idx="10"/>
          </p:nvPr>
        </p:nvSpPr>
        <p:spPr/>
        <p:txBody>
          <a:bodyPr/>
          <a:lstStyle/>
          <a:p>
            <a:fld id="{76B63337-BD44-AD41-B8FD-1AA614B130D3}" type="datetimeFigureOut">
              <a:rPr lang="en-US" smtClean="0"/>
              <a:t>12/11/2023</a:t>
            </a:fld>
            <a:endParaRPr lang="en-US"/>
          </a:p>
        </p:txBody>
      </p:sp>
      <p:sp>
        <p:nvSpPr>
          <p:cNvPr id="5" name="Footer Placeholder 4">
            <a:extLst>
              <a:ext uri="{FF2B5EF4-FFF2-40B4-BE49-F238E27FC236}">
                <a16:creationId xmlns:a16="http://schemas.microsoft.com/office/drawing/2014/main" id="{DFD6A16C-67B7-86AF-075D-58C61A3C9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43435-7C2E-A114-55D2-2AF3AF3CEC7C}"/>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425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9C85-1D45-BB13-E998-C1E4904D3B9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6211DC-9B27-D73B-B10B-8F8DD5BCDF3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AC8F86-B573-35A3-714E-C0AB55853C84}"/>
              </a:ext>
            </a:extLst>
          </p:cNvPr>
          <p:cNvSpPr>
            <a:spLocks noGrp="1"/>
          </p:cNvSpPr>
          <p:nvPr>
            <p:ph type="dt" sz="half" idx="10"/>
          </p:nvPr>
        </p:nvSpPr>
        <p:spPr/>
        <p:txBody>
          <a:bodyPr/>
          <a:lstStyle/>
          <a:p>
            <a:fld id="{76B63337-BD44-AD41-B8FD-1AA614B130D3}" type="datetimeFigureOut">
              <a:rPr lang="en-US" smtClean="0"/>
              <a:t>12/11/2023</a:t>
            </a:fld>
            <a:endParaRPr lang="en-US"/>
          </a:p>
        </p:txBody>
      </p:sp>
      <p:sp>
        <p:nvSpPr>
          <p:cNvPr id="5" name="Footer Placeholder 4">
            <a:extLst>
              <a:ext uri="{FF2B5EF4-FFF2-40B4-BE49-F238E27FC236}">
                <a16:creationId xmlns:a16="http://schemas.microsoft.com/office/drawing/2014/main" id="{43E10A2F-D24C-9B16-DFD2-7480662B0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F8B82-F85F-D8E0-3852-A3B791724136}"/>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14952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1012D0-886C-3A74-8597-1FB1D519D74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28814B-C3E8-6ED9-DC93-FC4E8570ADB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8BFEFE-AA5F-2AA3-0823-EA45CB9362F0}"/>
              </a:ext>
            </a:extLst>
          </p:cNvPr>
          <p:cNvSpPr>
            <a:spLocks noGrp="1"/>
          </p:cNvSpPr>
          <p:nvPr>
            <p:ph type="dt" sz="half" idx="10"/>
          </p:nvPr>
        </p:nvSpPr>
        <p:spPr/>
        <p:txBody>
          <a:bodyPr/>
          <a:lstStyle/>
          <a:p>
            <a:fld id="{76B63337-BD44-AD41-B8FD-1AA614B130D3}" type="datetimeFigureOut">
              <a:rPr lang="en-US" smtClean="0"/>
              <a:t>12/11/2023</a:t>
            </a:fld>
            <a:endParaRPr lang="en-US"/>
          </a:p>
        </p:txBody>
      </p:sp>
      <p:sp>
        <p:nvSpPr>
          <p:cNvPr id="5" name="Footer Placeholder 4">
            <a:extLst>
              <a:ext uri="{FF2B5EF4-FFF2-40B4-BE49-F238E27FC236}">
                <a16:creationId xmlns:a16="http://schemas.microsoft.com/office/drawing/2014/main" id="{D04BB61E-C3B0-B268-5F52-17F4A619F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F68FB-BD56-8722-4DA8-9B321215F12D}"/>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54318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EFAD-E62E-1412-54D8-F7CF4CC7C2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D2AF99-1E8D-C940-492B-5834A140939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CC4E39-727C-8ED4-13DE-D4480B4E106D}"/>
              </a:ext>
            </a:extLst>
          </p:cNvPr>
          <p:cNvSpPr>
            <a:spLocks noGrp="1"/>
          </p:cNvSpPr>
          <p:nvPr>
            <p:ph type="dt" sz="half" idx="10"/>
          </p:nvPr>
        </p:nvSpPr>
        <p:spPr/>
        <p:txBody>
          <a:bodyPr/>
          <a:lstStyle/>
          <a:p>
            <a:fld id="{76B63337-BD44-AD41-B8FD-1AA614B130D3}" type="datetimeFigureOut">
              <a:rPr lang="en-US" smtClean="0"/>
              <a:t>12/11/2023</a:t>
            </a:fld>
            <a:endParaRPr lang="en-US"/>
          </a:p>
        </p:txBody>
      </p:sp>
      <p:sp>
        <p:nvSpPr>
          <p:cNvPr id="5" name="Footer Placeholder 4">
            <a:extLst>
              <a:ext uri="{FF2B5EF4-FFF2-40B4-BE49-F238E27FC236}">
                <a16:creationId xmlns:a16="http://schemas.microsoft.com/office/drawing/2014/main" id="{4D58953D-9870-8171-2317-D8AE326BB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8BD3C-5ED2-D303-FFFF-91C7645346C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610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3291-6AAE-3DC9-2491-69655A46DC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1473306-C8D9-7AC9-DDD5-6FAA5126C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840338-0D39-8286-9B08-54F0ADEB6FB2}"/>
              </a:ext>
            </a:extLst>
          </p:cNvPr>
          <p:cNvSpPr>
            <a:spLocks noGrp="1"/>
          </p:cNvSpPr>
          <p:nvPr>
            <p:ph type="dt" sz="half" idx="10"/>
          </p:nvPr>
        </p:nvSpPr>
        <p:spPr/>
        <p:txBody>
          <a:bodyPr/>
          <a:lstStyle/>
          <a:p>
            <a:fld id="{76B63337-BD44-AD41-B8FD-1AA614B130D3}" type="datetimeFigureOut">
              <a:rPr lang="en-US" smtClean="0"/>
              <a:t>12/11/2023</a:t>
            </a:fld>
            <a:endParaRPr lang="en-US"/>
          </a:p>
        </p:txBody>
      </p:sp>
      <p:sp>
        <p:nvSpPr>
          <p:cNvPr id="5" name="Footer Placeholder 4">
            <a:extLst>
              <a:ext uri="{FF2B5EF4-FFF2-40B4-BE49-F238E27FC236}">
                <a16:creationId xmlns:a16="http://schemas.microsoft.com/office/drawing/2014/main" id="{6530A2CF-8E65-7E2B-7994-1FF3EFA70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CE92D-6E9B-1627-532F-DB494404A75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52919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426A-1359-80CE-5DF4-DF2EED3608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D06589-BB2B-5EB9-99BB-251BD537FC1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F643EE-A314-F5AE-24BD-D797758A232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BA11D8C-FEB9-89C7-A9C5-C9D8E4F290F6}"/>
              </a:ext>
            </a:extLst>
          </p:cNvPr>
          <p:cNvSpPr>
            <a:spLocks noGrp="1"/>
          </p:cNvSpPr>
          <p:nvPr>
            <p:ph type="dt" sz="half" idx="10"/>
          </p:nvPr>
        </p:nvSpPr>
        <p:spPr/>
        <p:txBody>
          <a:bodyPr/>
          <a:lstStyle/>
          <a:p>
            <a:fld id="{76B63337-BD44-AD41-B8FD-1AA614B130D3}" type="datetimeFigureOut">
              <a:rPr lang="en-US" smtClean="0"/>
              <a:t>12/11/2023</a:t>
            </a:fld>
            <a:endParaRPr lang="en-US"/>
          </a:p>
        </p:txBody>
      </p:sp>
      <p:sp>
        <p:nvSpPr>
          <p:cNvPr id="6" name="Footer Placeholder 5">
            <a:extLst>
              <a:ext uri="{FF2B5EF4-FFF2-40B4-BE49-F238E27FC236}">
                <a16:creationId xmlns:a16="http://schemas.microsoft.com/office/drawing/2014/main" id="{F8B735A6-D632-4D02-E27B-68B3945F5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DF57D-158B-9967-015A-ADED8F3722DF}"/>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9507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7FFAE-50DE-4A42-A43B-9E54E2937DC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5273FB-CA5C-BD02-94D0-DE0A96DB3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724EA6-88DB-7738-B54C-A444B567FA4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86D0CD4-6BE5-6DBE-4EEE-4D5FBA8F1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7656DE-AF72-3A64-AA51-6AA6EED7C3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3093C65-42E7-40B5-A7B5-CB91F174F7DA}"/>
              </a:ext>
            </a:extLst>
          </p:cNvPr>
          <p:cNvSpPr>
            <a:spLocks noGrp="1"/>
          </p:cNvSpPr>
          <p:nvPr>
            <p:ph type="dt" sz="half" idx="10"/>
          </p:nvPr>
        </p:nvSpPr>
        <p:spPr/>
        <p:txBody>
          <a:bodyPr/>
          <a:lstStyle/>
          <a:p>
            <a:fld id="{76B63337-BD44-AD41-B8FD-1AA614B130D3}" type="datetimeFigureOut">
              <a:rPr lang="en-US" smtClean="0"/>
              <a:t>12/11/2023</a:t>
            </a:fld>
            <a:endParaRPr lang="en-US"/>
          </a:p>
        </p:txBody>
      </p:sp>
      <p:sp>
        <p:nvSpPr>
          <p:cNvPr id="8" name="Footer Placeholder 7">
            <a:extLst>
              <a:ext uri="{FF2B5EF4-FFF2-40B4-BE49-F238E27FC236}">
                <a16:creationId xmlns:a16="http://schemas.microsoft.com/office/drawing/2014/main" id="{FBD1B1FC-0F9D-9E0D-8101-1E279F06D1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5EF53C-C9E4-34D3-170F-1900ADC0C049}"/>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26779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FE8C-49E9-5BD1-3AB9-E11883624A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0D45EF1-E36A-0543-E91A-B2540DC29ECD}"/>
              </a:ext>
            </a:extLst>
          </p:cNvPr>
          <p:cNvSpPr>
            <a:spLocks noGrp="1"/>
          </p:cNvSpPr>
          <p:nvPr>
            <p:ph type="dt" sz="half" idx="10"/>
          </p:nvPr>
        </p:nvSpPr>
        <p:spPr/>
        <p:txBody>
          <a:bodyPr/>
          <a:lstStyle/>
          <a:p>
            <a:fld id="{76B63337-BD44-AD41-B8FD-1AA614B130D3}" type="datetimeFigureOut">
              <a:rPr lang="en-US" smtClean="0"/>
              <a:t>12/11/2023</a:t>
            </a:fld>
            <a:endParaRPr lang="en-US"/>
          </a:p>
        </p:txBody>
      </p:sp>
      <p:sp>
        <p:nvSpPr>
          <p:cNvPr id="4" name="Footer Placeholder 3">
            <a:extLst>
              <a:ext uri="{FF2B5EF4-FFF2-40B4-BE49-F238E27FC236}">
                <a16:creationId xmlns:a16="http://schemas.microsoft.com/office/drawing/2014/main" id="{8A17A9E3-0490-E201-B07F-A412B4E67A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82091A-0CB4-F026-C812-042251B2233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5590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2B9C30-B414-8215-D453-7166AA3D1CF4}"/>
              </a:ext>
            </a:extLst>
          </p:cNvPr>
          <p:cNvSpPr>
            <a:spLocks noGrp="1"/>
          </p:cNvSpPr>
          <p:nvPr>
            <p:ph type="dt" sz="half" idx="10"/>
          </p:nvPr>
        </p:nvSpPr>
        <p:spPr/>
        <p:txBody>
          <a:bodyPr/>
          <a:lstStyle/>
          <a:p>
            <a:fld id="{76B63337-BD44-AD41-B8FD-1AA614B130D3}" type="datetimeFigureOut">
              <a:rPr lang="en-US" smtClean="0"/>
              <a:t>12/11/2023</a:t>
            </a:fld>
            <a:endParaRPr lang="en-US"/>
          </a:p>
        </p:txBody>
      </p:sp>
      <p:sp>
        <p:nvSpPr>
          <p:cNvPr id="3" name="Footer Placeholder 2">
            <a:extLst>
              <a:ext uri="{FF2B5EF4-FFF2-40B4-BE49-F238E27FC236}">
                <a16:creationId xmlns:a16="http://schemas.microsoft.com/office/drawing/2014/main" id="{9EACDDC7-D5D4-6DDF-E092-CD9660215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883AB6-65B2-F2DB-2917-04BA733EDEA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69218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8CBEE-0A9F-82E2-20C3-0BB4D13E40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408C047-5033-99BD-8646-7E9A7AA4F0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12B32A3-C761-614A-FFF9-EE2563EF1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F195FF-2C44-36D5-ED75-D17DFDF9EDD3}"/>
              </a:ext>
            </a:extLst>
          </p:cNvPr>
          <p:cNvSpPr>
            <a:spLocks noGrp="1"/>
          </p:cNvSpPr>
          <p:nvPr>
            <p:ph type="dt" sz="half" idx="10"/>
          </p:nvPr>
        </p:nvSpPr>
        <p:spPr/>
        <p:txBody>
          <a:bodyPr/>
          <a:lstStyle/>
          <a:p>
            <a:fld id="{76B63337-BD44-AD41-B8FD-1AA614B130D3}" type="datetimeFigureOut">
              <a:rPr lang="en-US" smtClean="0"/>
              <a:t>12/11/2023</a:t>
            </a:fld>
            <a:endParaRPr lang="en-US"/>
          </a:p>
        </p:txBody>
      </p:sp>
      <p:sp>
        <p:nvSpPr>
          <p:cNvPr id="6" name="Footer Placeholder 5">
            <a:extLst>
              <a:ext uri="{FF2B5EF4-FFF2-40B4-BE49-F238E27FC236}">
                <a16:creationId xmlns:a16="http://schemas.microsoft.com/office/drawing/2014/main" id="{D69B80CF-244C-DDB8-65A7-ECEC0E4E3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78C450-4EA9-72E9-1C6C-F4D9912B6723}"/>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791201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C5EF-C61B-4CA3-696C-EA707FAC52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8D4C175-C64A-6C3F-6092-F3FC5082F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819175-331B-BC00-0AA3-1EC66B50F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8FCA29-D4C8-E47D-E999-08CEAB6D149E}"/>
              </a:ext>
            </a:extLst>
          </p:cNvPr>
          <p:cNvSpPr>
            <a:spLocks noGrp="1"/>
          </p:cNvSpPr>
          <p:nvPr>
            <p:ph type="dt" sz="half" idx="10"/>
          </p:nvPr>
        </p:nvSpPr>
        <p:spPr/>
        <p:txBody>
          <a:bodyPr/>
          <a:lstStyle/>
          <a:p>
            <a:fld id="{76B63337-BD44-AD41-B8FD-1AA614B130D3}" type="datetimeFigureOut">
              <a:rPr lang="en-US" smtClean="0"/>
              <a:t>12/11/2023</a:t>
            </a:fld>
            <a:endParaRPr lang="en-US"/>
          </a:p>
        </p:txBody>
      </p:sp>
      <p:sp>
        <p:nvSpPr>
          <p:cNvPr id="6" name="Footer Placeholder 5">
            <a:extLst>
              <a:ext uri="{FF2B5EF4-FFF2-40B4-BE49-F238E27FC236}">
                <a16:creationId xmlns:a16="http://schemas.microsoft.com/office/drawing/2014/main" id="{4B978320-82D8-6F4F-4A13-B51F88E28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AA3B7-C40D-2A02-17C2-BC356AFD6094}"/>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89305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85590-98AA-335A-0969-9060B8EC65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91C7DC-5E52-86FB-E5F4-6A7323770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EE0EB7-EE67-75BB-994C-7A2281900B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3337-BD44-AD41-B8FD-1AA614B130D3}" type="datetimeFigureOut">
              <a:rPr lang="en-US" smtClean="0"/>
              <a:t>12/11/2023</a:t>
            </a:fld>
            <a:endParaRPr lang="en-US"/>
          </a:p>
        </p:txBody>
      </p:sp>
      <p:sp>
        <p:nvSpPr>
          <p:cNvPr id="5" name="Footer Placeholder 4">
            <a:extLst>
              <a:ext uri="{FF2B5EF4-FFF2-40B4-BE49-F238E27FC236}">
                <a16:creationId xmlns:a16="http://schemas.microsoft.com/office/drawing/2014/main" id="{B5EE4960-54AE-1E6D-3BB2-2019EBF79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C7653-6BC1-C1B2-B392-2A5BF5C33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345DC-C62A-F846-81DB-8183448E53A1}" type="slidenum">
              <a:rPr lang="en-US" smtClean="0"/>
              <a:t>‹#›</a:t>
            </a:fld>
            <a:endParaRPr lang="en-US"/>
          </a:p>
        </p:txBody>
      </p:sp>
    </p:spTree>
    <p:extLst>
      <p:ext uri="{BB962C8B-B14F-4D97-AF65-F5344CB8AC3E}">
        <p14:creationId xmlns:p14="http://schemas.microsoft.com/office/powerpoint/2010/main" val="412239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pngimg.com/download/86579" TargetMode="Externa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jpe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contact.org.uk/wp-content/uploads/2021/03/forgotten_isolation_report.pdf" TargetMode="External"/><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picpedia.org/highway-signs/w/welcome.html"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catherine.mcleod@dingley.org.uk"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hyperlink" Target="mailto:tanya.flello@dingley.org.uk" TargetMode="External"/><Relationship Id="rId4" Type="http://schemas.openxmlformats.org/officeDocument/2006/relationships/hyperlink" Target="mailto:ann.vandyke@dingley.org.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hyperlink" Target="http://entwinedphotography.deviantart.com/art/big-comfy-couch-35168252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ouncilfordisabledchildren.org.uk/about-us-0/networks/early-years-send/eysend-partnership"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oer.pressbooks.pub/curriculumessentials/chapter/chapter-designing-and-assessing%E2%80%AFaims-goals-objectives-ago%E2%80%A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usq.pressbooks.pub/traumainformedpractice/chapter/6-2-the-teacher-must-survive-self-care-and-managing-secondary-trauma/" TargetMode="External"/><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hyperlink" Target="http://www.jmmnews.com/can-social-marketers-motivate-support/" TargetMode="Externa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hyperlink" Target="https://www.deviantart.com/pepey/art/Elephant-in-the-room-747516645"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98388" y="4813651"/>
            <a:ext cx="10592174" cy="1000655"/>
          </a:xfrm>
        </p:spPr>
        <p:txBody>
          <a:bodyPr vert="horz" lIns="91440" tIns="45720" rIns="91440" bIns="45720" rtlCol="0" anchor="t">
            <a:normAutofit fontScale="90000"/>
          </a:bodyPr>
          <a:lstStyle/>
          <a:p>
            <a:r>
              <a:rPr lang="en-US" sz="4000" b="1" dirty="0">
                <a:solidFill>
                  <a:schemeClr val="accent1">
                    <a:lumMod val="75000"/>
                  </a:schemeClr>
                </a:solidFill>
                <a:latin typeface="+mn-lt"/>
              </a:rPr>
              <a:t>Welcome to our </a:t>
            </a:r>
            <a:br>
              <a:rPr lang="en-US" sz="4000" b="1" dirty="0">
                <a:solidFill>
                  <a:schemeClr val="accent1">
                    <a:lumMod val="75000"/>
                  </a:schemeClr>
                </a:solidFill>
                <a:latin typeface="+mn-lt"/>
              </a:rPr>
            </a:br>
            <a:r>
              <a:rPr lang="en-US" sz="4000" b="1" dirty="0">
                <a:solidFill>
                  <a:schemeClr val="accent1">
                    <a:lumMod val="75000"/>
                  </a:schemeClr>
                </a:solidFill>
                <a:latin typeface="+mn-lt"/>
              </a:rPr>
              <a:t>Inclusion Lunch Break Launch!</a:t>
            </a:r>
          </a:p>
        </p:txBody>
      </p:sp>
      <p:pic>
        <p:nvPicPr>
          <p:cNvPr id="6" name="Picture 5" descr="Logo, company name&#10;&#10;Description automatically generated">
            <a:extLst>
              <a:ext uri="{FF2B5EF4-FFF2-40B4-BE49-F238E27FC236}">
                <a16:creationId xmlns:a16="http://schemas.microsoft.com/office/drawing/2014/main" id="{831BDC57-433E-2786-5D1B-9EA9A69C507F}"/>
              </a:ext>
            </a:extLst>
          </p:cNvPr>
          <p:cNvPicPr>
            <a:picLocks noChangeAspect="1"/>
          </p:cNvPicPr>
          <p:nvPr/>
        </p:nvPicPr>
        <p:blipFill rotWithShape="1">
          <a:blip r:embed="rId3"/>
          <a:srcRect t="26335" b="24957"/>
          <a:stretch/>
        </p:blipFill>
        <p:spPr>
          <a:xfrm>
            <a:off x="-1" y="10"/>
            <a:ext cx="12192001" cy="4201449"/>
          </a:xfrm>
          <a:prstGeom prst="rect">
            <a:avLst/>
          </a:prstGeom>
        </p:spPr>
      </p:pic>
      <p:grpSp>
        <p:nvGrpSpPr>
          <p:cNvPr id="13" name="Group 1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4" name="Freeform: Shape 1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56790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C35CF-2AE9-FA75-28EA-42C47BA2FB9A}"/>
              </a:ext>
            </a:extLst>
          </p:cNvPr>
          <p:cNvSpPr>
            <a:spLocks noGrp="1"/>
          </p:cNvSpPr>
          <p:nvPr>
            <p:ph type="title"/>
          </p:nvPr>
        </p:nvSpPr>
        <p:spPr/>
        <p:txBody>
          <a:bodyPr/>
          <a:lstStyle/>
          <a:p>
            <a:r>
              <a:rPr lang="en-US" b="1" dirty="0">
                <a:solidFill>
                  <a:schemeClr val="accent1">
                    <a:lumMod val="75000"/>
                  </a:schemeClr>
                </a:solidFill>
                <a:latin typeface="+mn-lt"/>
              </a:rPr>
              <a:t>What do we collectively know?</a:t>
            </a:r>
          </a:p>
        </p:txBody>
      </p:sp>
      <p:sp>
        <p:nvSpPr>
          <p:cNvPr id="3" name="Content Placeholder 2">
            <a:extLst>
              <a:ext uri="{FF2B5EF4-FFF2-40B4-BE49-F238E27FC236}">
                <a16:creationId xmlns:a16="http://schemas.microsoft.com/office/drawing/2014/main" id="{8754458A-55F6-7901-A5CF-CDB8F0D09F87}"/>
              </a:ext>
            </a:extLst>
          </p:cNvPr>
          <p:cNvSpPr>
            <a:spLocks noGrp="1"/>
          </p:cNvSpPr>
          <p:nvPr>
            <p:ph idx="1"/>
          </p:nvPr>
        </p:nvSpPr>
        <p:spPr>
          <a:xfrm>
            <a:off x="1090058" y="2008822"/>
            <a:ext cx="7195457" cy="4351338"/>
          </a:xfrm>
        </p:spPr>
        <p:txBody>
          <a:bodyPr>
            <a:normAutofit fontScale="92500" lnSpcReduction="10000"/>
          </a:bodyPr>
          <a:lstStyle/>
          <a:p>
            <a:r>
              <a:rPr lang="en-US" dirty="0">
                <a:solidFill>
                  <a:schemeClr val="accent1">
                    <a:lumMod val="75000"/>
                  </a:schemeClr>
                </a:solidFill>
              </a:rPr>
              <a:t>The childcare expansion will increase demand</a:t>
            </a:r>
          </a:p>
          <a:p>
            <a:r>
              <a:rPr lang="en-US" dirty="0">
                <a:solidFill>
                  <a:schemeClr val="accent1">
                    <a:lumMod val="75000"/>
                  </a:schemeClr>
                </a:solidFill>
              </a:rPr>
              <a:t>Central resources are under pressure</a:t>
            </a:r>
          </a:p>
          <a:p>
            <a:r>
              <a:rPr lang="en-US" dirty="0">
                <a:solidFill>
                  <a:schemeClr val="accent1">
                    <a:lumMod val="75000"/>
                  </a:schemeClr>
                </a:solidFill>
              </a:rPr>
              <a:t>Recruitment and retention is a challenge </a:t>
            </a:r>
            <a:r>
              <a:rPr lang="en-US" b="1" dirty="0">
                <a:solidFill>
                  <a:schemeClr val="accent1">
                    <a:lumMod val="75000"/>
                  </a:schemeClr>
                </a:solidFill>
              </a:rPr>
              <a:t>across all sectors</a:t>
            </a:r>
            <a:r>
              <a:rPr lang="en-US" dirty="0">
                <a:solidFill>
                  <a:schemeClr val="accent1">
                    <a:lumMod val="75000"/>
                  </a:schemeClr>
                </a:solidFill>
              </a:rPr>
              <a:t> </a:t>
            </a:r>
          </a:p>
          <a:p>
            <a:r>
              <a:rPr lang="en-US" dirty="0">
                <a:solidFill>
                  <a:schemeClr val="accent1">
                    <a:lumMod val="75000"/>
                  </a:schemeClr>
                </a:solidFill>
              </a:rPr>
              <a:t>Each previous expansion has seen the take up gap widen for children with SEND</a:t>
            </a:r>
          </a:p>
          <a:p>
            <a:r>
              <a:rPr lang="en-US" dirty="0">
                <a:solidFill>
                  <a:schemeClr val="accent1">
                    <a:lumMod val="75000"/>
                  </a:schemeClr>
                </a:solidFill>
              </a:rPr>
              <a:t>LAs carry legal duties (Childcare Act 2006 +16) to reduce inequalities and support families to work</a:t>
            </a:r>
          </a:p>
          <a:p>
            <a:pPr lvl="1"/>
            <a:r>
              <a:rPr lang="en-US" dirty="0">
                <a:solidFill>
                  <a:schemeClr val="accent1">
                    <a:lumMod val="75000"/>
                  </a:schemeClr>
                </a:solidFill>
              </a:rPr>
              <a:t>EYs Outcomes</a:t>
            </a:r>
          </a:p>
          <a:p>
            <a:pPr lvl="1"/>
            <a:r>
              <a:rPr lang="en-US" dirty="0">
                <a:solidFill>
                  <a:schemeClr val="accent1">
                    <a:lumMod val="75000"/>
                  </a:schemeClr>
                </a:solidFill>
              </a:rPr>
              <a:t>Sufficiency</a:t>
            </a:r>
          </a:p>
          <a:p>
            <a:pPr lvl="1"/>
            <a:r>
              <a:rPr lang="en-US" dirty="0">
                <a:solidFill>
                  <a:schemeClr val="accent1">
                    <a:lumMod val="75000"/>
                  </a:schemeClr>
                </a:solidFill>
              </a:rPr>
              <a:t>Information</a:t>
            </a:r>
          </a:p>
        </p:txBody>
      </p:sp>
      <p:pic>
        <p:nvPicPr>
          <p:cNvPr id="4" name="Picture 3" descr="A blue brain on a black background&#10;&#10;Description automatically generated with medium confidence">
            <a:extLst>
              <a:ext uri="{FF2B5EF4-FFF2-40B4-BE49-F238E27FC236}">
                <a16:creationId xmlns:a16="http://schemas.microsoft.com/office/drawing/2014/main" id="{D199FD45-3CF6-0364-9C8A-979947C2151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285515" y="2810786"/>
            <a:ext cx="3549374" cy="3549374"/>
          </a:xfrm>
          <a:prstGeom prst="rect">
            <a:avLst/>
          </a:prstGeom>
        </p:spPr>
      </p:pic>
    </p:spTree>
    <p:extLst>
      <p:ext uri="{BB962C8B-B14F-4D97-AF65-F5344CB8AC3E}">
        <p14:creationId xmlns:p14="http://schemas.microsoft.com/office/powerpoint/2010/main" val="2838161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descr="A blue and white background&#10;&#10;Description automatically generated">
            <a:extLst>
              <a:ext uri="{FF2B5EF4-FFF2-40B4-BE49-F238E27FC236}">
                <a16:creationId xmlns:a16="http://schemas.microsoft.com/office/drawing/2014/main" id="{5D97E337-DE2B-6730-140B-9049F4067308}"/>
              </a:ext>
            </a:extLst>
          </p:cNvPr>
          <p:cNvPicPr>
            <a:picLocks noChangeAspect="1"/>
          </p:cNvPicPr>
          <p:nvPr/>
        </p:nvPicPr>
        <p:blipFill rotWithShape="1">
          <a:blip r:embed="rId3"/>
          <a:srcRect l="18435" r="15148"/>
          <a:stretch/>
        </p:blipFill>
        <p:spPr>
          <a:xfrm>
            <a:off x="20" y="10"/>
            <a:ext cx="6204384" cy="5114534"/>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2" name="Title 1">
            <a:extLst>
              <a:ext uri="{FF2B5EF4-FFF2-40B4-BE49-F238E27FC236}">
                <a16:creationId xmlns:a16="http://schemas.microsoft.com/office/drawing/2014/main" id="{E70BF7EB-5888-7334-0970-A1E583B4E0F8}"/>
              </a:ext>
            </a:extLst>
          </p:cNvPr>
          <p:cNvSpPr>
            <a:spLocks noGrp="1"/>
          </p:cNvSpPr>
          <p:nvPr>
            <p:ph type="title"/>
          </p:nvPr>
        </p:nvSpPr>
        <p:spPr>
          <a:xfrm>
            <a:off x="481014" y="327026"/>
            <a:ext cx="4164011" cy="2611437"/>
          </a:xfrm>
        </p:spPr>
        <p:txBody>
          <a:bodyPr>
            <a:normAutofit fontScale="90000"/>
          </a:bodyPr>
          <a:lstStyle/>
          <a:p>
            <a:r>
              <a:rPr lang="en-US" sz="4000" b="1" dirty="0">
                <a:solidFill>
                  <a:schemeClr val="accent1">
                    <a:lumMod val="75000"/>
                  </a:schemeClr>
                </a:solidFill>
              </a:rPr>
              <a:t>Research tells us the impact on families is real</a:t>
            </a:r>
            <a:br>
              <a:rPr lang="en-US" sz="4000" b="1" dirty="0">
                <a:solidFill>
                  <a:schemeClr val="accent1">
                    <a:lumMod val="75000"/>
                  </a:schemeClr>
                </a:solidFill>
              </a:rPr>
            </a:br>
            <a:br>
              <a:rPr lang="en-US" sz="2800" b="1" dirty="0"/>
            </a:br>
            <a:r>
              <a:rPr lang="en-GB" sz="1800" b="0" i="0" u="sng" dirty="0">
                <a:hlinkClick r:id="rId4"/>
              </a:rPr>
              <a:t>Forgotten Families – Contact a Family Report 2011</a:t>
            </a:r>
            <a:endParaRPr lang="en-US" sz="1800" b="1" dirty="0"/>
          </a:p>
        </p:txBody>
      </p:sp>
      <p:graphicFrame>
        <p:nvGraphicFramePr>
          <p:cNvPr id="5" name="Content Placeholder 2">
            <a:extLst>
              <a:ext uri="{FF2B5EF4-FFF2-40B4-BE49-F238E27FC236}">
                <a16:creationId xmlns:a16="http://schemas.microsoft.com/office/drawing/2014/main" id="{5665CF16-D1E2-AEED-C2D0-5FC60FC92AEE}"/>
              </a:ext>
            </a:extLst>
          </p:cNvPr>
          <p:cNvGraphicFramePr>
            <a:graphicFrameLocks noGrp="1"/>
          </p:cNvGraphicFramePr>
          <p:nvPr>
            <p:ph idx="1"/>
            <p:extLst>
              <p:ext uri="{D42A27DB-BD31-4B8C-83A1-F6EECF244321}">
                <p14:modId xmlns:p14="http://schemas.microsoft.com/office/powerpoint/2010/main" val="4198263877"/>
              </p:ext>
            </p:extLst>
          </p:nvPr>
        </p:nvGraphicFramePr>
        <p:xfrm>
          <a:off x="6381750" y="2119313"/>
          <a:ext cx="5329236" cy="40576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30624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ubber boots at back door">
            <a:extLst>
              <a:ext uri="{FF2B5EF4-FFF2-40B4-BE49-F238E27FC236}">
                <a16:creationId xmlns:a16="http://schemas.microsoft.com/office/drawing/2014/main" id="{377D3FDC-99C6-5AFA-B815-563EDEBA98FE}"/>
              </a:ext>
            </a:extLst>
          </p:cNvPr>
          <p:cNvPicPr>
            <a:picLocks noChangeAspect="1"/>
          </p:cNvPicPr>
          <p:nvPr/>
        </p:nvPicPr>
        <p:blipFill rotWithShape="1">
          <a:blip r:embed="rId3"/>
          <a:srcRect r="5882"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90C6F0-FAFA-D3A1-1D9E-9AC369157F93}"/>
              </a:ext>
            </a:extLst>
          </p:cNvPr>
          <p:cNvSpPr>
            <a:spLocks noGrp="1"/>
          </p:cNvSpPr>
          <p:nvPr>
            <p:ph type="title"/>
          </p:nvPr>
        </p:nvSpPr>
        <p:spPr>
          <a:xfrm>
            <a:off x="8064137" y="1383526"/>
            <a:ext cx="4127863" cy="6114554"/>
          </a:xfrm>
          <a:noFill/>
        </p:spPr>
        <p:txBody>
          <a:bodyPr vert="horz" lIns="91440" tIns="45720" rIns="91440" bIns="45720" rtlCol="0" anchor="b">
            <a:noAutofit/>
          </a:bodyPr>
          <a:lstStyle/>
          <a:p>
            <a:r>
              <a:rPr lang="en-US" sz="2800" b="1" dirty="0">
                <a:solidFill>
                  <a:schemeClr val="accent1">
                    <a:lumMod val="75000"/>
                  </a:schemeClr>
                </a:solidFill>
                <a:latin typeface="+mn-lt"/>
              </a:rPr>
              <a:t>What’s changed for families?</a:t>
            </a:r>
            <a:br>
              <a:rPr lang="en-US" sz="2000" b="1" dirty="0">
                <a:solidFill>
                  <a:schemeClr val="accent1">
                    <a:lumMod val="75000"/>
                  </a:schemeClr>
                </a:solidFill>
              </a:rPr>
            </a:br>
            <a:br>
              <a:rPr lang="en-US" sz="2000" dirty="0">
                <a:solidFill>
                  <a:schemeClr val="accent1">
                    <a:lumMod val="75000"/>
                  </a:schemeClr>
                </a:solidFill>
              </a:rPr>
            </a:br>
            <a:r>
              <a:rPr lang="en-US" sz="2000" b="1" dirty="0">
                <a:solidFill>
                  <a:schemeClr val="accent1">
                    <a:lumMod val="75000"/>
                  </a:schemeClr>
                </a:solidFill>
              </a:rPr>
              <a:t>Covid and confidence</a:t>
            </a:r>
            <a:br>
              <a:rPr lang="en-US" sz="2000" b="1" dirty="0">
                <a:solidFill>
                  <a:schemeClr val="accent1">
                    <a:lumMod val="75000"/>
                  </a:schemeClr>
                </a:solidFill>
              </a:rPr>
            </a:br>
            <a:r>
              <a:rPr lang="en-US" sz="2000" b="1" dirty="0">
                <a:solidFill>
                  <a:schemeClr val="accent1">
                    <a:lumMod val="75000"/>
                  </a:schemeClr>
                </a:solidFill>
              </a:rPr>
              <a:t>In work poverty</a:t>
            </a:r>
            <a:br>
              <a:rPr lang="en-US" sz="2000" b="1" dirty="0">
                <a:solidFill>
                  <a:schemeClr val="accent1">
                    <a:lumMod val="75000"/>
                  </a:schemeClr>
                </a:solidFill>
              </a:rPr>
            </a:br>
            <a:r>
              <a:rPr lang="en-US" sz="2000" b="1" dirty="0">
                <a:solidFill>
                  <a:schemeClr val="accent1">
                    <a:lumMod val="75000"/>
                  </a:schemeClr>
                </a:solidFill>
              </a:rPr>
              <a:t>Norms around balancing work and home</a:t>
            </a:r>
            <a:br>
              <a:rPr lang="en-US" sz="2000" b="1" dirty="0">
                <a:solidFill>
                  <a:schemeClr val="accent1">
                    <a:lumMod val="75000"/>
                  </a:schemeClr>
                </a:solidFill>
              </a:rPr>
            </a:br>
            <a:r>
              <a:rPr lang="en-US" sz="2000" b="1" dirty="0">
                <a:solidFill>
                  <a:schemeClr val="accent1">
                    <a:lumMod val="75000"/>
                  </a:schemeClr>
                </a:solidFill>
              </a:rPr>
              <a:t>Rising poverty, inequality and poverty</a:t>
            </a:r>
            <a:br>
              <a:rPr lang="en-US" sz="2000" b="1" dirty="0">
                <a:solidFill>
                  <a:schemeClr val="accent1">
                    <a:lumMod val="75000"/>
                  </a:schemeClr>
                </a:solidFill>
              </a:rPr>
            </a:br>
            <a:br>
              <a:rPr lang="en-US" sz="2000" b="1" dirty="0">
                <a:solidFill>
                  <a:schemeClr val="accent1">
                    <a:lumMod val="75000"/>
                  </a:schemeClr>
                </a:solidFill>
              </a:rPr>
            </a:br>
            <a:br>
              <a:rPr lang="en-US" sz="2000" b="1" dirty="0">
                <a:solidFill>
                  <a:schemeClr val="accent1">
                    <a:lumMod val="75000"/>
                  </a:schemeClr>
                </a:solidFill>
              </a:rPr>
            </a:br>
            <a:br>
              <a:rPr lang="en-US" sz="2000" b="1" dirty="0">
                <a:solidFill>
                  <a:schemeClr val="accent1">
                    <a:lumMod val="75000"/>
                  </a:schemeClr>
                </a:solidFill>
              </a:rPr>
            </a:br>
            <a:br>
              <a:rPr lang="en-US" sz="2000" b="1" dirty="0">
                <a:solidFill>
                  <a:schemeClr val="accent1">
                    <a:lumMod val="75000"/>
                  </a:schemeClr>
                </a:solidFill>
              </a:rPr>
            </a:br>
            <a:br>
              <a:rPr lang="en-US" sz="2000" b="1" dirty="0">
                <a:solidFill>
                  <a:schemeClr val="accent1">
                    <a:lumMod val="75000"/>
                  </a:schemeClr>
                </a:solidFill>
              </a:rPr>
            </a:br>
            <a:br>
              <a:rPr lang="en-US" sz="2000" b="1" dirty="0">
                <a:solidFill>
                  <a:schemeClr val="accent1">
                    <a:lumMod val="75000"/>
                  </a:schemeClr>
                </a:solidFill>
              </a:rPr>
            </a:br>
            <a:br>
              <a:rPr lang="en-US" sz="2000" b="1" dirty="0">
                <a:solidFill>
                  <a:schemeClr val="accent1">
                    <a:lumMod val="75000"/>
                  </a:schemeClr>
                </a:solidFill>
              </a:rPr>
            </a:br>
            <a:br>
              <a:rPr lang="en-US" sz="2000" b="1" dirty="0">
                <a:solidFill>
                  <a:schemeClr val="accent1">
                    <a:lumMod val="75000"/>
                  </a:schemeClr>
                </a:solidFill>
              </a:rPr>
            </a:br>
            <a:r>
              <a:rPr lang="en-US" sz="2000" b="1" dirty="0">
                <a:solidFill>
                  <a:schemeClr val="accent1">
                    <a:lumMod val="75000"/>
                  </a:schemeClr>
                </a:solidFill>
              </a:rPr>
              <a:t>Ref: The changing face of early childhood in the UK.  The Nuffield Foundation July 22</a:t>
            </a:r>
            <a:br>
              <a:rPr lang="en-US" sz="2000" b="1" dirty="0">
                <a:solidFill>
                  <a:schemeClr val="accent1">
                    <a:lumMod val="75000"/>
                  </a:schemeClr>
                </a:solidFill>
              </a:rPr>
            </a:br>
            <a:br>
              <a:rPr lang="en-US" sz="2000" dirty="0">
                <a:solidFill>
                  <a:schemeClr val="accent1">
                    <a:lumMod val="75000"/>
                  </a:schemeClr>
                </a:solidFill>
              </a:rPr>
            </a:br>
            <a:br>
              <a:rPr lang="en-US" sz="2000" dirty="0">
                <a:solidFill>
                  <a:schemeClr val="accent1">
                    <a:lumMod val="75000"/>
                  </a:schemeClr>
                </a:solidFill>
              </a:rPr>
            </a:br>
            <a:endParaRPr lang="en-US" sz="2000" dirty="0">
              <a:solidFill>
                <a:schemeClr val="accent1">
                  <a:lumMod val="75000"/>
                </a:schemeClr>
              </a:solidFill>
            </a:endParaRPr>
          </a:p>
        </p:txBody>
      </p:sp>
    </p:spTree>
    <p:extLst>
      <p:ext uri="{BB962C8B-B14F-4D97-AF65-F5344CB8AC3E}">
        <p14:creationId xmlns:p14="http://schemas.microsoft.com/office/powerpoint/2010/main" val="4275014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A259-751F-F645-BA90-7E165DA4334B}"/>
              </a:ext>
            </a:extLst>
          </p:cNvPr>
          <p:cNvSpPr>
            <a:spLocks noGrp="1"/>
          </p:cNvSpPr>
          <p:nvPr>
            <p:ph type="title"/>
          </p:nvPr>
        </p:nvSpPr>
        <p:spPr>
          <a:xfrm>
            <a:off x="640080" y="325369"/>
            <a:ext cx="5144979" cy="1956841"/>
          </a:xfrm>
        </p:spPr>
        <p:txBody>
          <a:bodyPr anchor="b">
            <a:normAutofit/>
          </a:bodyPr>
          <a:lstStyle/>
          <a:p>
            <a:r>
              <a:rPr lang="en-US" sz="5400" dirty="0">
                <a:ea typeface="Calibri Light"/>
                <a:cs typeface="Calibri Light"/>
              </a:rPr>
              <a:t>Current situation</a:t>
            </a:r>
          </a:p>
        </p:txBody>
      </p:sp>
      <p:sp>
        <p:nvSpPr>
          <p:cNvPr id="3" name="Content Placeholder 2">
            <a:extLst>
              <a:ext uri="{FF2B5EF4-FFF2-40B4-BE49-F238E27FC236}">
                <a16:creationId xmlns:a16="http://schemas.microsoft.com/office/drawing/2014/main" id="{DEA7FAE2-8E31-D241-852F-6AB10209B46E}"/>
              </a:ext>
            </a:extLst>
          </p:cNvPr>
          <p:cNvSpPr>
            <a:spLocks noGrp="1"/>
          </p:cNvSpPr>
          <p:nvPr>
            <p:ph idx="1"/>
          </p:nvPr>
        </p:nvSpPr>
        <p:spPr>
          <a:xfrm>
            <a:off x="640080" y="2872899"/>
            <a:ext cx="4243589" cy="3320668"/>
          </a:xfrm>
        </p:spPr>
        <p:txBody>
          <a:bodyPr vert="horz" lIns="91440" tIns="45720" rIns="91440" bIns="45720" rtlCol="0" anchor="t">
            <a:normAutofit/>
          </a:bodyPr>
          <a:lstStyle/>
          <a:p>
            <a:endParaRPr lang="en-US" sz="2200" dirty="0">
              <a:cs typeface="Arial"/>
            </a:endParaRPr>
          </a:p>
          <a:p>
            <a:endParaRPr lang="en-US" sz="2200" dirty="0">
              <a:cs typeface="Arial"/>
            </a:endParaRPr>
          </a:p>
        </p:txBody>
      </p:sp>
      <p:pic>
        <p:nvPicPr>
          <p:cNvPr id="4" name="Picture 4" descr="P20100801522.jpg">
            <a:extLst>
              <a:ext uri="{FF2B5EF4-FFF2-40B4-BE49-F238E27FC236}">
                <a16:creationId xmlns:a16="http://schemas.microsoft.com/office/drawing/2014/main" id="{D5932EAF-171D-856B-BFAE-325517002D47}"/>
              </a:ext>
            </a:extLst>
          </p:cNvPr>
          <p:cNvPicPr>
            <a:picLocks noChangeAspect="1"/>
          </p:cNvPicPr>
          <p:nvPr/>
        </p:nvPicPr>
        <p:blipFill rotWithShape="1">
          <a:blip r:embed="rId3"/>
          <a:srcRect l="-41" r="11432" b="6184"/>
          <a:stretch/>
        </p:blipFill>
        <p:spPr>
          <a:xfrm>
            <a:off x="6096706" y="10"/>
            <a:ext cx="6095343" cy="686547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9DB84C28-7FAE-2391-14FF-42B3F54A8BB1}"/>
              </a:ext>
            </a:extLst>
          </p:cNvPr>
          <p:cNvSpPr txBox="1"/>
          <p:nvPr/>
        </p:nvSpPr>
        <p:spPr>
          <a:xfrm>
            <a:off x="373775" y="2708905"/>
            <a:ext cx="5663831" cy="36348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endParaRPr lang="en-US" dirty="0">
              <a:cs typeface="Calibri"/>
            </a:endParaRPr>
          </a:p>
          <a:p>
            <a:pPr marL="285750" indent="-285750">
              <a:lnSpc>
                <a:spcPct val="90000"/>
              </a:lnSpc>
              <a:spcBef>
                <a:spcPts val="1000"/>
              </a:spcBef>
              <a:buFont typeface="Arial"/>
              <a:buChar char="•"/>
            </a:pPr>
            <a:r>
              <a:rPr lang="en-US" sz="2600" dirty="0">
                <a:cs typeface="Calibri"/>
              </a:rPr>
              <a:t>95% settings say the number of children with SEND is rising - 79% say the rise is significant.</a:t>
            </a:r>
            <a:endParaRPr lang="en-US" sz="2600" dirty="0">
              <a:ea typeface="Calibri"/>
              <a:cs typeface="Calibri"/>
            </a:endParaRPr>
          </a:p>
          <a:p>
            <a:pPr marL="285750" indent="-285750">
              <a:lnSpc>
                <a:spcPct val="90000"/>
              </a:lnSpc>
              <a:spcBef>
                <a:spcPts val="1000"/>
              </a:spcBef>
              <a:buFont typeface="Arial"/>
              <a:buChar char="•"/>
            </a:pPr>
            <a:r>
              <a:rPr lang="en-US" sz="2600" dirty="0">
                <a:ea typeface="Calibri"/>
                <a:cs typeface="Calibri"/>
              </a:rPr>
              <a:t>One in five parents have been turned away from settings.</a:t>
            </a:r>
          </a:p>
          <a:p>
            <a:pPr marL="285750" indent="-285750">
              <a:lnSpc>
                <a:spcPct val="90000"/>
              </a:lnSpc>
              <a:spcBef>
                <a:spcPts val="1000"/>
              </a:spcBef>
              <a:buFont typeface="Arial"/>
              <a:buChar char="•"/>
            </a:pPr>
            <a:r>
              <a:rPr lang="en-US" sz="2600" dirty="0">
                <a:cs typeface="Calibri"/>
              </a:rPr>
              <a:t>27% of settings felt one year ago they had no more space for children with SEND – new entitlements rises to 57%.</a:t>
            </a:r>
            <a:endParaRPr lang="en-US" sz="2600" dirty="0">
              <a:ea typeface="Calibri"/>
              <a:cs typeface="Calibri"/>
            </a:endParaRPr>
          </a:p>
        </p:txBody>
      </p:sp>
      <p:sp>
        <p:nvSpPr>
          <p:cNvPr id="5" name="TextBox 4">
            <a:extLst>
              <a:ext uri="{FF2B5EF4-FFF2-40B4-BE49-F238E27FC236}">
                <a16:creationId xmlns:a16="http://schemas.microsoft.com/office/drawing/2014/main" id="{A0AA7B8F-29ED-17CC-77B5-5DF8FC4CE6A2}"/>
              </a:ext>
            </a:extLst>
          </p:cNvPr>
          <p:cNvSpPr txBox="1"/>
          <p:nvPr/>
        </p:nvSpPr>
        <p:spPr>
          <a:xfrm>
            <a:off x="6939866" y="1062039"/>
            <a:ext cx="4965574" cy="5355312"/>
          </a:xfrm>
          <a:prstGeom prst="rect">
            <a:avLst/>
          </a:prstGeom>
          <a:solidFill>
            <a:srgbClr val="404040">
              <a:alpha val="64000"/>
            </a:srgbClr>
          </a:solidFill>
          <a:ln>
            <a:solidFill>
              <a:schemeClr val="bg1">
                <a:lumMod val="50000"/>
              </a:schemeClr>
            </a:solidFill>
          </a:ln>
        </p:spPr>
        <p:txBody>
          <a:bodyPr rot="0" spcFirstLastPara="0" vertOverflow="overflow" horzOverflow="overflow" vert="horz" wrap="square" lIns="91440" tIns="182880" rIns="228600" bIns="182880" numCol="1" spcCol="0" rtlCol="0" fromWordArt="0" anchor="t" anchorCtr="0" forceAA="0" compatLnSpc="1">
            <a:prstTxWarp prst="textNoShape">
              <a:avLst/>
            </a:prstTxWarp>
            <a:spAutoFit/>
          </a:bodyPr>
          <a:lstStyle/>
          <a:p>
            <a:pPr algn="r"/>
            <a:r>
              <a:rPr lang="en-US" sz="3600" b="1" dirty="0">
                <a:solidFill>
                  <a:schemeClr val="bg1"/>
                </a:solidFill>
                <a:latin typeface="Verdana Pro"/>
                <a:cs typeface="Calibri"/>
              </a:rPr>
              <a:t>Only 15% of local authorities believe they have enough provision for children with SEND and 78% think the new entitlements will make it worse</a:t>
            </a:r>
            <a:endParaRPr lang="en-US" dirty="0">
              <a:solidFill>
                <a:schemeClr val="bg1"/>
              </a:solidFill>
              <a:ea typeface="Calibri" panose="020F0502020204030204"/>
              <a:cs typeface="Calibri" panose="020F0502020204030204"/>
            </a:endParaRPr>
          </a:p>
        </p:txBody>
      </p:sp>
    </p:spTree>
    <p:extLst>
      <p:ext uri="{BB962C8B-B14F-4D97-AF65-F5344CB8AC3E}">
        <p14:creationId xmlns:p14="http://schemas.microsoft.com/office/powerpoint/2010/main" val="170755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uzzle pieces">
            <a:extLst>
              <a:ext uri="{FF2B5EF4-FFF2-40B4-BE49-F238E27FC236}">
                <a16:creationId xmlns:a16="http://schemas.microsoft.com/office/drawing/2014/main" id="{2B7A5B90-C7CC-38E6-3C03-02F8AB7E79B0}"/>
              </a:ext>
            </a:extLst>
          </p:cNvPr>
          <p:cNvPicPr>
            <a:picLocks noChangeAspect="1"/>
          </p:cNvPicPr>
          <p:nvPr/>
        </p:nvPicPr>
        <p:blipFill rotWithShape="1">
          <a:blip r:embed="rId2"/>
          <a:srcRect t="4659" b="10486"/>
          <a:stretch/>
        </p:blipFill>
        <p:spPr>
          <a:xfrm>
            <a:off x="-5240" y="-10873"/>
            <a:ext cx="12191979" cy="6879745"/>
          </a:xfrm>
          <a:prstGeom prst="rect">
            <a:avLst/>
          </a:prstGeom>
        </p:spPr>
      </p:pic>
      <p:sp>
        <p:nvSpPr>
          <p:cNvPr id="9"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566593" cy="6879744"/>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1319" y="381314"/>
            <a:ext cx="6879743" cy="6117111"/>
          </a:xfrm>
          <a:prstGeom prst="rect">
            <a:avLst/>
          </a:prstGeom>
          <a:gradFill flip="none" rotWithShape="1">
            <a:gsLst>
              <a:gs pos="0">
                <a:schemeClr val="accent5">
                  <a:lumMod val="75000"/>
                </a:schemeClr>
              </a:gs>
              <a:gs pos="100000">
                <a:schemeClr val="accent5">
                  <a:alpha val="0"/>
                </a:schemeClr>
              </a:gs>
            </a:gsLst>
            <a:lin ang="54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62A8E1D-90CD-2726-B97D-80BFB6059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23449" y="1320471"/>
            <a:ext cx="6879744" cy="4238800"/>
          </a:xfrm>
          <a:prstGeom prst="rect">
            <a:avLst/>
          </a:prstGeom>
          <a:gradFill flip="none" rotWithShape="1">
            <a:gsLst>
              <a:gs pos="0">
                <a:schemeClr val="accent2"/>
              </a:gs>
              <a:gs pos="60000">
                <a:schemeClr val="accent5">
                  <a:lumMod val="60000"/>
                  <a:lumOff val="40000"/>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05A64E8-8A7E-1885-80C2-5065AD835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2" y="-4"/>
            <a:ext cx="2545631" cy="6879743"/>
          </a:xfrm>
          <a:prstGeom prst="rect">
            <a:avLst/>
          </a:prstGeom>
          <a:gradFill flip="none" rotWithShape="1">
            <a:gsLst>
              <a:gs pos="0">
                <a:schemeClr val="accent5">
                  <a:alpha val="74000"/>
                </a:schemeClr>
              </a:gs>
              <a:gs pos="49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0A22C-11F5-81F7-047B-8B2857170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687342" y="3090505"/>
            <a:ext cx="4504659" cy="3789239"/>
          </a:xfrm>
          <a:prstGeom prst="rect">
            <a:avLst/>
          </a:prstGeom>
          <a:gradFill flip="none" rotWithShape="1">
            <a:gsLst>
              <a:gs pos="0">
                <a:schemeClr val="accent5">
                  <a:lumMod val="75000"/>
                  <a:alpha val="61000"/>
                </a:schemeClr>
              </a:gs>
              <a:gs pos="60000">
                <a:schemeClr val="accent5">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64841" y="-1"/>
            <a:ext cx="3427160" cy="6879745"/>
          </a:xfrm>
          <a:prstGeom prst="rect">
            <a:avLst/>
          </a:prstGeom>
          <a:gradFill flip="none" rotWithShape="1">
            <a:gsLst>
              <a:gs pos="5000">
                <a:schemeClr val="accent5">
                  <a:lumMod val="60000"/>
                  <a:lumOff val="40000"/>
                </a:schemeClr>
              </a:gs>
              <a:gs pos="49000">
                <a:schemeClr val="accent2">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54510" y="-1257745"/>
            <a:ext cx="4077741" cy="12197226"/>
          </a:xfrm>
          <a:prstGeom prst="rect">
            <a:avLst/>
          </a:prstGeom>
          <a:gradFill>
            <a:gsLst>
              <a:gs pos="0">
                <a:schemeClr val="accent2">
                  <a:alpha val="58000"/>
                </a:schemeClr>
              </a:gs>
              <a:gs pos="65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0D13A1-7310-99F4-C588-7371DC4DA2A0}"/>
              </a:ext>
            </a:extLst>
          </p:cNvPr>
          <p:cNvSpPr>
            <a:spLocks noGrp="1"/>
          </p:cNvSpPr>
          <p:nvPr>
            <p:ph type="title"/>
          </p:nvPr>
        </p:nvSpPr>
        <p:spPr>
          <a:xfrm>
            <a:off x="142281" y="-679452"/>
            <a:ext cx="4498785" cy="2839273"/>
          </a:xfrm>
        </p:spPr>
        <p:txBody>
          <a:bodyPr vert="horz" lIns="91440" tIns="45720" rIns="91440" bIns="45720" rtlCol="0" anchor="b">
            <a:normAutofit/>
          </a:bodyPr>
          <a:lstStyle/>
          <a:p>
            <a:r>
              <a:rPr lang="en-US" sz="4000" b="1" dirty="0">
                <a:solidFill>
                  <a:srgbClr val="FFFFFF"/>
                </a:solidFill>
              </a:rPr>
              <a:t>Opportunities, what are we doing and what could we do?</a:t>
            </a:r>
          </a:p>
        </p:txBody>
      </p:sp>
    </p:spTree>
    <p:extLst>
      <p:ext uri="{BB962C8B-B14F-4D97-AF65-F5344CB8AC3E}">
        <p14:creationId xmlns:p14="http://schemas.microsoft.com/office/powerpoint/2010/main" val="3398111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D146-1D66-F272-733D-2124C6B17823}"/>
              </a:ext>
            </a:extLst>
          </p:cNvPr>
          <p:cNvSpPr>
            <a:spLocks noGrp="1"/>
          </p:cNvSpPr>
          <p:nvPr>
            <p:ph type="title"/>
          </p:nvPr>
        </p:nvSpPr>
        <p:spPr>
          <a:xfrm>
            <a:off x="5297762" y="803992"/>
            <a:ext cx="6251110" cy="1783080"/>
          </a:xfrm>
        </p:spPr>
        <p:txBody>
          <a:bodyPr anchor="b">
            <a:normAutofit/>
          </a:bodyPr>
          <a:lstStyle/>
          <a:p>
            <a:r>
              <a:rPr lang="en-US" sz="5400" b="1" dirty="0">
                <a:solidFill>
                  <a:schemeClr val="accent1">
                    <a:lumMod val="75000"/>
                  </a:schemeClr>
                </a:solidFill>
                <a:latin typeface="+mn-lt"/>
                <a:cs typeface="Calibri Light"/>
              </a:rPr>
              <a:t>Our Manifesto for Change</a:t>
            </a:r>
          </a:p>
        </p:txBody>
      </p:sp>
      <p:pic>
        <p:nvPicPr>
          <p:cNvPr id="5" name="Picture 4" descr="A child in a ball pit&#10;&#10;Description automatically generated">
            <a:extLst>
              <a:ext uri="{FF2B5EF4-FFF2-40B4-BE49-F238E27FC236}">
                <a16:creationId xmlns:a16="http://schemas.microsoft.com/office/drawing/2014/main" id="{38B8D15B-DE2B-7EC3-9365-9EFE30DEAEE0}"/>
              </a:ext>
            </a:extLst>
          </p:cNvPr>
          <p:cNvPicPr>
            <a:picLocks noChangeAspect="1"/>
          </p:cNvPicPr>
          <p:nvPr/>
        </p:nvPicPr>
        <p:blipFill rotWithShape="1">
          <a:blip r:embed="rId3"/>
          <a:srcRect r="367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7B8E3DA6-CF8F-8582-696D-6F67BF98F39D}"/>
              </a:ext>
            </a:extLst>
          </p:cNvPr>
          <p:cNvSpPr>
            <a:spLocks noGrp="1"/>
          </p:cNvSpPr>
          <p:nvPr>
            <p:ph idx="1"/>
          </p:nvPr>
        </p:nvSpPr>
        <p:spPr>
          <a:xfrm>
            <a:off x="5297762" y="2663833"/>
            <a:ext cx="6618502" cy="3483864"/>
          </a:xfrm>
        </p:spPr>
        <p:txBody>
          <a:bodyPr vert="horz" lIns="91440" tIns="45720" rIns="91440" bIns="45720" rtlCol="0" anchor="t">
            <a:noAutofit/>
          </a:bodyPr>
          <a:lstStyle/>
          <a:p>
            <a:pPr marL="0" indent="0">
              <a:buNone/>
            </a:pPr>
            <a:endParaRPr lang="en-US" sz="2200" dirty="0">
              <a:solidFill>
                <a:schemeClr val="accent1">
                  <a:lumMod val="75000"/>
                </a:schemeClr>
              </a:solidFill>
              <a:ea typeface="Calibri" panose="020F0502020204030204"/>
              <a:cs typeface="Calibri" panose="020F0502020204030204"/>
            </a:endParaRPr>
          </a:p>
          <a:p>
            <a:r>
              <a:rPr lang="en-US" dirty="0">
                <a:solidFill>
                  <a:schemeClr val="accent1">
                    <a:lumMod val="75000"/>
                  </a:schemeClr>
                </a:solidFill>
              </a:rPr>
              <a:t>Funding that covers the cost of delivery</a:t>
            </a:r>
            <a:endParaRPr lang="en-US" dirty="0">
              <a:solidFill>
                <a:schemeClr val="accent1">
                  <a:lumMod val="75000"/>
                </a:schemeClr>
              </a:solidFill>
              <a:ea typeface="Calibri"/>
              <a:cs typeface="Calibri"/>
            </a:endParaRPr>
          </a:p>
          <a:p>
            <a:r>
              <a:rPr lang="en-US" dirty="0">
                <a:solidFill>
                  <a:schemeClr val="accent1">
                    <a:lumMod val="75000"/>
                  </a:schemeClr>
                </a:solidFill>
                <a:ea typeface="Calibri"/>
                <a:cs typeface="Calibri"/>
              </a:rPr>
              <a:t>Recognition of the value of high quality early education rather than childcare</a:t>
            </a:r>
          </a:p>
          <a:p>
            <a:r>
              <a:rPr lang="en-US" dirty="0">
                <a:solidFill>
                  <a:schemeClr val="accent1">
                    <a:lumMod val="75000"/>
                  </a:schemeClr>
                </a:solidFill>
                <a:cs typeface="Calibri" panose="020F0502020204030204"/>
              </a:rPr>
              <a:t>Recognition of the skills of the workforce</a:t>
            </a:r>
          </a:p>
          <a:p>
            <a:r>
              <a:rPr lang="en-US" dirty="0">
                <a:solidFill>
                  <a:schemeClr val="accent1">
                    <a:lumMod val="75000"/>
                  </a:schemeClr>
                </a:solidFill>
                <a:cs typeface="Calibri" panose="020F0502020204030204"/>
              </a:rPr>
              <a:t>Sufficient places for all children – and especially children with SEND</a:t>
            </a:r>
            <a:endParaRPr lang="en-US" dirty="0">
              <a:solidFill>
                <a:schemeClr val="accent1">
                  <a:lumMod val="75000"/>
                </a:schemeClr>
              </a:solidFill>
            </a:endParaRPr>
          </a:p>
          <a:p>
            <a:endParaRPr lang="en-US" sz="2200" dirty="0">
              <a:ea typeface="Calibri"/>
              <a:cs typeface="Calibri"/>
            </a:endParaRPr>
          </a:p>
          <a:p>
            <a:endParaRPr lang="en-GB" sz="2200" dirty="0">
              <a:ea typeface="Calibri" panose="020F0502020204030204"/>
              <a:cs typeface="Calibri" panose="020F0502020204030204"/>
            </a:endParaRPr>
          </a:p>
        </p:txBody>
      </p:sp>
      <p:pic>
        <p:nvPicPr>
          <p:cNvPr id="6" name="Picture 5" descr="Logo&#10;&#10;Description automatically generated">
            <a:extLst>
              <a:ext uri="{FF2B5EF4-FFF2-40B4-BE49-F238E27FC236}">
                <a16:creationId xmlns:a16="http://schemas.microsoft.com/office/drawing/2014/main" id="{0983E84F-0E83-3936-CCD0-8BE3B8897502}"/>
              </a:ext>
            </a:extLst>
          </p:cNvPr>
          <p:cNvPicPr>
            <a:picLocks noChangeAspect="1"/>
          </p:cNvPicPr>
          <p:nvPr/>
        </p:nvPicPr>
        <p:blipFill>
          <a:blip r:embed="rId4"/>
          <a:stretch>
            <a:fillRect/>
          </a:stretch>
        </p:blipFill>
        <p:spPr>
          <a:xfrm>
            <a:off x="9420040" y="131327"/>
            <a:ext cx="2580521" cy="698891"/>
          </a:xfrm>
          <a:prstGeom prst="rect">
            <a:avLst/>
          </a:prstGeom>
        </p:spPr>
      </p:pic>
    </p:spTree>
    <p:extLst>
      <p:ext uri="{BB962C8B-B14F-4D97-AF65-F5344CB8AC3E}">
        <p14:creationId xmlns:p14="http://schemas.microsoft.com/office/powerpoint/2010/main" val="2130577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654F4E-66B2-8F21-72D1-F2F7BB5F6456}"/>
              </a:ext>
            </a:extLst>
          </p:cNvPr>
          <p:cNvSpPr>
            <a:spLocks noGrp="1"/>
          </p:cNvSpPr>
          <p:nvPr>
            <p:ph type="title"/>
          </p:nvPr>
        </p:nvSpPr>
        <p:spPr>
          <a:xfrm>
            <a:off x="838200" y="556337"/>
            <a:ext cx="6797405" cy="1651404"/>
          </a:xfrm>
        </p:spPr>
        <p:txBody>
          <a:bodyPr>
            <a:normAutofit/>
          </a:bodyPr>
          <a:lstStyle/>
          <a:p>
            <a:r>
              <a:rPr lang="en-US" sz="4000" b="1" dirty="0">
                <a:solidFill>
                  <a:schemeClr val="accent1">
                    <a:lumMod val="75000"/>
                  </a:schemeClr>
                </a:solidFill>
                <a:latin typeface="+mn-lt"/>
                <a:cs typeface="Calibri Light"/>
              </a:rPr>
              <a:t>Some of our successes so far</a:t>
            </a:r>
          </a:p>
        </p:txBody>
      </p:sp>
      <p:sp>
        <p:nvSpPr>
          <p:cNvPr id="3" name="Content Placeholder 2">
            <a:extLst>
              <a:ext uri="{FF2B5EF4-FFF2-40B4-BE49-F238E27FC236}">
                <a16:creationId xmlns:a16="http://schemas.microsoft.com/office/drawing/2014/main" id="{C0E9FCA1-6D01-CBFE-25B6-EA91FD180CF8}"/>
              </a:ext>
            </a:extLst>
          </p:cNvPr>
          <p:cNvSpPr>
            <a:spLocks noGrp="1"/>
          </p:cNvSpPr>
          <p:nvPr>
            <p:ph idx="1"/>
          </p:nvPr>
        </p:nvSpPr>
        <p:spPr>
          <a:xfrm>
            <a:off x="600075" y="2328328"/>
            <a:ext cx="6797405" cy="3719384"/>
          </a:xfrm>
        </p:spPr>
        <p:txBody>
          <a:bodyPr vert="horz" lIns="91440" tIns="45720" rIns="91440" bIns="45720" rtlCol="0" anchor="t">
            <a:normAutofit/>
          </a:bodyPr>
          <a:lstStyle/>
          <a:p>
            <a:pPr marL="800100" lvl="1" indent="-342900"/>
            <a:r>
              <a:rPr lang="en-US" sz="2000" dirty="0">
                <a:solidFill>
                  <a:schemeClr val="accent1">
                    <a:lumMod val="75000"/>
                  </a:schemeClr>
                </a:solidFill>
                <a:ea typeface="+mn-lt"/>
                <a:cs typeface="+mn-lt"/>
              </a:rPr>
              <a:t>Over 65% of children who start with our settings move into mainstream settings </a:t>
            </a:r>
          </a:p>
          <a:p>
            <a:pPr marL="800100" lvl="1" indent="-342900"/>
            <a:r>
              <a:rPr lang="en-US" sz="2000" dirty="0">
                <a:solidFill>
                  <a:schemeClr val="accent1">
                    <a:lumMod val="75000"/>
                  </a:schemeClr>
                </a:solidFill>
                <a:ea typeface="+mn-lt"/>
                <a:cs typeface="+mn-lt"/>
              </a:rPr>
              <a:t>11,000+ practitioners are taking up training and…</a:t>
            </a:r>
          </a:p>
          <a:p>
            <a:pPr marL="800100" lvl="1" indent="-342900"/>
            <a:r>
              <a:rPr lang="en-US" sz="2000" dirty="0">
                <a:solidFill>
                  <a:schemeClr val="accent1">
                    <a:lumMod val="75000"/>
                  </a:schemeClr>
                </a:solidFill>
                <a:ea typeface="+mn-lt"/>
                <a:cs typeface="+mn-lt"/>
              </a:rPr>
              <a:t>96% of practitioners who complete our Introduction course alone say they can take more children with SEND as a result.</a:t>
            </a:r>
          </a:p>
          <a:p>
            <a:pPr marL="800100" lvl="1" indent="-342900"/>
            <a:r>
              <a:rPr lang="en-US" sz="2000" dirty="0">
                <a:solidFill>
                  <a:schemeClr val="accent1">
                    <a:lumMod val="75000"/>
                  </a:schemeClr>
                </a:solidFill>
                <a:ea typeface="+mn-lt"/>
                <a:cs typeface="+mn-lt"/>
              </a:rPr>
              <a:t>Parent carer engagement can become parent led services</a:t>
            </a:r>
          </a:p>
          <a:p>
            <a:pPr marL="800100" lvl="1" indent="-342900"/>
            <a:r>
              <a:rPr lang="en-US" sz="2000" dirty="0">
                <a:solidFill>
                  <a:schemeClr val="accent1">
                    <a:lumMod val="75000"/>
                  </a:schemeClr>
                </a:solidFill>
                <a:ea typeface="+mn-lt"/>
                <a:cs typeface="+mn-lt"/>
              </a:rPr>
              <a:t>Measuring sufficiency evidences your impact and has reshaped and secured resource for change in some areas</a:t>
            </a:r>
          </a:p>
          <a:p>
            <a:pPr marL="0" indent="0">
              <a:buNone/>
            </a:pPr>
            <a:endParaRPr lang="en-US" sz="2000" dirty="0">
              <a:ea typeface="+mn-lt"/>
              <a:cs typeface="+mn-lt"/>
            </a:endParaRPr>
          </a:p>
        </p:txBody>
      </p:sp>
      <p:pic>
        <p:nvPicPr>
          <p:cNvPr id="7" name="Picture 6" descr="Logo, company name&#10;&#10;Description automatically generated">
            <a:extLst>
              <a:ext uri="{FF2B5EF4-FFF2-40B4-BE49-F238E27FC236}">
                <a16:creationId xmlns:a16="http://schemas.microsoft.com/office/drawing/2014/main" id="{4F7234D1-A388-77F3-D477-B4BD5820C140}"/>
              </a:ext>
            </a:extLst>
          </p:cNvPr>
          <p:cNvPicPr>
            <a:picLocks noChangeAspect="1"/>
          </p:cNvPicPr>
          <p:nvPr/>
        </p:nvPicPr>
        <p:blipFill rotWithShape="1">
          <a:blip r:embed="rId2"/>
          <a:srcRect t="10528" r="3" b="9152"/>
          <a:stretch/>
        </p:blipFill>
        <p:spPr>
          <a:xfrm>
            <a:off x="7997556" y="616927"/>
            <a:ext cx="3995623" cy="2270636"/>
          </a:xfrm>
          <a:prstGeom prst="rect">
            <a:avLst/>
          </a:prstGeom>
        </p:spPr>
      </p:pic>
      <p:pic>
        <p:nvPicPr>
          <p:cNvPr id="5" name="Picture 4" descr="Hand and five stars">
            <a:extLst>
              <a:ext uri="{FF2B5EF4-FFF2-40B4-BE49-F238E27FC236}">
                <a16:creationId xmlns:a16="http://schemas.microsoft.com/office/drawing/2014/main" id="{A88F2868-9DEE-8445-D3B1-F5737C48AC13}"/>
              </a:ext>
            </a:extLst>
          </p:cNvPr>
          <p:cNvPicPr>
            <a:picLocks noChangeAspect="1"/>
          </p:cNvPicPr>
          <p:nvPr/>
        </p:nvPicPr>
        <p:blipFill rotWithShape="1">
          <a:blip r:embed="rId3"/>
          <a:srcRect t="125" b="14669"/>
          <a:stretch/>
        </p:blipFill>
        <p:spPr>
          <a:xfrm>
            <a:off x="7997556" y="3775202"/>
            <a:ext cx="3995623" cy="2272510"/>
          </a:xfrm>
          <a:prstGeom prst="rect">
            <a:avLst/>
          </a:prstGeom>
        </p:spPr>
      </p:pic>
    </p:spTree>
    <p:extLst>
      <p:ext uri="{BB962C8B-B14F-4D97-AF65-F5344CB8AC3E}">
        <p14:creationId xmlns:p14="http://schemas.microsoft.com/office/powerpoint/2010/main" val="1008054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nometer beer equipment">
            <a:extLst>
              <a:ext uri="{FF2B5EF4-FFF2-40B4-BE49-F238E27FC236}">
                <a16:creationId xmlns:a16="http://schemas.microsoft.com/office/drawing/2014/main" id="{8C814432-7A77-7226-DB3A-DF14B67CAB17}"/>
              </a:ext>
            </a:extLst>
          </p:cNvPr>
          <p:cNvPicPr>
            <a:picLocks noChangeAspect="1"/>
          </p:cNvPicPr>
          <p:nvPr/>
        </p:nvPicPr>
        <p:blipFill rotWithShape="1">
          <a:blip r:embed="rId3"/>
          <a:srcRect l="6589" r="-1"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391D90-78CF-A15C-7155-D488F2471408}"/>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b="1" dirty="0">
                <a:solidFill>
                  <a:schemeClr val="accent1">
                    <a:lumMod val="75000"/>
                  </a:schemeClr>
                </a:solidFill>
              </a:rPr>
              <a:t>…and in the pipe line</a:t>
            </a:r>
            <a:br>
              <a:rPr lang="en-US" sz="5200" b="1" dirty="0"/>
            </a:br>
            <a:endParaRPr lang="en-US" sz="5200" b="1" dirty="0"/>
          </a:p>
        </p:txBody>
      </p:sp>
    </p:spTree>
    <p:extLst>
      <p:ext uri="{BB962C8B-B14F-4D97-AF65-F5344CB8AC3E}">
        <p14:creationId xmlns:p14="http://schemas.microsoft.com/office/powerpoint/2010/main" val="4130688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gnifying glass and question mark">
            <a:extLst>
              <a:ext uri="{FF2B5EF4-FFF2-40B4-BE49-F238E27FC236}">
                <a16:creationId xmlns:a16="http://schemas.microsoft.com/office/drawing/2014/main" id="{605C1D29-9F47-F2B5-3B69-68F7AB64C803}"/>
              </a:ext>
            </a:extLst>
          </p:cNvPr>
          <p:cNvPicPr>
            <a:picLocks noChangeAspect="1"/>
          </p:cNvPicPr>
          <p:nvPr/>
        </p:nvPicPr>
        <p:blipFill rotWithShape="1">
          <a:blip r:embed="rId2"/>
          <a:srcRect l="171"/>
          <a:stretch/>
        </p:blipFill>
        <p:spPr>
          <a:xfrm>
            <a:off x="20" y="-11728"/>
            <a:ext cx="12191980" cy="6869728"/>
          </a:xfrm>
          <a:prstGeom prst="rect">
            <a:avLst/>
          </a:prstGeom>
        </p:spPr>
      </p:pic>
      <p:sp>
        <p:nvSpPr>
          <p:cNvPr id="9" name="Rectangle 8">
            <a:extLst>
              <a:ext uri="{FF2B5EF4-FFF2-40B4-BE49-F238E27FC236}">
                <a16:creationId xmlns:a16="http://schemas.microsoft.com/office/drawing/2014/main" id="{53306540-870A-7346-8CFF-A1B08DE50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51563" y="-1474817"/>
            <a:ext cx="4488873" cy="12192000"/>
          </a:xfrm>
          <a:prstGeom prst="rect">
            <a:avLst/>
          </a:prstGeom>
          <a:gradFill>
            <a:gsLst>
              <a:gs pos="0">
                <a:srgbClr val="000000">
                  <a:alpha val="0"/>
                </a:srgbClr>
              </a:gs>
              <a:gs pos="98739">
                <a:srgbClr val="000000">
                  <a:alpha val="61000"/>
                </a:srgbClr>
              </a:gs>
              <a:gs pos="72000">
                <a:srgbClr val="000000">
                  <a:alpha val="43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6DAB29-244B-15BA-7979-A4F7FDDF1AAE}"/>
              </a:ext>
            </a:extLst>
          </p:cNvPr>
          <p:cNvSpPr>
            <a:spLocks noGrp="1"/>
          </p:cNvSpPr>
          <p:nvPr>
            <p:ph type="title"/>
          </p:nvPr>
        </p:nvSpPr>
        <p:spPr>
          <a:xfrm>
            <a:off x="8457842" y="4518486"/>
            <a:ext cx="3571386" cy="1914043"/>
          </a:xfrm>
        </p:spPr>
        <p:txBody>
          <a:bodyPr vert="horz" lIns="91440" tIns="45720" rIns="91440" bIns="45720" rtlCol="0" anchor="b">
            <a:normAutofit fontScale="90000"/>
          </a:bodyPr>
          <a:lstStyle/>
          <a:p>
            <a:br>
              <a:rPr lang="en-US" sz="3600" b="1" dirty="0">
                <a:solidFill>
                  <a:srgbClr val="FFFFFF"/>
                </a:solidFill>
              </a:rPr>
            </a:br>
            <a:r>
              <a:rPr lang="en-US" sz="3600" b="1" dirty="0">
                <a:solidFill>
                  <a:srgbClr val="FFFFFF"/>
                </a:solidFill>
              </a:rPr>
              <a:t>How about you?</a:t>
            </a:r>
            <a:br>
              <a:rPr lang="en-US" sz="3600" b="1" dirty="0">
                <a:solidFill>
                  <a:srgbClr val="FFFFFF"/>
                </a:solidFill>
              </a:rPr>
            </a:br>
            <a:br>
              <a:rPr lang="en-US" sz="3600" b="1" dirty="0">
                <a:solidFill>
                  <a:srgbClr val="FFFFFF"/>
                </a:solidFill>
              </a:rPr>
            </a:br>
            <a:r>
              <a:rPr lang="en-US" sz="3600" b="1" dirty="0">
                <a:solidFill>
                  <a:srgbClr val="FFFFFF"/>
                </a:solidFill>
              </a:rPr>
              <a:t>What are you doing that makes a difference?</a:t>
            </a:r>
            <a:br>
              <a:rPr lang="en-US" sz="3600" b="1" dirty="0">
                <a:solidFill>
                  <a:srgbClr val="FFFFFF"/>
                </a:solidFill>
              </a:rPr>
            </a:br>
            <a:br>
              <a:rPr lang="en-US" sz="3600" b="1" dirty="0"/>
            </a:br>
            <a:r>
              <a:rPr lang="en-US" sz="3600" b="1" dirty="0">
                <a:solidFill>
                  <a:srgbClr val="FFFFFF"/>
                </a:solidFill>
                <a:cs typeface="Calibri Light"/>
              </a:rPr>
              <a:t>What else can we do to help?</a:t>
            </a:r>
          </a:p>
        </p:txBody>
      </p:sp>
    </p:spTree>
    <p:extLst>
      <p:ext uri="{BB962C8B-B14F-4D97-AF65-F5344CB8AC3E}">
        <p14:creationId xmlns:p14="http://schemas.microsoft.com/office/powerpoint/2010/main" val="1077905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against red wall">
            <a:extLst>
              <a:ext uri="{FF2B5EF4-FFF2-40B4-BE49-F238E27FC236}">
                <a16:creationId xmlns:a16="http://schemas.microsoft.com/office/drawing/2014/main" id="{D715D44E-A8A5-460F-4C5E-74525CA88F03}"/>
              </a:ext>
            </a:extLst>
          </p:cNvPr>
          <p:cNvPicPr>
            <a:picLocks noChangeAspect="1"/>
          </p:cNvPicPr>
          <p:nvPr/>
        </p:nvPicPr>
        <p:blipFill rotWithShape="1">
          <a:blip r:embed="rId2"/>
          <a:srcRect b="702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B430C7-96EE-7AFC-CAFC-0CE01238254F}"/>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dirty="0">
                <a:solidFill>
                  <a:srgbClr val="FFFFFF"/>
                </a:solidFill>
              </a:rPr>
              <a:t>Ask the room</a:t>
            </a:r>
          </a:p>
        </p:txBody>
      </p:sp>
    </p:spTree>
    <p:extLst>
      <p:ext uri="{BB962C8B-B14F-4D97-AF65-F5344CB8AC3E}">
        <p14:creationId xmlns:p14="http://schemas.microsoft.com/office/powerpoint/2010/main" val="2216798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sky, outdoor, sign&#10;&#10;Description automatically generated">
            <a:extLst>
              <a:ext uri="{FF2B5EF4-FFF2-40B4-BE49-F238E27FC236}">
                <a16:creationId xmlns:a16="http://schemas.microsoft.com/office/drawing/2014/main" id="{F87F3532-D0B5-CC35-36DA-6ACB33160B8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887" r="3349"/>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135003-EDFF-7962-63FF-DBF800D3F520}"/>
              </a:ext>
            </a:extLst>
          </p:cNvPr>
          <p:cNvSpPr>
            <a:spLocks noGrp="1"/>
          </p:cNvSpPr>
          <p:nvPr>
            <p:ph type="title"/>
          </p:nvPr>
        </p:nvSpPr>
        <p:spPr>
          <a:xfrm>
            <a:off x="8472135" y="618554"/>
            <a:ext cx="3822189" cy="1899912"/>
          </a:xfrm>
        </p:spPr>
        <p:txBody>
          <a:bodyPr>
            <a:normAutofit fontScale="90000"/>
          </a:bodyPr>
          <a:lstStyle/>
          <a:p>
            <a:r>
              <a:rPr lang="en-US" sz="4000" b="1" dirty="0">
                <a:latin typeface="+mn-lt"/>
              </a:rPr>
              <a:t>Aim of today?</a:t>
            </a:r>
            <a:br>
              <a:rPr lang="en-US" sz="4000" b="1" dirty="0">
                <a:latin typeface="+mn-lt"/>
              </a:rPr>
            </a:br>
            <a:r>
              <a:rPr lang="en-US" sz="2000" dirty="0">
                <a:latin typeface="+mn-lt"/>
                <a:cs typeface="Calibri"/>
              </a:rPr>
              <a:t>To introduce ourselves, set the scene and we hope wet your appetite!</a:t>
            </a:r>
            <a:br>
              <a:rPr lang="en-US" sz="2000" dirty="0">
                <a:latin typeface="+mn-lt"/>
                <a:cs typeface="Calibri"/>
              </a:rPr>
            </a:br>
            <a:br>
              <a:rPr lang="en-US" sz="2000" dirty="0">
                <a:latin typeface="+mn-lt"/>
              </a:rPr>
            </a:br>
            <a:br>
              <a:rPr lang="en-US" sz="2000" dirty="0">
                <a:latin typeface="+mn-lt"/>
              </a:rPr>
            </a:br>
            <a:r>
              <a:rPr lang="en-US" sz="4000" b="1" dirty="0">
                <a:latin typeface="+mn-lt"/>
              </a:rPr>
              <a:t>Agenda</a:t>
            </a:r>
          </a:p>
        </p:txBody>
      </p:sp>
      <p:sp>
        <p:nvSpPr>
          <p:cNvPr id="3" name="Content Placeholder 2">
            <a:extLst>
              <a:ext uri="{FF2B5EF4-FFF2-40B4-BE49-F238E27FC236}">
                <a16:creationId xmlns:a16="http://schemas.microsoft.com/office/drawing/2014/main" id="{F5F9340A-2F40-9EC0-23D2-CA8140961696}"/>
              </a:ext>
            </a:extLst>
          </p:cNvPr>
          <p:cNvSpPr>
            <a:spLocks noGrp="1"/>
          </p:cNvSpPr>
          <p:nvPr>
            <p:ph idx="1"/>
          </p:nvPr>
        </p:nvSpPr>
        <p:spPr>
          <a:xfrm>
            <a:off x="8472520" y="2934082"/>
            <a:ext cx="3822189" cy="3742762"/>
          </a:xfrm>
        </p:spPr>
        <p:txBody>
          <a:bodyPr vert="horz" lIns="91440" tIns="45720" rIns="91440" bIns="45720" rtlCol="0" anchor="t">
            <a:normAutofit/>
          </a:bodyPr>
          <a:lstStyle/>
          <a:p>
            <a:r>
              <a:rPr lang="en-US" sz="2000" dirty="0"/>
              <a:t>Who are we all?</a:t>
            </a:r>
            <a:endParaRPr lang="en-US" dirty="0">
              <a:cs typeface="Calibri" panose="020F0502020204030204"/>
            </a:endParaRPr>
          </a:p>
          <a:p>
            <a:r>
              <a:rPr lang="en-US" sz="2000" dirty="0"/>
              <a:t>Why the lunch breaks?</a:t>
            </a:r>
            <a:endParaRPr lang="en-US" sz="2000" dirty="0">
              <a:cs typeface="Calibri" panose="020F0502020204030204"/>
            </a:endParaRPr>
          </a:p>
          <a:p>
            <a:r>
              <a:rPr lang="en-US" sz="2000" dirty="0"/>
              <a:t>Our shared challenges</a:t>
            </a:r>
          </a:p>
          <a:p>
            <a:r>
              <a:rPr lang="en-US" sz="2000" dirty="0"/>
              <a:t>A spotlight on who we are and some of our successes</a:t>
            </a:r>
          </a:p>
          <a:p>
            <a:r>
              <a:rPr lang="en-US" sz="2000" dirty="0"/>
              <a:t>Opportunities and what works</a:t>
            </a:r>
          </a:p>
          <a:p>
            <a:r>
              <a:rPr lang="en-US" sz="2000" dirty="0"/>
              <a:t>Ask the room</a:t>
            </a:r>
          </a:p>
          <a:p>
            <a:r>
              <a:rPr lang="en-US" sz="2000" dirty="0"/>
              <a:t>What next?</a:t>
            </a:r>
          </a:p>
          <a:p>
            <a:pPr marL="0" indent="0">
              <a:buNone/>
            </a:pPr>
            <a:endParaRPr lang="en-US" sz="2000" dirty="0"/>
          </a:p>
        </p:txBody>
      </p:sp>
    </p:spTree>
    <p:extLst>
      <p:ext uri="{BB962C8B-B14F-4D97-AF65-F5344CB8AC3E}">
        <p14:creationId xmlns:p14="http://schemas.microsoft.com/office/powerpoint/2010/main" val="3259157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potlight on a dark foggy stage">
            <a:extLst>
              <a:ext uri="{FF2B5EF4-FFF2-40B4-BE49-F238E27FC236}">
                <a16:creationId xmlns:a16="http://schemas.microsoft.com/office/drawing/2014/main" id="{64423D13-55E6-6B01-AB89-B21BEB14A6DD}"/>
              </a:ext>
            </a:extLst>
          </p:cNvPr>
          <p:cNvPicPr>
            <a:picLocks noChangeAspect="1"/>
          </p:cNvPicPr>
          <p:nvPr/>
        </p:nvPicPr>
        <p:blipFill rotWithShape="1">
          <a:blip r:embed="rId2"/>
          <a:srcRect b="15370"/>
          <a:stretch/>
        </p:blipFill>
        <p:spPr>
          <a:xfrm>
            <a:off x="20" y="-7619"/>
            <a:ext cx="12191979" cy="6887364"/>
          </a:xfrm>
          <a:prstGeom prst="rect">
            <a:avLst/>
          </a:prstGeom>
        </p:spPr>
      </p:pic>
      <p:sp>
        <p:nvSpPr>
          <p:cNvPr id="9"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92" y="0"/>
            <a:ext cx="7397030" cy="6879744"/>
          </a:xfrm>
          <a:prstGeom prst="rect">
            <a:avLst/>
          </a:prstGeom>
          <a:gradFill flip="none" rotWithShape="1">
            <a:gsLst>
              <a:gs pos="9000">
                <a:srgbClr val="000000">
                  <a:alpha val="65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E5BB1C-7D53-4F71-240B-A46A4DBB7A5F}"/>
              </a:ext>
            </a:extLst>
          </p:cNvPr>
          <p:cNvSpPr>
            <a:spLocks noGrp="1"/>
          </p:cNvSpPr>
          <p:nvPr>
            <p:ph type="title"/>
          </p:nvPr>
        </p:nvSpPr>
        <p:spPr>
          <a:xfrm>
            <a:off x="427954" y="294650"/>
            <a:ext cx="5149886" cy="2839273"/>
          </a:xfrm>
        </p:spPr>
        <p:txBody>
          <a:bodyPr vert="horz" lIns="91440" tIns="45720" rIns="91440" bIns="45720" rtlCol="0" anchor="b">
            <a:normAutofit fontScale="90000"/>
          </a:bodyPr>
          <a:lstStyle/>
          <a:p>
            <a:r>
              <a:rPr lang="en-US" sz="4900" b="1" dirty="0">
                <a:solidFill>
                  <a:srgbClr val="FFFFFF"/>
                </a:solidFill>
              </a:rPr>
              <a:t>Spotlight next time?</a:t>
            </a:r>
            <a:br>
              <a:rPr lang="en-US" sz="4900" b="1" dirty="0">
                <a:solidFill>
                  <a:srgbClr val="FFFFFF"/>
                </a:solidFill>
              </a:rPr>
            </a:br>
            <a:br>
              <a:rPr lang="en-US" sz="4900" b="1" dirty="0">
                <a:solidFill>
                  <a:srgbClr val="FFFFFF"/>
                </a:solidFill>
              </a:rPr>
            </a:br>
            <a:r>
              <a:rPr lang="en-US" sz="4000" dirty="0">
                <a:solidFill>
                  <a:srgbClr val="FFFFFF"/>
                </a:solidFill>
              </a:rPr>
              <a:t>8</a:t>
            </a:r>
            <a:r>
              <a:rPr lang="en-US" sz="4000" baseline="30000" dirty="0">
                <a:solidFill>
                  <a:srgbClr val="FFFFFF"/>
                </a:solidFill>
              </a:rPr>
              <a:t>th</a:t>
            </a:r>
            <a:r>
              <a:rPr lang="en-US" sz="4000" dirty="0">
                <a:solidFill>
                  <a:srgbClr val="FFFFFF"/>
                </a:solidFill>
              </a:rPr>
              <a:t> Jan 12.30-1.30pm</a:t>
            </a:r>
            <a:br>
              <a:rPr lang="en-US" sz="4000" dirty="0">
                <a:solidFill>
                  <a:srgbClr val="FFFFFF"/>
                </a:solidFill>
              </a:rPr>
            </a:br>
            <a:endParaRPr lang="en-US" sz="4000" dirty="0">
              <a:solidFill>
                <a:srgbClr val="FFFFFF"/>
              </a:solidFill>
            </a:endParaRPr>
          </a:p>
        </p:txBody>
      </p:sp>
      <p:grpSp>
        <p:nvGrpSpPr>
          <p:cNvPr id="11" name="Group 10">
            <a:extLst>
              <a:ext uri="{FF2B5EF4-FFF2-40B4-BE49-F238E27FC236}">
                <a16:creationId xmlns:a16="http://schemas.microsoft.com/office/drawing/2014/main" id="{04AB702C-9893-C42C-D0C4-EE625AAD03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7192B833-3CEB-7C3D-9CB1-ED7075067B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F182B4F-B2AC-7C92-B0AF-8EFFB6A07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68395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erson with idea concept">
            <a:extLst>
              <a:ext uri="{FF2B5EF4-FFF2-40B4-BE49-F238E27FC236}">
                <a16:creationId xmlns:a16="http://schemas.microsoft.com/office/drawing/2014/main" id="{AB4A5DE7-D98A-927A-819F-1148E353E32B}"/>
              </a:ext>
            </a:extLst>
          </p:cNvPr>
          <p:cNvPicPr>
            <a:picLocks noChangeAspect="1"/>
          </p:cNvPicPr>
          <p:nvPr/>
        </p:nvPicPr>
        <p:blipFill rotWithShape="1">
          <a:blip r:embed="rId2"/>
          <a:srcRect l="5884" r="-1" b="-1"/>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A0C305-D01B-78E8-14B2-B14E90ED9109}"/>
              </a:ext>
            </a:extLst>
          </p:cNvPr>
          <p:cNvSpPr>
            <a:spLocks noGrp="1"/>
          </p:cNvSpPr>
          <p:nvPr>
            <p:ph type="title"/>
          </p:nvPr>
        </p:nvSpPr>
        <p:spPr>
          <a:xfrm>
            <a:off x="298439" y="2589664"/>
            <a:ext cx="3973385" cy="3692028"/>
          </a:xfrm>
          <a:noFill/>
        </p:spPr>
        <p:txBody>
          <a:bodyPr vert="horz" lIns="91440" tIns="45720" rIns="91440" bIns="45720" rtlCol="0" anchor="b">
            <a:normAutofit fontScale="90000"/>
          </a:bodyPr>
          <a:lstStyle/>
          <a:p>
            <a:r>
              <a:rPr lang="en-US" sz="5200" b="1" dirty="0">
                <a:solidFill>
                  <a:schemeClr val="bg1"/>
                </a:solidFill>
              </a:rPr>
              <a:t>What will you do next?</a:t>
            </a:r>
            <a:br>
              <a:rPr lang="en-US" sz="5200" b="1" dirty="0">
                <a:solidFill>
                  <a:schemeClr val="bg1"/>
                </a:solidFill>
                <a:cs typeface="Calibri Light"/>
              </a:rPr>
            </a:br>
            <a:r>
              <a:rPr lang="en-US" sz="5200" b="1" dirty="0">
                <a:solidFill>
                  <a:schemeClr val="bg1"/>
                </a:solidFill>
              </a:rPr>
              <a:t> </a:t>
            </a:r>
            <a:br>
              <a:rPr lang="en-US" sz="5200" b="1" dirty="0"/>
            </a:br>
            <a:br>
              <a:rPr lang="en-US" sz="5200" b="1" dirty="0"/>
            </a:br>
            <a:r>
              <a:rPr lang="en-US" sz="5200" b="1" dirty="0">
                <a:solidFill>
                  <a:schemeClr val="bg1"/>
                </a:solidFill>
              </a:rPr>
              <a:t>And feedback in the chat please </a:t>
            </a:r>
          </a:p>
        </p:txBody>
      </p:sp>
    </p:spTree>
    <p:extLst>
      <p:ext uri="{BB962C8B-B14F-4D97-AF65-F5344CB8AC3E}">
        <p14:creationId xmlns:p14="http://schemas.microsoft.com/office/powerpoint/2010/main" val="3807929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king space background">
            <a:extLst>
              <a:ext uri="{FF2B5EF4-FFF2-40B4-BE49-F238E27FC236}">
                <a16:creationId xmlns:a16="http://schemas.microsoft.com/office/drawing/2014/main" id="{B089A26F-8EB0-4123-22F8-9C37272500C8}"/>
              </a:ext>
            </a:extLst>
          </p:cNvPr>
          <p:cNvPicPr>
            <a:picLocks noChangeAspect="1"/>
          </p:cNvPicPr>
          <p:nvPr/>
        </p:nvPicPr>
        <p:blipFill rotWithShape="1">
          <a:blip r:embed="rId2">
            <a:alphaModFix amt="50000"/>
          </a:blip>
          <a:srcRect t="5743" b="9987"/>
          <a:stretch/>
        </p:blipFill>
        <p:spPr>
          <a:xfrm>
            <a:off x="20" y="1"/>
            <a:ext cx="12191980" cy="6857999"/>
          </a:xfrm>
          <a:prstGeom prst="rect">
            <a:avLst/>
          </a:prstGeom>
        </p:spPr>
      </p:pic>
      <p:sp>
        <p:nvSpPr>
          <p:cNvPr id="2" name="Title 1">
            <a:extLst>
              <a:ext uri="{FF2B5EF4-FFF2-40B4-BE49-F238E27FC236}">
                <a16:creationId xmlns:a16="http://schemas.microsoft.com/office/drawing/2014/main" id="{0BAECDCB-7A0C-6CCA-3982-51D27FCC3A00}"/>
              </a:ext>
            </a:extLst>
          </p:cNvPr>
          <p:cNvSpPr>
            <a:spLocks noGrp="1"/>
          </p:cNvSpPr>
          <p:nvPr>
            <p:ph type="title"/>
          </p:nvPr>
        </p:nvSpPr>
        <p:spPr>
          <a:xfrm>
            <a:off x="390985" y="1736834"/>
            <a:ext cx="6861153" cy="2900518"/>
          </a:xfrm>
        </p:spPr>
        <p:txBody>
          <a:bodyPr vert="horz" lIns="91440" tIns="45720" rIns="91440" bIns="45720" rtlCol="0" anchor="b">
            <a:normAutofit/>
          </a:bodyPr>
          <a:lstStyle/>
          <a:p>
            <a:pPr algn="ctr"/>
            <a:r>
              <a:rPr lang="en-US" sz="3800" b="1" dirty="0">
                <a:solidFill>
                  <a:srgbClr val="FFFFFF"/>
                </a:solidFill>
              </a:rPr>
              <a:t>Please tell us who you are in the chat and leave your email if we can stay in touch directly</a:t>
            </a:r>
          </a:p>
        </p:txBody>
      </p:sp>
    </p:spTree>
    <p:extLst>
      <p:ext uri="{BB962C8B-B14F-4D97-AF65-F5344CB8AC3E}">
        <p14:creationId xmlns:p14="http://schemas.microsoft.com/office/powerpoint/2010/main" val="164867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75622" y="3041077"/>
            <a:ext cx="10640754" cy="775845"/>
          </a:xfrm>
        </p:spPr>
        <p:txBody>
          <a:bodyPr vert="horz" lIns="91440" tIns="45720" rIns="91440" bIns="45720" rtlCol="0" anchor="b">
            <a:noAutofit/>
          </a:bodyPr>
          <a:lstStyle/>
          <a:p>
            <a:pPr algn="ctr"/>
            <a:r>
              <a:rPr lang="en-US" sz="4000" b="1" dirty="0">
                <a:solidFill>
                  <a:schemeClr val="accent1">
                    <a:lumMod val="75000"/>
                  </a:schemeClr>
                </a:solidFill>
                <a:latin typeface="+mn-lt"/>
              </a:rPr>
              <a:t>Thank you for your continued commitment and passion!</a:t>
            </a:r>
          </a:p>
        </p:txBody>
      </p:sp>
      <p:sp>
        <p:nvSpPr>
          <p:cNvPr id="34" name="Subtitle 2">
            <a:extLst>
              <a:ext uri="{FF2B5EF4-FFF2-40B4-BE49-F238E27FC236}">
                <a16:creationId xmlns:a16="http://schemas.microsoft.com/office/drawing/2014/main" id="{BB79FBBE-CED6-D644-BDF6-310D108153BB}"/>
              </a:ext>
            </a:extLst>
          </p:cNvPr>
          <p:cNvSpPr>
            <a:spLocks noGrp="1"/>
          </p:cNvSpPr>
          <p:nvPr>
            <p:ph type="subTitle" idx="1"/>
          </p:nvPr>
        </p:nvSpPr>
        <p:spPr>
          <a:xfrm>
            <a:off x="1801503" y="6132626"/>
            <a:ext cx="9163757" cy="450447"/>
          </a:xfrm>
        </p:spPr>
        <p:txBody>
          <a:bodyPr vert="horz" lIns="91440" tIns="45720" rIns="91440" bIns="45720" rtlCol="0" anchor="ctr">
            <a:normAutofit fontScale="25000" lnSpcReduction="20000"/>
          </a:bodyPr>
          <a:lstStyle/>
          <a:p>
            <a:pPr indent="-228600">
              <a:buFont typeface="Arial" panose="020B0604020202020204" pitchFamily="34" charset="0"/>
              <a:buChar char="•"/>
            </a:pPr>
            <a:endParaRPr lang="en-US" sz="500" dirty="0">
              <a:solidFill>
                <a:schemeClr val="tx2"/>
              </a:solidFill>
            </a:endParaRPr>
          </a:p>
          <a:p>
            <a:pPr indent="-228600">
              <a:buFont typeface="Arial" panose="020B0604020202020204" pitchFamily="34" charset="0"/>
              <a:buChar char="•"/>
            </a:pPr>
            <a:endParaRPr lang="en-US" sz="500" dirty="0">
              <a:solidFill>
                <a:schemeClr val="tx2"/>
              </a:solidFill>
            </a:endParaRPr>
          </a:p>
          <a:p>
            <a:r>
              <a:rPr lang="en-US" sz="8000" dirty="0">
                <a:solidFill>
                  <a:schemeClr val="tx2"/>
                </a:solidFill>
              </a:rPr>
              <a:t>Catherine Mcleod MBE </a:t>
            </a:r>
            <a:r>
              <a:rPr lang="en-US" sz="8000" dirty="0">
                <a:ea typeface="Calibri"/>
                <a:cs typeface="Calibri"/>
                <a:hlinkClick r:id="rId3"/>
              </a:rPr>
              <a:t>catherine.mcleod@dingley.org.uk</a:t>
            </a:r>
            <a:endParaRPr lang="en-US" sz="8000" dirty="0">
              <a:ea typeface="Calibri"/>
              <a:cs typeface="Calibri"/>
            </a:endParaRPr>
          </a:p>
          <a:p>
            <a:endParaRPr lang="en-US" sz="8000" dirty="0">
              <a:solidFill>
                <a:schemeClr val="tx2"/>
              </a:solidFill>
            </a:endParaRPr>
          </a:p>
          <a:p>
            <a:r>
              <a:rPr lang="en-US" sz="8000" dirty="0">
                <a:solidFill>
                  <a:schemeClr val="tx2"/>
                </a:solidFill>
              </a:rPr>
              <a:t>Ann Van Dyke MBE </a:t>
            </a:r>
            <a:r>
              <a:rPr lang="en-US" sz="8000" dirty="0">
                <a:solidFill>
                  <a:schemeClr val="tx2"/>
                </a:solidFill>
                <a:hlinkClick r:id="rId4"/>
              </a:rPr>
              <a:t>ann.vandyke@dingley.org.uk</a:t>
            </a:r>
            <a:endParaRPr lang="en-US" sz="8000" dirty="0">
              <a:solidFill>
                <a:schemeClr val="tx2"/>
              </a:solidFill>
            </a:endParaRPr>
          </a:p>
          <a:p>
            <a:endParaRPr lang="en-US" sz="8000" dirty="0">
              <a:solidFill>
                <a:schemeClr val="tx2"/>
              </a:solidFill>
              <a:ea typeface="Calibri" panose="020F0502020204030204"/>
              <a:cs typeface="Calibri" panose="020F0502020204030204"/>
            </a:endParaRPr>
          </a:p>
          <a:p>
            <a:r>
              <a:rPr lang="en-US" sz="8000" dirty="0">
                <a:solidFill>
                  <a:schemeClr val="tx2"/>
                </a:solidFill>
                <a:ea typeface="+mn-lt"/>
                <a:cs typeface="+mn-lt"/>
              </a:rPr>
              <a:t>Tanya </a:t>
            </a:r>
            <a:r>
              <a:rPr lang="en-US" sz="8000" dirty="0" err="1">
                <a:solidFill>
                  <a:schemeClr val="tx2"/>
                </a:solidFill>
                <a:ea typeface="+mn-lt"/>
                <a:cs typeface="+mn-lt"/>
              </a:rPr>
              <a:t>Flello</a:t>
            </a:r>
            <a:r>
              <a:rPr lang="en-US" sz="8000" dirty="0">
                <a:solidFill>
                  <a:schemeClr val="tx2"/>
                </a:solidFill>
                <a:ea typeface="+mn-lt"/>
                <a:cs typeface="+mn-lt"/>
              </a:rPr>
              <a:t> </a:t>
            </a:r>
            <a:r>
              <a:rPr lang="en-US" sz="8000" dirty="0" err="1">
                <a:solidFill>
                  <a:schemeClr val="tx2"/>
                </a:solidFill>
                <a:ea typeface="+mn-lt"/>
                <a:cs typeface="+mn-lt"/>
                <a:hlinkClick r:id="rId5">
                  <a:extLst>
                    <a:ext uri="{A12FA001-AC4F-418D-AE19-62706E023703}">
                      <ahyp:hlinkClr xmlns:ahyp="http://schemas.microsoft.com/office/drawing/2018/hyperlinkcolor" val="tx"/>
                    </a:ext>
                  </a:extLst>
                </a:hlinkClick>
              </a:rPr>
              <a:t>tanya.flello@dingley.org.</a:t>
            </a:r>
            <a:r>
              <a:rPr lang="en-US" sz="8000" dirty="0" err="1">
                <a:solidFill>
                  <a:schemeClr val="tx2"/>
                </a:solidFill>
                <a:ea typeface="+mn-lt"/>
                <a:cs typeface="+mn-lt"/>
              </a:rPr>
              <a:t>uk</a:t>
            </a:r>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dirty="0">
              <a:solidFill>
                <a:schemeClr val="tx2"/>
              </a:solidFill>
              <a:ea typeface="Calibri"/>
              <a:cs typeface="Calibri"/>
              <a:hlinkClick r:id="" action="ppaction://noaction">
                <a:extLst>
                  <a:ext uri="{A12FA001-AC4F-418D-AE19-62706E023703}">
                    <ahyp:hlinkClr xmlns:ahyp="http://schemas.microsoft.com/office/drawing/2018/hyperlinkcolor" val="tx"/>
                  </a:ext>
                </a:extLst>
              </a:hlinkClick>
            </a:endParaRPr>
          </a:p>
          <a:p>
            <a:endParaRPr lang="en-US" sz="8000" dirty="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8000" dirty="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500" dirty="0">
              <a:solidFill>
                <a:schemeClr val="tx2"/>
              </a:solidFill>
              <a:ea typeface="Calibri" panose="020F0502020204030204"/>
              <a:cs typeface="Calibri" panose="020F0502020204030204"/>
            </a:endParaRPr>
          </a:p>
        </p:txBody>
      </p:sp>
      <p:pic>
        <p:nvPicPr>
          <p:cNvPr id="36" name="Picture 35" descr="Graphical user interface&#10;&#10;Description automatically generated with medium confidence">
            <a:extLst>
              <a:ext uri="{FF2B5EF4-FFF2-40B4-BE49-F238E27FC236}">
                <a16:creationId xmlns:a16="http://schemas.microsoft.com/office/drawing/2014/main" id="{47EA5258-870D-430D-82E9-DFAC7BAC68AF}"/>
              </a:ext>
            </a:extLst>
          </p:cNvPr>
          <p:cNvPicPr>
            <a:picLocks noChangeAspect="1"/>
          </p:cNvPicPr>
          <p:nvPr/>
        </p:nvPicPr>
        <p:blipFill rotWithShape="1">
          <a:blip r:embed="rId6"/>
          <a:srcRect l="5135" r="3868"/>
          <a:stretch/>
        </p:blipFill>
        <p:spPr>
          <a:xfrm>
            <a:off x="1281891" y="274927"/>
            <a:ext cx="9395986" cy="1479867"/>
          </a:xfrm>
          <a:prstGeom prst="rect">
            <a:avLst/>
          </a:prstGeom>
        </p:spPr>
      </p:pic>
    </p:spTree>
    <p:extLst>
      <p:ext uri="{BB962C8B-B14F-4D97-AF65-F5344CB8AC3E}">
        <p14:creationId xmlns:p14="http://schemas.microsoft.com/office/powerpoint/2010/main" val="791269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6842889" y="876538"/>
            <a:ext cx="5136412" cy="1135737"/>
          </a:xfrm>
          <a:prstGeom prst="rect">
            <a:avLst/>
          </a:prstGeom>
        </p:spPr>
        <p:txBody>
          <a:bodyPr spcFirstLastPara="1" lIns="91608" tIns="45791" rIns="91608" bIns="45791" anchorCtr="0">
            <a:normAutofit/>
          </a:bodyPr>
          <a:lstStyle/>
          <a:p>
            <a:pPr>
              <a:spcBef>
                <a:spcPts val="0"/>
              </a:spcBef>
              <a:buClr>
                <a:srgbClr val="002060"/>
              </a:buClr>
              <a:buSzPts val="5400"/>
            </a:pPr>
            <a:r>
              <a:rPr lang="en-GB" sz="3600" b="1">
                <a:solidFill>
                  <a:srgbClr val="025B9D"/>
                </a:solidFill>
                <a:latin typeface="Calibri" panose="020F0502020204030204" pitchFamily="34" charset="0"/>
                <a:ea typeface="Calibri"/>
                <a:cs typeface="Calibri" panose="020F0502020204030204" pitchFamily="34" charset="0"/>
                <a:sym typeface="Calibri"/>
              </a:rPr>
              <a:t>How shall we work today? </a:t>
            </a:r>
          </a:p>
        </p:txBody>
      </p:sp>
      <p:pic>
        <p:nvPicPr>
          <p:cNvPr id="5" name="Picture 4" descr="A baby sleeping on a bed&#10;&#10;Description automatically generated with medium confidence">
            <a:extLst>
              <a:ext uri="{FF2B5EF4-FFF2-40B4-BE49-F238E27FC236}">
                <a16:creationId xmlns:a16="http://schemas.microsoft.com/office/drawing/2014/main" id="{26BCDFC2-FB22-D20E-1FEB-1715A5906E7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9008" r="2" b="2"/>
          <a:stretch/>
        </p:blipFill>
        <p:spPr>
          <a:xfrm>
            <a:off x="-2" y="10"/>
            <a:ext cx="5779884" cy="3428990"/>
          </a:xfrm>
          <a:prstGeom prst="rect">
            <a:avLst/>
          </a:prstGeom>
        </p:spPr>
      </p:pic>
      <p:pic>
        <p:nvPicPr>
          <p:cNvPr id="3" name="Picture 2" descr="Logo, company name&#10;&#10;Description automatically generated">
            <a:extLst>
              <a:ext uri="{FF2B5EF4-FFF2-40B4-BE49-F238E27FC236}">
                <a16:creationId xmlns:a16="http://schemas.microsoft.com/office/drawing/2014/main" id="{4F109A35-2D46-57DF-E0CC-3DD9ADABFCEF}"/>
              </a:ext>
            </a:extLst>
          </p:cNvPr>
          <p:cNvPicPr>
            <a:picLocks noChangeAspect="1"/>
          </p:cNvPicPr>
          <p:nvPr/>
        </p:nvPicPr>
        <p:blipFill rotWithShape="1">
          <a:blip r:embed="rId5"/>
          <a:srcRect t="12334" r="2" b="3814"/>
          <a:stretch/>
        </p:blipFill>
        <p:spPr>
          <a:xfrm>
            <a:off x="-2" y="3429000"/>
            <a:ext cx="5779884" cy="3429000"/>
          </a:xfrm>
          <a:prstGeom prst="rect">
            <a:avLst/>
          </a:prstGeom>
        </p:spPr>
      </p:pic>
      <p:sp>
        <p:nvSpPr>
          <p:cNvPr id="106" name="Google Shape;106;p15"/>
          <p:cNvSpPr txBox="1">
            <a:spLocks noGrp="1"/>
          </p:cNvSpPr>
          <p:nvPr>
            <p:ph idx="1"/>
          </p:nvPr>
        </p:nvSpPr>
        <p:spPr>
          <a:xfrm>
            <a:off x="6728239" y="2625418"/>
            <a:ext cx="5136412" cy="4393982"/>
          </a:xfrm>
          <a:prstGeom prst="rect">
            <a:avLst/>
          </a:prstGeom>
        </p:spPr>
        <p:txBody>
          <a:bodyPr spcFirstLastPara="1" lIns="91608" tIns="45791" rIns="91608" bIns="45791" anchorCtr="0">
            <a:normAutofit/>
          </a:bodyPr>
          <a:lstStyle/>
          <a:p>
            <a:pPr>
              <a:spcBef>
                <a:spcPts val="1002"/>
              </a:spcBef>
              <a:buClr>
                <a:schemeClr val="dk1"/>
              </a:buClr>
              <a:buSzPts val="2800"/>
              <a:buFont typeface="Wingdings" panose="05000000000000000000" pitchFamily="2" charset="2"/>
              <a:buChar char="ü"/>
            </a:pPr>
            <a:r>
              <a:rPr lang="en-GB" sz="2000">
                <a:solidFill>
                  <a:srgbClr val="025B9D"/>
                </a:solidFill>
              </a:rPr>
              <a:t>Cameras, mics, joining in and chat</a:t>
            </a:r>
          </a:p>
          <a:p>
            <a:pPr>
              <a:spcBef>
                <a:spcPts val="1002"/>
              </a:spcBef>
              <a:buClr>
                <a:schemeClr val="dk1"/>
              </a:buClr>
              <a:buSzPts val="2800"/>
              <a:buFont typeface="Wingdings" panose="05000000000000000000" pitchFamily="2" charset="2"/>
              <a:buChar char="ü"/>
            </a:pPr>
            <a:r>
              <a:rPr lang="en-GB" sz="2000">
                <a:solidFill>
                  <a:srgbClr val="025B9D"/>
                </a:solidFill>
              </a:rPr>
              <a:t>We will make notes but not identify individuals</a:t>
            </a:r>
          </a:p>
          <a:p>
            <a:pPr>
              <a:spcBef>
                <a:spcPts val="1002"/>
              </a:spcBef>
              <a:buClr>
                <a:schemeClr val="dk1"/>
              </a:buClr>
              <a:buSzPts val="2800"/>
              <a:buFont typeface="Wingdings" panose="05000000000000000000" pitchFamily="2" charset="2"/>
              <a:buChar char="ü"/>
            </a:pPr>
            <a:r>
              <a:rPr lang="en-GB" sz="2000">
                <a:solidFill>
                  <a:srgbClr val="025B9D"/>
                </a:solidFill>
              </a:rPr>
              <a:t>Can you give yourself this time?</a:t>
            </a:r>
          </a:p>
          <a:p>
            <a:pPr>
              <a:spcBef>
                <a:spcPts val="1002"/>
              </a:spcBef>
              <a:buClr>
                <a:schemeClr val="dk1"/>
              </a:buClr>
              <a:buSzPts val="2800"/>
              <a:buFont typeface="Wingdings" panose="05000000000000000000" pitchFamily="2" charset="2"/>
              <a:buChar char="ü"/>
            </a:pPr>
            <a:r>
              <a:rPr lang="en-GB" sz="2000">
                <a:solidFill>
                  <a:srgbClr val="025B9D"/>
                </a:solidFill>
              </a:rPr>
              <a:t>Are you comfy?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D146-1D66-F272-733D-2124C6B17823}"/>
              </a:ext>
            </a:extLst>
          </p:cNvPr>
          <p:cNvSpPr>
            <a:spLocks noGrp="1"/>
          </p:cNvSpPr>
          <p:nvPr>
            <p:ph type="title"/>
          </p:nvPr>
        </p:nvSpPr>
        <p:spPr>
          <a:xfrm>
            <a:off x="5297762" y="255822"/>
            <a:ext cx="6251110" cy="1783080"/>
          </a:xfrm>
        </p:spPr>
        <p:txBody>
          <a:bodyPr anchor="b">
            <a:normAutofit/>
          </a:bodyPr>
          <a:lstStyle/>
          <a:p>
            <a:r>
              <a:rPr lang="en-US" b="1" dirty="0">
                <a:solidFill>
                  <a:schemeClr val="accent1">
                    <a:lumMod val="75000"/>
                  </a:schemeClr>
                </a:solidFill>
                <a:latin typeface="+mn-lt"/>
                <a:ea typeface="Calibri Light"/>
                <a:cs typeface="Calibri Light"/>
              </a:rPr>
              <a:t>Dingley's Promise</a:t>
            </a:r>
            <a:endParaRPr lang="en-US" b="1" dirty="0">
              <a:solidFill>
                <a:schemeClr val="accent1">
                  <a:lumMod val="75000"/>
                </a:schemeClr>
              </a:solidFill>
              <a:latin typeface="+mn-lt"/>
              <a:cs typeface="Calibri Light"/>
            </a:endParaRPr>
          </a:p>
        </p:txBody>
      </p:sp>
      <p:pic>
        <p:nvPicPr>
          <p:cNvPr id="5" name="Picture 4" descr="A picture containing person&#10;&#10;Description automatically generated">
            <a:extLst>
              <a:ext uri="{FF2B5EF4-FFF2-40B4-BE49-F238E27FC236}">
                <a16:creationId xmlns:a16="http://schemas.microsoft.com/office/drawing/2014/main" id="{38B8D15B-DE2B-7EC3-9365-9EFE30DEAEE0}"/>
              </a:ext>
            </a:extLst>
          </p:cNvPr>
          <p:cNvPicPr>
            <a:picLocks noChangeAspect="1"/>
          </p:cNvPicPr>
          <p:nvPr/>
        </p:nvPicPr>
        <p:blipFill rotWithShape="1">
          <a:blip r:embed="rId3">
            <a:extLst>
              <a:ext uri="{28A0092B-C50C-407E-A947-70E740481C1C}">
                <a14:useLocalDpi xmlns:a14="http://schemas.microsoft.com/office/drawing/2010/main" val="0"/>
              </a:ext>
            </a:extLst>
          </a:blip>
          <a:srcRect l="36140" r="1292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7B8E3DA6-CF8F-8582-696D-6F67BF98F39D}"/>
              </a:ext>
            </a:extLst>
          </p:cNvPr>
          <p:cNvSpPr>
            <a:spLocks noGrp="1"/>
          </p:cNvSpPr>
          <p:nvPr>
            <p:ph idx="1"/>
          </p:nvPr>
        </p:nvSpPr>
        <p:spPr>
          <a:xfrm>
            <a:off x="5297762" y="2464720"/>
            <a:ext cx="6505110" cy="3483864"/>
          </a:xfrm>
        </p:spPr>
        <p:txBody>
          <a:bodyPr vert="horz" lIns="91440" tIns="45720" rIns="91440" bIns="45720" rtlCol="0" anchor="t">
            <a:normAutofit/>
          </a:bodyPr>
          <a:lstStyle/>
          <a:p>
            <a:pPr marL="0" indent="0">
              <a:buNone/>
            </a:pPr>
            <a:endParaRPr lang="en-US" sz="2000" dirty="0">
              <a:solidFill>
                <a:schemeClr val="accent1">
                  <a:lumMod val="75000"/>
                </a:schemeClr>
              </a:solidFill>
              <a:ea typeface="Calibri" panose="020F0502020204030204"/>
              <a:cs typeface="Calibri" panose="020F0502020204030204"/>
            </a:endParaRPr>
          </a:p>
          <a:p>
            <a:r>
              <a:rPr lang="en-US" sz="2000" dirty="0">
                <a:solidFill>
                  <a:schemeClr val="accent1">
                    <a:lumMod val="75000"/>
                  </a:schemeClr>
                </a:solidFill>
              </a:rPr>
              <a:t>Five </a:t>
            </a:r>
            <a:r>
              <a:rPr lang="en-US" sz="2000" dirty="0" err="1">
                <a:solidFill>
                  <a:schemeClr val="accent1">
                    <a:lumMod val="75000"/>
                  </a:schemeClr>
                </a:solidFill>
              </a:rPr>
              <a:t>Centres</a:t>
            </a:r>
            <a:r>
              <a:rPr lang="en-US" sz="2000" dirty="0">
                <a:solidFill>
                  <a:schemeClr val="accent1">
                    <a:lumMod val="75000"/>
                  </a:schemeClr>
                </a:solidFill>
              </a:rPr>
              <a:t> delivering tailored early intervention and family support</a:t>
            </a:r>
            <a:endParaRPr lang="en-US" sz="2000" dirty="0">
              <a:solidFill>
                <a:schemeClr val="accent1">
                  <a:lumMod val="75000"/>
                </a:schemeClr>
              </a:solidFill>
              <a:ea typeface="Calibri"/>
              <a:cs typeface="Calibri"/>
            </a:endParaRPr>
          </a:p>
          <a:p>
            <a:r>
              <a:rPr lang="en-US" sz="2000" dirty="0">
                <a:solidFill>
                  <a:schemeClr val="accent1">
                    <a:lumMod val="75000"/>
                  </a:schemeClr>
                </a:solidFill>
              </a:rPr>
              <a:t>National training </a:t>
            </a:r>
            <a:r>
              <a:rPr lang="en-US" sz="2000" dirty="0" err="1">
                <a:solidFill>
                  <a:schemeClr val="accent1">
                    <a:lumMod val="75000"/>
                  </a:schemeClr>
                </a:solidFill>
              </a:rPr>
              <a:t>programme</a:t>
            </a:r>
            <a:r>
              <a:rPr lang="en-US" sz="2000" dirty="0">
                <a:solidFill>
                  <a:schemeClr val="accent1">
                    <a:lumMod val="75000"/>
                  </a:schemeClr>
                </a:solidFill>
              </a:rPr>
              <a:t> – movement for inclusion</a:t>
            </a:r>
            <a:endParaRPr lang="en-US" sz="2000" dirty="0" err="1">
              <a:solidFill>
                <a:schemeClr val="accent1">
                  <a:lumMod val="75000"/>
                </a:schemeClr>
              </a:solidFill>
              <a:ea typeface="Calibri"/>
              <a:cs typeface="Calibri"/>
            </a:endParaRPr>
          </a:p>
          <a:p>
            <a:r>
              <a:rPr lang="en-US" sz="2000" dirty="0">
                <a:solidFill>
                  <a:schemeClr val="accent1">
                    <a:lumMod val="75000"/>
                  </a:schemeClr>
                </a:solidFill>
                <a:ea typeface="Calibri"/>
                <a:cs typeface="Calibri"/>
              </a:rPr>
              <a:t>Advisory support for 32 LA partners</a:t>
            </a:r>
          </a:p>
          <a:p>
            <a:r>
              <a:rPr lang="en-US" sz="2000" dirty="0">
                <a:solidFill>
                  <a:schemeClr val="accent1">
                    <a:lumMod val="75000"/>
                  </a:schemeClr>
                </a:solidFill>
                <a:ea typeface="Calibri"/>
                <a:cs typeface="Calibri"/>
              </a:rPr>
              <a:t>Sponsor of APPG for Childcare and Early Education</a:t>
            </a:r>
          </a:p>
          <a:p>
            <a:r>
              <a:rPr lang="en-US" sz="2000" dirty="0">
                <a:solidFill>
                  <a:schemeClr val="accent1">
                    <a:lumMod val="75000"/>
                  </a:schemeClr>
                </a:solidFill>
                <a:ea typeface="Calibri"/>
                <a:cs typeface="Calibri"/>
              </a:rPr>
              <a:t>Advisor for DfE Safety Valve </a:t>
            </a:r>
            <a:r>
              <a:rPr lang="en-US" sz="2000" dirty="0" err="1">
                <a:solidFill>
                  <a:schemeClr val="accent1">
                    <a:lumMod val="75000"/>
                  </a:schemeClr>
                </a:solidFill>
                <a:ea typeface="Calibri"/>
                <a:cs typeface="Calibri"/>
              </a:rPr>
              <a:t>Programme</a:t>
            </a:r>
            <a:r>
              <a:rPr lang="en-US" sz="2000" dirty="0">
                <a:solidFill>
                  <a:schemeClr val="accent1">
                    <a:lumMod val="75000"/>
                  </a:schemeClr>
                </a:solidFill>
                <a:ea typeface="Calibri"/>
                <a:cs typeface="Calibri"/>
              </a:rPr>
              <a:t> on EY SEND</a:t>
            </a:r>
          </a:p>
          <a:p>
            <a:r>
              <a:rPr lang="en-US" sz="2000" dirty="0">
                <a:solidFill>
                  <a:schemeClr val="accent1">
                    <a:lumMod val="75000"/>
                  </a:schemeClr>
                </a:solidFill>
                <a:ea typeface="Calibri"/>
                <a:cs typeface="Calibri"/>
              </a:rPr>
              <a:t>The voice of children with SEND in the early years</a:t>
            </a:r>
          </a:p>
          <a:p>
            <a:endParaRPr lang="en-US" sz="1700" dirty="0">
              <a:ea typeface="Calibri" panose="020F0502020204030204"/>
              <a:cs typeface="Calibri" panose="020F0502020204030204"/>
            </a:endParaRPr>
          </a:p>
          <a:p>
            <a:endParaRPr lang="en-GB" sz="1700" dirty="0">
              <a:ea typeface="Calibri" panose="020F0502020204030204"/>
              <a:cs typeface="Calibri" panose="020F0502020204030204"/>
            </a:endParaRPr>
          </a:p>
        </p:txBody>
      </p:sp>
      <p:pic>
        <p:nvPicPr>
          <p:cNvPr id="4" name="Picture 5" descr="Logo&#10;&#10;Description automatically generated">
            <a:extLst>
              <a:ext uri="{FF2B5EF4-FFF2-40B4-BE49-F238E27FC236}">
                <a16:creationId xmlns:a16="http://schemas.microsoft.com/office/drawing/2014/main" id="{8365C2D3-8569-6921-EC9C-0C60D47A0C5A}"/>
              </a:ext>
            </a:extLst>
          </p:cNvPr>
          <p:cNvPicPr>
            <a:picLocks noChangeAspect="1"/>
          </p:cNvPicPr>
          <p:nvPr/>
        </p:nvPicPr>
        <p:blipFill>
          <a:blip r:embed="rId4"/>
          <a:stretch>
            <a:fillRect/>
          </a:stretch>
        </p:blipFill>
        <p:spPr>
          <a:xfrm>
            <a:off x="9167004" y="255822"/>
            <a:ext cx="2743200" cy="739186"/>
          </a:xfrm>
          <a:prstGeom prst="rect">
            <a:avLst/>
          </a:prstGeom>
        </p:spPr>
      </p:pic>
    </p:spTree>
    <p:extLst>
      <p:ext uri="{BB962C8B-B14F-4D97-AF65-F5344CB8AC3E}">
        <p14:creationId xmlns:p14="http://schemas.microsoft.com/office/powerpoint/2010/main" val="4073393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king space background">
            <a:extLst>
              <a:ext uri="{FF2B5EF4-FFF2-40B4-BE49-F238E27FC236}">
                <a16:creationId xmlns:a16="http://schemas.microsoft.com/office/drawing/2014/main" id="{B089A26F-8EB0-4123-22F8-9C37272500C8}"/>
              </a:ext>
            </a:extLst>
          </p:cNvPr>
          <p:cNvPicPr>
            <a:picLocks noChangeAspect="1"/>
          </p:cNvPicPr>
          <p:nvPr/>
        </p:nvPicPr>
        <p:blipFill rotWithShape="1">
          <a:blip r:embed="rId2">
            <a:alphaModFix amt="50000"/>
          </a:blip>
          <a:srcRect t="5743" b="9987"/>
          <a:stretch/>
        </p:blipFill>
        <p:spPr>
          <a:xfrm>
            <a:off x="20" y="1"/>
            <a:ext cx="12191980" cy="6857999"/>
          </a:xfrm>
          <a:prstGeom prst="rect">
            <a:avLst/>
          </a:prstGeom>
        </p:spPr>
      </p:pic>
      <p:sp>
        <p:nvSpPr>
          <p:cNvPr id="2" name="Title 1">
            <a:extLst>
              <a:ext uri="{FF2B5EF4-FFF2-40B4-BE49-F238E27FC236}">
                <a16:creationId xmlns:a16="http://schemas.microsoft.com/office/drawing/2014/main" id="{0BAECDCB-7A0C-6CCA-3982-51D27FCC3A00}"/>
              </a:ext>
            </a:extLst>
          </p:cNvPr>
          <p:cNvSpPr>
            <a:spLocks noGrp="1"/>
          </p:cNvSpPr>
          <p:nvPr>
            <p:ph type="title"/>
          </p:nvPr>
        </p:nvSpPr>
        <p:spPr>
          <a:xfrm>
            <a:off x="390985" y="1736834"/>
            <a:ext cx="6861153" cy="2900518"/>
          </a:xfrm>
        </p:spPr>
        <p:txBody>
          <a:bodyPr vert="horz" lIns="91440" tIns="45720" rIns="91440" bIns="45720" rtlCol="0" anchor="b">
            <a:normAutofit/>
          </a:bodyPr>
          <a:lstStyle/>
          <a:p>
            <a:pPr algn="ctr"/>
            <a:r>
              <a:rPr lang="en-US" sz="3800" b="1" dirty="0">
                <a:solidFill>
                  <a:srgbClr val="FFFFFF"/>
                </a:solidFill>
              </a:rPr>
              <a:t>Please tell us who </a:t>
            </a:r>
            <a:r>
              <a:rPr lang="en-US" sz="3800" b="1" u="sng" dirty="0">
                <a:solidFill>
                  <a:srgbClr val="FFFFFF"/>
                </a:solidFill>
              </a:rPr>
              <a:t>you</a:t>
            </a:r>
            <a:r>
              <a:rPr lang="en-US" sz="3800" b="1" dirty="0">
                <a:solidFill>
                  <a:srgbClr val="FFFFFF"/>
                </a:solidFill>
              </a:rPr>
              <a:t> are in the chat and leave your email so we can stay in touch directly</a:t>
            </a:r>
          </a:p>
        </p:txBody>
      </p:sp>
    </p:spTree>
    <p:extLst>
      <p:ext uri="{BB962C8B-B14F-4D97-AF65-F5344CB8AC3E}">
        <p14:creationId xmlns:p14="http://schemas.microsoft.com/office/powerpoint/2010/main" val="23522964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E467-51FA-BB7D-B90F-F6BD46492F9B}"/>
              </a:ext>
            </a:extLst>
          </p:cNvPr>
          <p:cNvSpPr>
            <a:spLocks noGrp="1"/>
          </p:cNvSpPr>
          <p:nvPr>
            <p:ph type="title"/>
          </p:nvPr>
        </p:nvSpPr>
        <p:spPr/>
        <p:txBody>
          <a:bodyPr/>
          <a:lstStyle/>
          <a:p>
            <a:r>
              <a:rPr lang="en-US" b="1" dirty="0">
                <a:solidFill>
                  <a:schemeClr val="accent1">
                    <a:lumMod val="75000"/>
                  </a:schemeClr>
                </a:solidFill>
                <a:latin typeface="Calibri" panose="020F0502020204030204" pitchFamily="34" charset="0"/>
                <a:cs typeface="Calibri" panose="020F0502020204030204" pitchFamily="34" charset="0"/>
              </a:rPr>
              <a:t>Why the lunch breaks?</a:t>
            </a:r>
          </a:p>
        </p:txBody>
      </p:sp>
      <p:sp>
        <p:nvSpPr>
          <p:cNvPr id="3" name="Content Placeholder 2">
            <a:extLst>
              <a:ext uri="{FF2B5EF4-FFF2-40B4-BE49-F238E27FC236}">
                <a16:creationId xmlns:a16="http://schemas.microsoft.com/office/drawing/2014/main" id="{773B5250-A847-5836-CBAD-43316FABBB90}"/>
              </a:ext>
            </a:extLst>
          </p:cNvPr>
          <p:cNvSpPr>
            <a:spLocks noGrp="1"/>
          </p:cNvSpPr>
          <p:nvPr>
            <p:ph idx="1"/>
          </p:nvPr>
        </p:nvSpPr>
        <p:spPr>
          <a:xfrm>
            <a:off x="838200" y="2309702"/>
            <a:ext cx="10515600" cy="4351338"/>
          </a:xfrm>
        </p:spPr>
        <p:txBody>
          <a:bodyPr/>
          <a:lstStyle/>
          <a:p>
            <a:r>
              <a:rPr lang="en-US" dirty="0">
                <a:solidFill>
                  <a:schemeClr val="accent1">
                    <a:lumMod val="75000"/>
                  </a:schemeClr>
                </a:solidFill>
              </a:rPr>
              <a:t>DfE funded for 18 months</a:t>
            </a:r>
          </a:p>
          <a:p>
            <a:r>
              <a:rPr lang="en-US" dirty="0">
                <a:solidFill>
                  <a:schemeClr val="accent1">
                    <a:lumMod val="75000"/>
                  </a:schemeClr>
                </a:solidFill>
              </a:rPr>
              <a:t>Early Years SEND Partnership</a:t>
            </a:r>
          </a:p>
          <a:p>
            <a:r>
              <a:rPr lang="en-US" dirty="0">
                <a:solidFill>
                  <a:schemeClr val="accent1">
                    <a:lumMod val="75000"/>
                  </a:schemeClr>
                </a:solidFill>
              </a:rPr>
              <a:t>An opportunity to engage with more of you!</a:t>
            </a:r>
          </a:p>
        </p:txBody>
      </p:sp>
      <p:pic>
        <p:nvPicPr>
          <p:cNvPr id="4" name="Picture 3" descr="A group of logos for children&#10;&#10;Description automatically generated">
            <a:extLst>
              <a:ext uri="{FF2B5EF4-FFF2-40B4-BE49-F238E27FC236}">
                <a16:creationId xmlns:a16="http://schemas.microsoft.com/office/drawing/2014/main" id="{EA724CBF-8F99-94C2-5DE0-7A2035BEA798}"/>
              </a:ext>
            </a:extLst>
          </p:cNvPr>
          <p:cNvPicPr>
            <a:picLocks noChangeAspect="1"/>
          </p:cNvPicPr>
          <p:nvPr/>
        </p:nvPicPr>
        <p:blipFill>
          <a:blip r:embed="rId2"/>
          <a:stretch>
            <a:fillRect/>
          </a:stretch>
        </p:blipFill>
        <p:spPr>
          <a:xfrm>
            <a:off x="6096000" y="4284466"/>
            <a:ext cx="5869577" cy="2495942"/>
          </a:xfrm>
          <a:prstGeom prst="rect">
            <a:avLst/>
          </a:prstGeom>
        </p:spPr>
      </p:pic>
      <p:sp>
        <p:nvSpPr>
          <p:cNvPr id="5" name="Subtitle 2">
            <a:extLst>
              <a:ext uri="{FF2B5EF4-FFF2-40B4-BE49-F238E27FC236}">
                <a16:creationId xmlns:a16="http://schemas.microsoft.com/office/drawing/2014/main" id="{8698667A-C025-2E44-E1EC-29077A306DDC}"/>
              </a:ext>
            </a:extLst>
          </p:cNvPr>
          <p:cNvSpPr txBox="1">
            <a:spLocks/>
          </p:cNvSpPr>
          <p:nvPr/>
        </p:nvSpPr>
        <p:spPr>
          <a:xfrm>
            <a:off x="495219" y="4729643"/>
            <a:ext cx="5068833" cy="1447320"/>
          </a:xfrm>
          <a:prstGeom prst="rect">
            <a:avLst/>
          </a:prstGeom>
        </p:spPr>
        <p:txBody>
          <a:bodyPr vert="horz" lIns="91440" tIns="45720" rIns="91440" bIns="45720" rtlCol="0" anchor="ct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dirty="0">
              <a:solidFill>
                <a:schemeClr val="tx2"/>
              </a:solidFill>
            </a:endParaRPr>
          </a:p>
          <a:p>
            <a:endParaRPr lang="en-US" sz="500" dirty="0">
              <a:solidFill>
                <a:schemeClr val="tx2"/>
              </a:solidFill>
            </a:endParaRPr>
          </a:p>
          <a:p>
            <a:endParaRPr lang="en-US" sz="7200" dirty="0">
              <a:solidFill>
                <a:schemeClr val="tx2"/>
              </a:solidFill>
              <a:ea typeface="Calibri"/>
              <a:cs typeface="Calibri"/>
            </a:endParaRPr>
          </a:p>
          <a:p>
            <a:endParaRPr lang="en-US" sz="7200" dirty="0">
              <a:solidFill>
                <a:schemeClr val="tx2"/>
              </a:solidFill>
            </a:endParaRPr>
          </a:p>
          <a:p>
            <a:pPr marL="0" indent="0">
              <a:buNone/>
            </a:pPr>
            <a:r>
              <a:rPr lang="en-US" sz="7200" dirty="0">
                <a:solidFill>
                  <a:schemeClr val="tx2"/>
                </a:solidFill>
                <a:hlinkClick r:id="rId3">
                  <a:extLst>
                    <a:ext uri="{A12FA001-AC4F-418D-AE19-62706E023703}">
                      <ahyp:hlinkClr xmlns:ahyp="http://schemas.microsoft.com/office/drawing/2018/hyperlinkcolor" val="tx"/>
                    </a:ext>
                  </a:extLst>
                </a:hlinkClick>
              </a:rPr>
              <a:t>https://councilfordisabledchildren.org.uk/about-us-0/networks/early-years-send/eysend-partnership</a:t>
            </a:r>
            <a:endParaRPr lang="en-US" sz="7200" dirty="0">
              <a:solidFill>
                <a:schemeClr val="tx2"/>
              </a:solidFill>
              <a:ea typeface="Calibri" panose="020F0502020204030204"/>
              <a:cs typeface="Calibri"/>
              <a:hlinkClick r:id="rId3">
                <a:extLst>
                  <a:ext uri="{A12FA001-AC4F-418D-AE19-62706E023703}">
                    <ahyp:hlinkClr xmlns:ahyp="http://schemas.microsoft.com/office/drawing/2018/hyperlinkcolor" val="tx"/>
                  </a:ext>
                </a:extLst>
              </a:hlinkClick>
            </a:endParaRPr>
          </a:p>
          <a:p>
            <a:endParaRPr lang="en-US" sz="7200" dirty="0">
              <a:solidFill>
                <a:schemeClr val="tx2"/>
              </a:solidFill>
              <a:cs typeface="Calibri"/>
            </a:endParaRPr>
          </a:p>
          <a:p>
            <a:endParaRPr lang="en-US" sz="500" dirty="0">
              <a:solidFill>
                <a:schemeClr val="tx2"/>
              </a:solidFill>
              <a:cs typeface="Calibri" panose="020F0502020204030204"/>
            </a:endParaRPr>
          </a:p>
        </p:txBody>
      </p:sp>
    </p:spTree>
    <p:extLst>
      <p:ext uri="{BB962C8B-B14F-4D97-AF65-F5344CB8AC3E}">
        <p14:creationId xmlns:p14="http://schemas.microsoft.com/office/powerpoint/2010/main" val="1949371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2DBC3FA-1778-4542-A98E-723060F70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CB8C22AC-3728-8F04-6D00-6522CCE1210A}"/>
              </a:ext>
            </a:extLst>
          </p:cNvPr>
          <p:cNvPicPr>
            <a:picLocks noChangeAspect="1"/>
          </p:cNvPicPr>
          <p:nvPr/>
        </p:nvPicPr>
        <p:blipFill rotWithShape="1">
          <a:blip r:embed="rId2"/>
          <a:srcRect t="293" r="-2" b="-2"/>
          <a:stretch/>
        </p:blipFill>
        <p:spPr>
          <a:xfrm>
            <a:off x="7331108" y="3429000"/>
            <a:ext cx="4860895" cy="3429002"/>
          </a:xfrm>
          <a:prstGeom prst="rect">
            <a:avLst/>
          </a:prstGeom>
        </p:spPr>
      </p:pic>
      <p:pic>
        <p:nvPicPr>
          <p:cNvPr id="6" name="Picture 5" descr="A picture containing sky&#10;&#10;Description automatically generated">
            <a:extLst>
              <a:ext uri="{FF2B5EF4-FFF2-40B4-BE49-F238E27FC236}">
                <a16:creationId xmlns:a16="http://schemas.microsoft.com/office/drawing/2014/main" id="{BF5F7614-50A4-E1BC-D723-593171BC129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079"/>
          <a:stretch/>
        </p:blipFill>
        <p:spPr>
          <a:xfrm>
            <a:off x="7331101" y="-2"/>
            <a:ext cx="4860896" cy="3434400"/>
          </a:xfrm>
          <a:prstGeom prst="rect">
            <a:avLst/>
          </a:prstGeom>
        </p:spPr>
      </p:pic>
      <p:sp>
        <p:nvSpPr>
          <p:cNvPr id="14" name="Freeform: Shape 13">
            <a:extLst>
              <a:ext uri="{FF2B5EF4-FFF2-40B4-BE49-F238E27FC236}">
                <a16:creationId xmlns:a16="http://schemas.microsoft.com/office/drawing/2014/main" id="{01BA3DC3-EBA4-4E01-9551-84AF25F5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584990" cy="6858000"/>
          </a:xfrm>
          <a:custGeom>
            <a:avLst/>
            <a:gdLst>
              <a:gd name="connsiteX0" fmla="*/ 7584990 w 7584990"/>
              <a:gd name="connsiteY0" fmla="*/ 0 h 6858000"/>
              <a:gd name="connsiteX1" fmla="*/ 4838076 w 7584990"/>
              <a:gd name="connsiteY1" fmla="*/ 0 h 6858000"/>
              <a:gd name="connsiteX2" fmla="*/ 4417162 w 7584990"/>
              <a:gd name="connsiteY2" fmla="*/ 0 h 6858000"/>
              <a:gd name="connsiteX3" fmla="*/ 3827999 w 7584990"/>
              <a:gd name="connsiteY3" fmla="*/ 0 h 6858000"/>
              <a:gd name="connsiteX4" fmla="*/ 3459219 w 7584990"/>
              <a:gd name="connsiteY4" fmla="*/ 0 h 6858000"/>
              <a:gd name="connsiteX5" fmla="*/ 334174 w 7584990"/>
              <a:gd name="connsiteY5" fmla="*/ 0 h 6858000"/>
              <a:gd name="connsiteX6" fmla="*/ 334173 w 7584990"/>
              <a:gd name="connsiteY6" fmla="*/ 0 h 6858000"/>
              <a:gd name="connsiteX7" fmla="*/ 189795 w 7584990"/>
              <a:gd name="connsiteY7" fmla="*/ 0 h 6858000"/>
              <a:gd name="connsiteX8" fmla="*/ 184756 w 7584990"/>
              <a:gd name="connsiteY8" fmla="*/ 66675 h 6858000"/>
              <a:gd name="connsiteX9" fmla="*/ 176358 w 7584990"/>
              <a:gd name="connsiteY9" fmla="*/ 122237 h 6858000"/>
              <a:gd name="connsiteX10" fmla="*/ 166281 w 7584990"/>
              <a:gd name="connsiteY10" fmla="*/ 174625 h 6858000"/>
              <a:gd name="connsiteX11" fmla="*/ 149485 w 7584990"/>
              <a:gd name="connsiteY11" fmla="*/ 217487 h 6858000"/>
              <a:gd name="connsiteX12" fmla="*/ 132689 w 7584990"/>
              <a:gd name="connsiteY12" fmla="*/ 260350 h 6858000"/>
              <a:gd name="connsiteX13" fmla="*/ 112534 w 7584990"/>
              <a:gd name="connsiteY13" fmla="*/ 296862 h 6858000"/>
              <a:gd name="connsiteX14" fmla="*/ 92379 w 7584990"/>
              <a:gd name="connsiteY14" fmla="*/ 334962 h 6858000"/>
              <a:gd name="connsiteX15" fmla="*/ 73903 w 7584990"/>
              <a:gd name="connsiteY15" fmla="*/ 369887 h 6858000"/>
              <a:gd name="connsiteX16" fmla="*/ 55427 w 7584990"/>
              <a:gd name="connsiteY16" fmla="*/ 409575 h 6858000"/>
              <a:gd name="connsiteX17" fmla="*/ 38632 w 7584990"/>
              <a:gd name="connsiteY17" fmla="*/ 450850 h 6858000"/>
              <a:gd name="connsiteX18" fmla="*/ 23515 w 7584990"/>
              <a:gd name="connsiteY18" fmla="*/ 496887 h 6858000"/>
              <a:gd name="connsiteX19" fmla="*/ 11758 w 7584990"/>
              <a:gd name="connsiteY19" fmla="*/ 546100 h 6858000"/>
              <a:gd name="connsiteX20" fmla="*/ 3359 w 7584990"/>
              <a:gd name="connsiteY20" fmla="*/ 606425 h 6858000"/>
              <a:gd name="connsiteX21" fmla="*/ 0 w 7584990"/>
              <a:gd name="connsiteY21" fmla="*/ 673100 h 6858000"/>
              <a:gd name="connsiteX22" fmla="*/ 3359 w 7584990"/>
              <a:gd name="connsiteY22" fmla="*/ 744537 h 6858000"/>
              <a:gd name="connsiteX23" fmla="*/ 11758 w 7584990"/>
              <a:gd name="connsiteY23" fmla="*/ 801687 h 6858000"/>
              <a:gd name="connsiteX24" fmla="*/ 23515 w 7584990"/>
              <a:gd name="connsiteY24" fmla="*/ 854075 h 6858000"/>
              <a:gd name="connsiteX25" fmla="*/ 38632 w 7584990"/>
              <a:gd name="connsiteY25" fmla="*/ 901700 h 6858000"/>
              <a:gd name="connsiteX26" fmla="*/ 55427 w 7584990"/>
              <a:gd name="connsiteY26" fmla="*/ 942975 h 6858000"/>
              <a:gd name="connsiteX27" fmla="*/ 75583 w 7584990"/>
              <a:gd name="connsiteY27" fmla="*/ 981075 h 6858000"/>
              <a:gd name="connsiteX28" fmla="*/ 95738 w 7584990"/>
              <a:gd name="connsiteY28" fmla="*/ 1017587 h 6858000"/>
              <a:gd name="connsiteX29" fmla="*/ 115893 w 7584990"/>
              <a:gd name="connsiteY29" fmla="*/ 1055687 h 6858000"/>
              <a:gd name="connsiteX30" fmla="*/ 134368 w 7584990"/>
              <a:gd name="connsiteY30" fmla="*/ 1095375 h 6858000"/>
              <a:gd name="connsiteX31" fmla="*/ 152844 w 7584990"/>
              <a:gd name="connsiteY31" fmla="*/ 1136650 h 6858000"/>
              <a:gd name="connsiteX32" fmla="*/ 167960 w 7584990"/>
              <a:gd name="connsiteY32" fmla="*/ 1182687 h 6858000"/>
              <a:gd name="connsiteX33" fmla="*/ 178038 w 7584990"/>
              <a:gd name="connsiteY33" fmla="*/ 1235075 h 6858000"/>
              <a:gd name="connsiteX34" fmla="*/ 188115 w 7584990"/>
              <a:gd name="connsiteY34" fmla="*/ 1295400 h 6858000"/>
              <a:gd name="connsiteX35" fmla="*/ 189795 w 7584990"/>
              <a:gd name="connsiteY35" fmla="*/ 1363662 h 6858000"/>
              <a:gd name="connsiteX36" fmla="*/ 188115 w 7584990"/>
              <a:gd name="connsiteY36" fmla="*/ 1431925 h 6858000"/>
              <a:gd name="connsiteX37" fmla="*/ 178038 w 7584990"/>
              <a:gd name="connsiteY37" fmla="*/ 1492250 h 6858000"/>
              <a:gd name="connsiteX38" fmla="*/ 167960 w 7584990"/>
              <a:gd name="connsiteY38" fmla="*/ 1544637 h 6858000"/>
              <a:gd name="connsiteX39" fmla="*/ 152844 w 7584990"/>
              <a:gd name="connsiteY39" fmla="*/ 1589087 h 6858000"/>
              <a:gd name="connsiteX40" fmla="*/ 134368 w 7584990"/>
              <a:gd name="connsiteY40" fmla="*/ 1631950 h 6858000"/>
              <a:gd name="connsiteX41" fmla="*/ 115893 w 7584990"/>
              <a:gd name="connsiteY41" fmla="*/ 1671637 h 6858000"/>
              <a:gd name="connsiteX42" fmla="*/ 95738 w 7584990"/>
              <a:gd name="connsiteY42" fmla="*/ 1708150 h 6858000"/>
              <a:gd name="connsiteX43" fmla="*/ 75583 w 7584990"/>
              <a:gd name="connsiteY43" fmla="*/ 1743075 h 6858000"/>
              <a:gd name="connsiteX44" fmla="*/ 55427 w 7584990"/>
              <a:gd name="connsiteY44" fmla="*/ 1782762 h 6858000"/>
              <a:gd name="connsiteX45" fmla="*/ 38632 w 7584990"/>
              <a:gd name="connsiteY45" fmla="*/ 1824037 h 6858000"/>
              <a:gd name="connsiteX46" fmla="*/ 23515 w 7584990"/>
              <a:gd name="connsiteY46" fmla="*/ 1870075 h 6858000"/>
              <a:gd name="connsiteX47" fmla="*/ 11758 w 7584990"/>
              <a:gd name="connsiteY47" fmla="*/ 1922462 h 6858000"/>
              <a:gd name="connsiteX48" fmla="*/ 3359 w 7584990"/>
              <a:gd name="connsiteY48" fmla="*/ 1982787 h 6858000"/>
              <a:gd name="connsiteX49" fmla="*/ 0 w 7584990"/>
              <a:gd name="connsiteY49" fmla="*/ 2051050 h 6858000"/>
              <a:gd name="connsiteX50" fmla="*/ 3359 w 7584990"/>
              <a:gd name="connsiteY50" fmla="*/ 2119312 h 6858000"/>
              <a:gd name="connsiteX51" fmla="*/ 11758 w 7584990"/>
              <a:gd name="connsiteY51" fmla="*/ 2179637 h 6858000"/>
              <a:gd name="connsiteX52" fmla="*/ 23515 w 7584990"/>
              <a:gd name="connsiteY52" fmla="*/ 2232025 h 6858000"/>
              <a:gd name="connsiteX53" fmla="*/ 38632 w 7584990"/>
              <a:gd name="connsiteY53" fmla="*/ 2278062 h 6858000"/>
              <a:gd name="connsiteX54" fmla="*/ 55427 w 7584990"/>
              <a:gd name="connsiteY54" fmla="*/ 2319337 h 6858000"/>
              <a:gd name="connsiteX55" fmla="*/ 75583 w 7584990"/>
              <a:gd name="connsiteY55" fmla="*/ 2359025 h 6858000"/>
              <a:gd name="connsiteX56" fmla="*/ 95738 w 7584990"/>
              <a:gd name="connsiteY56" fmla="*/ 2395537 h 6858000"/>
              <a:gd name="connsiteX57" fmla="*/ 115893 w 7584990"/>
              <a:gd name="connsiteY57" fmla="*/ 2433637 h 6858000"/>
              <a:gd name="connsiteX58" fmla="*/ 134368 w 7584990"/>
              <a:gd name="connsiteY58" fmla="*/ 2471737 h 6858000"/>
              <a:gd name="connsiteX59" fmla="*/ 152844 w 7584990"/>
              <a:gd name="connsiteY59" fmla="*/ 2513012 h 6858000"/>
              <a:gd name="connsiteX60" fmla="*/ 167960 w 7584990"/>
              <a:gd name="connsiteY60" fmla="*/ 2560637 h 6858000"/>
              <a:gd name="connsiteX61" fmla="*/ 178038 w 7584990"/>
              <a:gd name="connsiteY61" fmla="*/ 2613025 h 6858000"/>
              <a:gd name="connsiteX62" fmla="*/ 188115 w 7584990"/>
              <a:gd name="connsiteY62" fmla="*/ 2671762 h 6858000"/>
              <a:gd name="connsiteX63" fmla="*/ 189795 w 7584990"/>
              <a:gd name="connsiteY63" fmla="*/ 2741612 h 6858000"/>
              <a:gd name="connsiteX64" fmla="*/ 188115 w 7584990"/>
              <a:gd name="connsiteY64" fmla="*/ 2809875 h 6858000"/>
              <a:gd name="connsiteX65" fmla="*/ 178038 w 7584990"/>
              <a:gd name="connsiteY65" fmla="*/ 2868612 h 6858000"/>
              <a:gd name="connsiteX66" fmla="*/ 167960 w 7584990"/>
              <a:gd name="connsiteY66" fmla="*/ 2922587 h 6858000"/>
              <a:gd name="connsiteX67" fmla="*/ 152844 w 7584990"/>
              <a:gd name="connsiteY67" fmla="*/ 2967037 h 6858000"/>
              <a:gd name="connsiteX68" fmla="*/ 134368 w 7584990"/>
              <a:gd name="connsiteY68" fmla="*/ 3009900 h 6858000"/>
              <a:gd name="connsiteX69" fmla="*/ 115893 w 7584990"/>
              <a:gd name="connsiteY69" fmla="*/ 3046412 h 6858000"/>
              <a:gd name="connsiteX70" fmla="*/ 95738 w 7584990"/>
              <a:gd name="connsiteY70" fmla="*/ 3084512 h 6858000"/>
              <a:gd name="connsiteX71" fmla="*/ 75583 w 7584990"/>
              <a:gd name="connsiteY71" fmla="*/ 3121025 h 6858000"/>
              <a:gd name="connsiteX72" fmla="*/ 55427 w 7584990"/>
              <a:gd name="connsiteY72" fmla="*/ 3160712 h 6858000"/>
              <a:gd name="connsiteX73" fmla="*/ 38632 w 7584990"/>
              <a:gd name="connsiteY73" fmla="*/ 3201987 h 6858000"/>
              <a:gd name="connsiteX74" fmla="*/ 23515 w 7584990"/>
              <a:gd name="connsiteY74" fmla="*/ 3248025 h 6858000"/>
              <a:gd name="connsiteX75" fmla="*/ 11758 w 7584990"/>
              <a:gd name="connsiteY75" fmla="*/ 3300412 h 6858000"/>
              <a:gd name="connsiteX76" fmla="*/ 3359 w 7584990"/>
              <a:gd name="connsiteY76" fmla="*/ 3360737 h 6858000"/>
              <a:gd name="connsiteX77" fmla="*/ 0 w 7584990"/>
              <a:gd name="connsiteY77" fmla="*/ 3427412 h 6858000"/>
              <a:gd name="connsiteX78" fmla="*/ 3359 w 7584990"/>
              <a:gd name="connsiteY78" fmla="*/ 3497262 h 6858000"/>
              <a:gd name="connsiteX79" fmla="*/ 11758 w 7584990"/>
              <a:gd name="connsiteY79" fmla="*/ 3557587 h 6858000"/>
              <a:gd name="connsiteX80" fmla="*/ 23515 w 7584990"/>
              <a:gd name="connsiteY80" fmla="*/ 3609975 h 6858000"/>
              <a:gd name="connsiteX81" fmla="*/ 38632 w 7584990"/>
              <a:gd name="connsiteY81" fmla="*/ 3656012 h 6858000"/>
              <a:gd name="connsiteX82" fmla="*/ 55427 w 7584990"/>
              <a:gd name="connsiteY82" fmla="*/ 3697287 h 6858000"/>
              <a:gd name="connsiteX83" fmla="*/ 75583 w 7584990"/>
              <a:gd name="connsiteY83" fmla="*/ 3736975 h 6858000"/>
              <a:gd name="connsiteX84" fmla="*/ 115893 w 7584990"/>
              <a:gd name="connsiteY84" fmla="*/ 3811587 h 6858000"/>
              <a:gd name="connsiteX85" fmla="*/ 134368 w 7584990"/>
              <a:gd name="connsiteY85" fmla="*/ 3848100 h 6858000"/>
              <a:gd name="connsiteX86" fmla="*/ 152844 w 7584990"/>
              <a:gd name="connsiteY86" fmla="*/ 3890962 h 6858000"/>
              <a:gd name="connsiteX87" fmla="*/ 167960 w 7584990"/>
              <a:gd name="connsiteY87" fmla="*/ 3935412 h 6858000"/>
              <a:gd name="connsiteX88" fmla="*/ 178038 w 7584990"/>
              <a:gd name="connsiteY88" fmla="*/ 3987800 h 6858000"/>
              <a:gd name="connsiteX89" fmla="*/ 188115 w 7584990"/>
              <a:gd name="connsiteY89" fmla="*/ 4048125 h 6858000"/>
              <a:gd name="connsiteX90" fmla="*/ 189795 w 7584990"/>
              <a:gd name="connsiteY90" fmla="*/ 4116387 h 6858000"/>
              <a:gd name="connsiteX91" fmla="*/ 188115 w 7584990"/>
              <a:gd name="connsiteY91" fmla="*/ 4186237 h 6858000"/>
              <a:gd name="connsiteX92" fmla="*/ 178038 w 7584990"/>
              <a:gd name="connsiteY92" fmla="*/ 4244975 h 6858000"/>
              <a:gd name="connsiteX93" fmla="*/ 167960 w 7584990"/>
              <a:gd name="connsiteY93" fmla="*/ 4297362 h 6858000"/>
              <a:gd name="connsiteX94" fmla="*/ 152844 w 7584990"/>
              <a:gd name="connsiteY94" fmla="*/ 4343400 h 6858000"/>
              <a:gd name="connsiteX95" fmla="*/ 134368 w 7584990"/>
              <a:gd name="connsiteY95" fmla="*/ 4386262 h 6858000"/>
              <a:gd name="connsiteX96" fmla="*/ 115893 w 7584990"/>
              <a:gd name="connsiteY96" fmla="*/ 4424362 h 6858000"/>
              <a:gd name="connsiteX97" fmla="*/ 75583 w 7584990"/>
              <a:gd name="connsiteY97" fmla="*/ 4498975 h 6858000"/>
              <a:gd name="connsiteX98" fmla="*/ 55427 w 7584990"/>
              <a:gd name="connsiteY98" fmla="*/ 4537075 h 6858000"/>
              <a:gd name="connsiteX99" fmla="*/ 38632 w 7584990"/>
              <a:gd name="connsiteY99" fmla="*/ 4579937 h 6858000"/>
              <a:gd name="connsiteX100" fmla="*/ 23515 w 7584990"/>
              <a:gd name="connsiteY100" fmla="*/ 4625975 h 6858000"/>
              <a:gd name="connsiteX101" fmla="*/ 11758 w 7584990"/>
              <a:gd name="connsiteY101" fmla="*/ 4678362 h 6858000"/>
              <a:gd name="connsiteX102" fmla="*/ 3359 w 7584990"/>
              <a:gd name="connsiteY102" fmla="*/ 4738687 h 6858000"/>
              <a:gd name="connsiteX103" fmla="*/ 0 w 7584990"/>
              <a:gd name="connsiteY103" fmla="*/ 4806950 h 6858000"/>
              <a:gd name="connsiteX104" fmla="*/ 3359 w 7584990"/>
              <a:gd name="connsiteY104" fmla="*/ 4875212 h 6858000"/>
              <a:gd name="connsiteX105" fmla="*/ 11758 w 7584990"/>
              <a:gd name="connsiteY105" fmla="*/ 4935537 h 6858000"/>
              <a:gd name="connsiteX106" fmla="*/ 23515 w 7584990"/>
              <a:gd name="connsiteY106" fmla="*/ 4987925 h 6858000"/>
              <a:gd name="connsiteX107" fmla="*/ 38632 w 7584990"/>
              <a:gd name="connsiteY107" fmla="*/ 5033962 h 6858000"/>
              <a:gd name="connsiteX108" fmla="*/ 55427 w 7584990"/>
              <a:gd name="connsiteY108" fmla="*/ 5075237 h 6858000"/>
              <a:gd name="connsiteX109" fmla="*/ 75583 w 7584990"/>
              <a:gd name="connsiteY109" fmla="*/ 5114925 h 6858000"/>
              <a:gd name="connsiteX110" fmla="*/ 95738 w 7584990"/>
              <a:gd name="connsiteY110" fmla="*/ 5149850 h 6858000"/>
              <a:gd name="connsiteX111" fmla="*/ 115893 w 7584990"/>
              <a:gd name="connsiteY111" fmla="*/ 5186362 h 6858000"/>
              <a:gd name="connsiteX112" fmla="*/ 134368 w 7584990"/>
              <a:gd name="connsiteY112" fmla="*/ 5226050 h 6858000"/>
              <a:gd name="connsiteX113" fmla="*/ 152844 w 7584990"/>
              <a:gd name="connsiteY113" fmla="*/ 5268912 h 6858000"/>
              <a:gd name="connsiteX114" fmla="*/ 167960 w 7584990"/>
              <a:gd name="connsiteY114" fmla="*/ 5313362 h 6858000"/>
              <a:gd name="connsiteX115" fmla="*/ 178038 w 7584990"/>
              <a:gd name="connsiteY115" fmla="*/ 5365750 h 6858000"/>
              <a:gd name="connsiteX116" fmla="*/ 188115 w 7584990"/>
              <a:gd name="connsiteY116" fmla="*/ 5426075 h 6858000"/>
              <a:gd name="connsiteX117" fmla="*/ 189795 w 7584990"/>
              <a:gd name="connsiteY117" fmla="*/ 5494337 h 6858000"/>
              <a:gd name="connsiteX118" fmla="*/ 188115 w 7584990"/>
              <a:gd name="connsiteY118" fmla="*/ 5562600 h 6858000"/>
              <a:gd name="connsiteX119" fmla="*/ 178038 w 7584990"/>
              <a:gd name="connsiteY119" fmla="*/ 5622925 h 6858000"/>
              <a:gd name="connsiteX120" fmla="*/ 167960 w 7584990"/>
              <a:gd name="connsiteY120" fmla="*/ 5675312 h 6858000"/>
              <a:gd name="connsiteX121" fmla="*/ 152844 w 7584990"/>
              <a:gd name="connsiteY121" fmla="*/ 5721350 h 6858000"/>
              <a:gd name="connsiteX122" fmla="*/ 134368 w 7584990"/>
              <a:gd name="connsiteY122" fmla="*/ 5762625 h 6858000"/>
              <a:gd name="connsiteX123" fmla="*/ 115893 w 7584990"/>
              <a:gd name="connsiteY123" fmla="*/ 5802312 h 6858000"/>
              <a:gd name="connsiteX124" fmla="*/ 95738 w 7584990"/>
              <a:gd name="connsiteY124" fmla="*/ 5840412 h 6858000"/>
              <a:gd name="connsiteX125" fmla="*/ 75583 w 7584990"/>
              <a:gd name="connsiteY125" fmla="*/ 5876925 h 6858000"/>
              <a:gd name="connsiteX126" fmla="*/ 55427 w 7584990"/>
              <a:gd name="connsiteY126" fmla="*/ 5915025 h 6858000"/>
              <a:gd name="connsiteX127" fmla="*/ 38632 w 7584990"/>
              <a:gd name="connsiteY127" fmla="*/ 5956300 h 6858000"/>
              <a:gd name="connsiteX128" fmla="*/ 23515 w 7584990"/>
              <a:gd name="connsiteY128" fmla="*/ 6003925 h 6858000"/>
              <a:gd name="connsiteX129" fmla="*/ 11758 w 7584990"/>
              <a:gd name="connsiteY129" fmla="*/ 6056312 h 6858000"/>
              <a:gd name="connsiteX130" fmla="*/ 3359 w 7584990"/>
              <a:gd name="connsiteY130" fmla="*/ 6113462 h 6858000"/>
              <a:gd name="connsiteX131" fmla="*/ 0 w 7584990"/>
              <a:gd name="connsiteY131" fmla="*/ 6183312 h 6858000"/>
              <a:gd name="connsiteX132" fmla="*/ 3359 w 7584990"/>
              <a:gd name="connsiteY132" fmla="*/ 6251575 h 6858000"/>
              <a:gd name="connsiteX133" fmla="*/ 11758 w 7584990"/>
              <a:gd name="connsiteY133" fmla="*/ 6311900 h 6858000"/>
              <a:gd name="connsiteX134" fmla="*/ 23515 w 7584990"/>
              <a:gd name="connsiteY134" fmla="*/ 6361112 h 6858000"/>
              <a:gd name="connsiteX135" fmla="*/ 38632 w 7584990"/>
              <a:gd name="connsiteY135" fmla="*/ 6407150 h 6858000"/>
              <a:gd name="connsiteX136" fmla="*/ 55427 w 7584990"/>
              <a:gd name="connsiteY136" fmla="*/ 6448425 h 6858000"/>
              <a:gd name="connsiteX137" fmla="*/ 73903 w 7584990"/>
              <a:gd name="connsiteY137" fmla="*/ 6488112 h 6858000"/>
              <a:gd name="connsiteX138" fmla="*/ 92379 w 7584990"/>
              <a:gd name="connsiteY138" fmla="*/ 6523037 h 6858000"/>
              <a:gd name="connsiteX139" fmla="*/ 112534 w 7584990"/>
              <a:gd name="connsiteY139" fmla="*/ 6561137 h 6858000"/>
              <a:gd name="connsiteX140" fmla="*/ 132689 w 7584990"/>
              <a:gd name="connsiteY140" fmla="*/ 6597650 h 6858000"/>
              <a:gd name="connsiteX141" fmla="*/ 149485 w 7584990"/>
              <a:gd name="connsiteY141" fmla="*/ 6640512 h 6858000"/>
              <a:gd name="connsiteX142" fmla="*/ 166281 w 7584990"/>
              <a:gd name="connsiteY142" fmla="*/ 6683375 h 6858000"/>
              <a:gd name="connsiteX143" fmla="*/ 176358 w 7584990"/>
              <a:gd name="connsiteY143" fmla="*/ 6735762 h 6858000"/>
              <a:gd name="connsiteX144" fmla="*/ 184756 w 7584990"/>
              <a:gd name="connsiteY144" fmla="*/ 6791325 h 6858000"/>
              <a:gd name="connsiteX145" fmla="*/ 189795 w 7584990"/>
              <a:gd name="connsiteY145" fmla="*/ 6858000 h 6858000"/>
              <a:gd name="connsiteX146" fmla="*/ 334173 w 7584990"/>
              <a:gd name="connsiteY146" fmla="*/ 6858000 h 6858000"/>
              <a:gd name="connsiteX147" fmla="*/ 334174 w 7584990"/>
              <a:gd name="connsiteY147" fmla="*/ 6858000 h 6858000"/>
              <a:gd name="connsiteX148" fmla="*/ 3459219 w 7584990"/>
              <a:gd name="connsiteY148" fmla="*/ 6858000 h 6858000"/>
              <a:gd name="connsiteX149" fmla="*/ 3827999 w 7584990"/>
              <a:gd name="connsiteY149" fmla="*/ 6858000 h 6858000"/>
              <a:gd name="connsiteX150" fmla="*/ 4417162 w 7584990"/>
              <a:gd name="connsiteY150" fmla="*/ 6858000 h 6858000"/>
              <a:gd name="connsiteX151" fmla="*/ 4838076 w 7584990"/>
              <a:gd name="connsiteY151" fmla="*/ 6858000 h 6858000"/>
              <a:gd name="connsiteX152" fmla="*/ 7584990 w 7584990"/>
              <a:gd name="connsiteY15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7584990" h="6858000">
                <a:moveTo>
                  <a:pt x="7584990" y="0"/>
                </a:moveTo>
                <a:lnTo>
                  <a:pt x="4838076" y="0"/>
                </a:lnTo>
                <a:lnTo>
                  <a:pt x="4417162" y="0"/>
                </a:lnTo>
                <a:lnTo>
                  <a:pt x="3827999"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3827999" y="6858000"/>
                </a:lnTo>
                <a:lnTo>
                  <a:pt x="4417162" y="6858000"/>
                </a:lnTo>
                <a:lnTo>
                  <a:pt x="4838076" y="6858000"/>
                </a:lnTo>
                <a:lnTo>
                  <a:pt x="758499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0761316-68B7-45DD-AC47-605C127B8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440612" cy="6858000"/>
          </a:xfrm>
          <a:custGeom>
            <a:avLst/>
            <a:gdLst>
              <a:gd name="connsiteX0" fmla="*/ 0 w 7440612"/>
              <a:gd name="connsiteY0" fmla="*/ 0 h 6858000"/>
              <a:gd name="connsiteX1" fmla="*/ 2746914 w 7440612"/>
              <a:gd name="connsiteY1" fmla="*/ 0 h 6858000"/>
              <a:gd name="connsiteX2" fmla="*/ 3167828 w 7440612"/>
              <a:gd name="connsiteY2" fmla="*/ 0 h 6858000"/>
              <a:gd name="connsiteX3" fmla="*/ 3756991 w 7440612"/>
              <a:gd name="connsiteY3" fmla="*/ 0 h 6858000"/>
              <a:gd name="connsiteX4" fmla="*/ 4328971 w 7440612"/>
              <a:gd name="connsiteY4" fmla="*/ 0 h 6858000"/>
              <a:gd name="connsiteX5" fmla="*/ 7250817 w 7440612"/>
              <a:gd name="connsiteY5" fmla="*/ 0 h 6858000"/>
              <a:gd name="connsiteX6" fmla="*/ 7255857 w 7440612"/>
              <a:gd name="connsiteY6" fmla="*/ 66675 h 6858000"/>
              <a:gd name="connsiteX7" fmla="*/ 7264254 w 7440612"/>
              <a:gd name="connsiteY7" fmla="*/ 122237 h 6858000"/>
              <a:gd name="connsiteX8" fmla="*/ 7274332 w 7440612"/>
              <a:gd name="connsiteY8" fmla="*/ 174625 h 6858000"/>
              <a:gd name="connsiteX9" fmla="*/ 7291128 w 7440612"/>
              <a:gd name="connsiteY9" fmla="*/ 217487 h 6858000"/>
              <a:gd name="connsiteX10" fmla="*/ 7307924 w 7440612"/>
              <a:gd name="connsiteY10" fmla="*/ 260350 h 6858000"/>
              <a:gd name="connsiteX11" fmla="*/ 7328079 w 7440612"/>
              <a:gd name="connsiteY11" fmla="*/ 296862 h 6858000"/>
              <a:gd name="connsiteX12" fmla="*/ 7348234 w 7440612"/>
              <a:gd name="connsiteY12" fmla="*/ 334962 h 6858000"/>
              <a:gd name="connsiteX13" fmla="*/ 7366710 w 7440612"/>
              <a:gd name="connsiteY13" fmla="*/ 369887 h 6858000"/>
              <a:gd name="connsiteX14" fmla="*/ 7385185 w 7440612"/>
              <a:gd name="connsiteY14" fmla="*/ 409575 h 6858000"/>
              <a:gd name="connsiteX15" fmla="*/ 7401981 w 7440612"/>
              <a:gd name="connsiteY15" fmla="*/ 450850 h 6858000"/>
              <a:gd name="connsiteX16" fmla="*/ 7417098 w 7440612"/>
              <a:gd name="connsiteY16" fmla="*/ 496887 h 6858000"/>
              <a:gd name="connsiteX17" fmla="*/ 7428855 w 7440612"/>
              <a:gd name="connsiteY17" fmla="*/ 546100 h 6858000"/>
              <a:gd name="connsiteX18" fmla="*/ 7437253 w 7440612"/>
              <a:gd name="connsiteY18" fmla="*/ 606425 h 6858000"/>
              <a:gd name="connsiteX19" fmla="*/ 7440612 w 7440612"/>
              <a:gd name="connsiteY19" fmla="*/ 673100 h 6858000"/>
              <a:gd name="connsiteX20" fmla="*/ 7437253 w 7440612"/>
              <a:gd name="connsiteY20" fmla="*/ 744537 h 6858000"/>
              <a:gd name="connsiteX21" fmla="*/ 7428855 w 7440612"/>
              <a:gd name="connsiteY21" fmla="*/ 801687 h 6858000"/>
              <a:gd name="connsiteX22" fmla="*/ 7417098 w 7440612"/>
              <a:gd name="connsiteY22" fmla="*/ 854075 h 6858000"/>
              <a:gd name="connsiteX23" fmla="*/ 7401981 w 7440612"/>
              <a:gd name="connsiteY23" fmla="*/ 901700 h 6858000"/>
              <a:gd name="connsiteX24" fmla="*/ 7385185 w 7440612"/>
              <a:gd name="connsiteY24" fmla="*/ 942975 h 6858000"/>
              <a:gd name="connsiteX25" fmla="*/ 7365030 w 7440612"/>
              <a:gd name="connsiteY25" fmla="*/ 981075 h 6858000"/>
              <a:gd name="connsiteX26" fmla="*/ 7344875 w 7440612"/>
              <a:gd name="connsiteY26" fmla="*/ 1017587 h 6858000"/>
              <a:gd name="connsiteX27" fmla="*/ 7324720 w 7440612"/>
              <a:gd name="connsiteY27" fmla="*/ 1055687 h 6858000"/>
              <a:gd name="connsiteX28" fmla="*/ 7306244 w 7440612"/>
              <a:gd name="connsiteY28" fmla="*/ 1095375 h 6858000"/>
              <a:gd name="connsiteX29" fmla="*/ 7287768 w 7440612"/>
              <a:gd name="connsiteY29" fmla="*/ 1136650 h 6858000"/>
              <a:gd name="connsiteX30" fmla="*/ 7272653 w 7440612"/>
              <a:gd name="connsiteY30" fmla="*/ 1182687 h 6858000"/>
              <a:gd name="connsiteX31" fmla="*/ 7262575 w 7440612"/>
              <a:gd name="connsiteY31" fmla="*/ 1235075 h 6858000"/>
              <a:gd name="connsiteX32" fmla="*/ 7252497 w 7440612"/>
              <a:gd name="connsiteY32" fmla="*/ 1295400 h 6858000"/>
              <a:gd name="connsiteX33" fmla="*/ 7250817 w 7440612"/>
              <a:gd name="connsiteY33" fmla="*/ 1363662 h 6858000"/>
              <a:gd name="connsiteX34" fmla="*/ 7252497 w 7440612"/>
              <a:gd name="connsiteY34" fmla="*/ 1431925 h 6858000"/>
              <a:gd name="connsiteX35" fmla="*/ 7262575 w 7440612"/>
              <a:gd name="connsiteY35" fmla="*/ 1492250 h 6858000"/>
              <a:gd name="connsiteX36" fmla="*/ 7272653 w 7440612"/>
              <a:gd name="connsiteY36" fmla="*/ 1544637 h 6858000"/>
              <a:gd name="connsiteX37" fmla="*/ 7287768 w 7440612"/>
              <a:gd name="connsiteY37" fmla="*/ 1589087 h 6858000"/>
              <a:gd name="connsiteX38" fmla="*/ 7306244 w 7440612"/>
              <a:gd name="connsiteY38" fmla="*/ 1631950 h 6858000"/>
              <a:gd name="connsiteX39" fmla="*/ 7324720 w 7440612"/>
              <a:gd name="connsiteY39" fmla="*/ 1671637 h 6858000"/>
              <a:gd name="connsiteX40" fmla="*/ 7344875 w 7440612"/>
              <a:gd name="connsiteY40" fmla="*/ 1708150 h 6858000"/>
              <a:gd name="connsiteX41" fmla="*/ 7365030 w 7440612"/>
              <a:gd name="connsiteY41" fmla="*/ 1743075 h 6858000"/>
              <a:gd name="connsiteX42" fmla="*/ 7385185 w 7440612"/>
              <a:gd name="connsiteY42" fmla="*/ 1782762 h 6858000"/>
              <a:gd name="connsiteX43" fmla="*/ 7401981 w 7440612"/>
              <a:gd name="connsiteY43" fmla="*/ 1824037 h 6858000"/>
              <a:gd name="connsiteX44" fmla="*/ 7417098 w 7440612"/>
              <a:gd name="connsiteY44" fmla="*/ 1870075 h 6858000"/>
              <a:gd name="connsiteX45" fmla="*/ 7428855 w 7440612"/>
              <a:gd name="connsiteY45" fmla="*/ 1922462 h 6858000"/>
              <a:gd name="connsiteX46" fmla="*/ 7437253 w 7440612"/>
              <a:gd name="connsiteY46" fmla="*/ 1982787 h 6858000"/>
              <a:gd name="connsiteX47" fmla="*/ 7440612 w 7440612"/>
              <a:gd name="connsiteY47" fmla="*/ 2051050 h 6858000"/>
              <a:gd name="connsiteX48" fmla="*/ 7437253 w 7440612"/>
              <a:gd name="connsiteY48" fmla="*/ 2119312 h 6858000"/>
              <a:gd name="connsiteX49" fmla="*/ 7428855 w 7440612"/>
              <a:gd name="connsiteY49" fmla="*/ 2179637 h 6858000"/>
              <a:gd name="connsiteX50" fmla="*/ 7417098 w 7440612"/>
              <a:gd name="connsiteY50" fmla="*/ 2232025 h 6858000"/>
              <a:gd name="connsiteX51" fmla="*/ 7401981 w 7440612"/>
              <a:gd name="connsiteY51" fmla="*/ 2278062 h 6858000"/>
              <a:gd name="connsiteX52" fmla="*/ 7385185 w 7440612"/>
              <a:gd name="connsiteY52" fmla="*/ 2319337 h 6858000"/>
              <a:gd name="connsiteX53" fmla="*/ 7365030 w 7440612"/>
              <a:gd name="connsiteY53" fmla="*/ 2359025 h 6858000"/>
              <a:gd name="connsiteX54" fmla="*/ 7344875 w 7440612"/>
              <a:gd name="connsiteY54" fmla="*/ 2395537 h 6858000"/>
              <a:gd name="connsiteX55" fmla="*/ 7324720 w 7440612"/>
              <a:gd name="connsiteY55" fmla="*/ 2433637 h 6858000"/>
              <a:gd name="connsiteX56" fmla="*/ 7306244 w 7440612"/>
              <a:gd name="connsiteY56" fmla="*/ 2471737 h 6858000"/>
              <a:gd name="connsiteX57" fmla="*/ 7287768 w 7440612"/>
              <a:gd name="connsiteY57" fmla="*/ 2513012 h 6858000"/>
              <a:gd name="connsiteX58" fmla="*/ 7272653 w 7440612"/>
              <a:gd name="connsiteY58" fmla="*/ 2560637 h 6858000"/>
              <a:gd name="connsiteX59" fmla="*/ 7262575 w 7440612"/>
              <a:gd name="connsiteY59" fmla="*/ 2613025 h 6858000"/>
              <a:gd name="connsiteX60" fmla="*/ 7252497 w 7440612"/>
              <a:gd name="connsiteY60" fmla="*/ 2671762 h 6858000"/>
              <a:gd name="connsiteX61" fmla="*/ 7250817 w 7440612"/>
              <a:gd name="connsiteY61" fmla="*/ 2741612 h 6858000"/>
              <a:gd name="connsiteX62" fmla="*/ 7252497 w 7440612"/>
              <a:gd name="connsiteY62" fmla="*/ 2809875 h 6858000"/>
              <a:gd name="connsiteX63" fmla="*/ 7262575 w 7440612"/>
              <a:gd name="connsiteY63" fmla="*/ 2868612 h 6858000"/>
              <a:gd name="connsiteX64" fmla="*/ 7272653 w 7440612"/>
              <a:gd name="connsiteY64" fmla="*/ 2922587 h 6858000"/>
              <a:gd name="connsiteX65" fmla="*/ 7287768 w 7440612"/>
              <a:gd name="connsiteY65" fmla="*/ 2967037 h 6858000"/>
              <a:gd name="connsiteX66" fmla="*/ 7306244 w 7440612"/>
              <a:gd name="connsiteY66" fmla="*/ 3009900 h 6858000"/>
              <a:gd name="connsiteX67" fmla="*/ 7324720 w 7440612"/>
              <a:gd name="connsiteY67" fmla="*/ 3046412 h 6858000"/>
              <a:gd name="connsiteX68" fmla="*/ 7344875 w 7440612"/>
              <a:gd name="connsiteY68" fmla="*/ 3084512 h 6858000"/>
              <a:gd name="connsiteX69" fmla="*/ 7365030 w 7440612"/>
              <a:gd name="connsiteY69" fmla="*/ 3121025 h 6858000"/>
              <a:gd name="connsiteX70" fmla="*/ 7385185 w 7440612"/>
              <a:gd name="connsiteY70" fmla="*/ 3160712 h 6858000"/>
              <a:gd name="connsiteX71" fmla="*/ 7401981 w 7440612"/>
              <a:gd name="connsiteY71" fmla="*/ 3201987 h 6858000"/>
              <a:gd name="connsiteX72" fmla="*/ 7417098 w 7440612"/>
              <a:gd name="connsiteY72" fmla="*/ 3248025 h 6858000"/>
              <a:gd name="connsiteX73" fmla="*/ 7428855 w 7440612"/>
              <a:gd name="connsiteY73" fmla="*/ 3300412 h 6858000"/>
              <a:gd name="connsiteX74" fmla="*/ 7437253 w 7440612"/>
              <a:gd name="connsiteY74" fmla="*/ 3360737 h 6858000"/>
              <a:gd name="connsiteX75" fmla="*/ 7440612 w 7440612"/>
              <a:gd name="connsiteY75" fmla="*/ 3427412 h 6858000"/>
              <a:gd name="connsiteX76" fmla="*/ 7437253 w 7440612"/>
              <a:gd name="connsiteY76" fmla="*/ 3497262 h 6858000"/>
              <a:gd name="connsiteX77" fmla="*/ 7428855 w 7440612"/>
              <a:gd name="connsiteY77" fmla="*/ 3557587 h 6858000"/>
              <a:gd name="connsiteX78" fmla="*/ 7417098 w 7440612"/>
              <a:gd name="connsiteY78" fmla="*/ 3609975 h 6858000"/>
              <a:gd name="connsiteX79" fmla="*/ 7401981 w 7440612"/>
              <a:gd name="connsiteY79" fmla="*/ 3656012 h 6858000"/>
              <a:gd name="connsiteX80" fmla="*/ 7385185 w 7440612"/>
              <a:gd name="connsiteY80" fmla="*/ 3697287 h 6858000"/>
              <a:gd name="connsiteX81" fmla="*/ 7365030 w 7440612"/>
              <a:gd name="connsiteY81" fmla="*/ 3736975 h 6858000"/>
              <a:gd name="connsiteX82" fmla="*/ 7324720 w 7440612"/>
              <a:gd name="connsiteY82" fmla="*/ 3811587 h 6858000"/>
              <a:gd name="connsiteX83" fmla="*/ 7306244 w 7440612"/>
              <a:gd name="connsiteY83" fmla="*/ 3848100 h 6858000"/>
              <a:gd name="connsiteX84" fmla="*/ 7287768 w 7440612"/>
              <a:gd name="connsiteY84" fmla="*/ 3890962 h 6858000"/>
              <a:gd name="connsiteX85" fmla="*/ 7272653 w 7440612"/>
              <a:gd name="connsiteY85" fmla="*/ 3935412 h 6858000"/>
              <a:gd name="connsiteX86" fmla="*/ 7262575 w 7440612"/>
              <a:gd name="connsiteY86" fmla="*/ 3987800 h 6858000"/>
              <a:gd name="connsiteX87" fmla="*/ 7252497 w 7440612"/>
              <a:gd name="connsiteY87" fmla="*/ 4048125 h 6858000"/>
              <a:gd name="connsiteX88" fmla="*/ 7250817 w 7440612"/>
              <a:gd name="connsiteY88" fmla="*/ 4116387 h 6858000"/>
              <a:gd name="connsiteX89" fmla="*/ 7252497 w 7440612"/>
              <a:gd name="connsiteY89" fmla="*/ 4186237 h 6858000"/>
              <a:gd name="connsiteX90" fmla="*/ 7262575 w 7440612"/>
              <a:gd name="connsiteY90" fmla="*/ 4244975 h 6858000"/>
              <a:gd name="connsiteX91" fmla="*/ 7272653 w 7440612"/>
              <a:gd name="connsiteY91" fmla="*/ 4297362 h 6858000"/>
              <a:gd name="connsiteX92" fmla="*/ 7287768 w 7440612"/>
              <a:gd name="connsiteY92" fmla="*/ 4343400 h 6858000"/>
              <a:gd name="connsiteX93" fmla="*/ 7306244 w 7440612"/>
              <a:gd name="connsiteY93" fmla="*/ 4386262 h 6858000"/>
              <a:gd name="connsiteX94" fmla="*/ 7324720 w 7440612"/>
              <a:gd name="connsiteY94" fmla="*/ 4424362 h 6858000"/>
              <a:gd name="connsiteX95" fmla="*/ 7365030 w 7440612"/>
              <a:gd name="connsiteY95" fmla="*/ 4498975 h 6858000"/>
              <a:gd name="connsiteX96" fmla="*/ 7385185 w 7440612"/>
              <a:gd name="connsiteY96" fmla="*/ 4537075 h 6858000"/>
              <a:gd name="connsiteX97" fmla="*/ 7401981 w 7440612"/>
              <a:gd name="connsiteY97" fmla="*/ 4579937 h 6858000"/>
              <a:gd name="connsiteX98" fmla="*/ 7417098 w 7440612"/>
              <a:gd name="connsiteY98" fmla="*/ 4625975 h 6858000"/>
              <a:gd name="connsiteX99" fmla="*/ 7428855 w 7440612"/>
              <a:gd name="connsiteY99" fmla="*/ 4678362 h 6858000"/>
              <a:gd name="connsiteX100" fmla="*/ 7437253 w 7440612"/>
              <a:gd name="connsiteY100" fmla="*/ 4738687 h 6858000"/>
              <a:gd name="connsiteX101" fmla="*/ 7440612 w 7440612"/>
              <a:gd name="connsiteY101" fmla="*/ 4806950 h 6858000"/>
              <a:gd name="connsiteX102" fmla="*/ 7437253 w 7440612"/>
              <a:gd name="connsiteY102" fmla="*/ 4875212 h 6858000"/>
              <a:gd name="connsiteX103" fmla="*/ 7428855 w 7440612"/>
              <a:gd name="connsiteY103" fmla="*/ 4935537 h 6858000"/>
              <a:gd name="connsiteX104" fmla="*/ 7417098 w 7440612"/>
              <a:gd name="connsiteY104" fmla="*/ 4987925 h 6858000"/>
              <a:gd name="connsiteX105" fmla="*/ 7401981 w 7440612"/>
              <a:gd name="connsiteY105" fmla="*/ 5033962 h 6858000"/>
              <a:gd name="connsiteX106" fmla="*/ 7385185 w 7440612"/>
              <a:gd name="connsiteY106" fmla="*/ 5075237 h 6858000"/>
              <a:gd name="connsiteX107" fmla="*/ 7365030 w 7440612"/>
              <a:gd name="connsiteY107" fmla="*/ 5114925 h 6858000"/>
              <a:gd name="connsiteX108" fmla="*/ 7344875 w 7440612"/>
              <a:gd name="connsiteY108" fmla="*/ 5149850 h 6858000"/>
              <a:gd name="connsiteX109" fmla="*/ 7324720 w 7440612"/>
              <a:gd name="connsiteY109" fmla="*/ 5186362 h 6858000"/>
              <a:gd name="connsiteX110" fmla="*/ 7306244 w 7440612"/>
              <a:gd name="connsiteY110" fmla="*/ 5226050 h 6858000"/>
              <a:gd name="connsiteX111" fmla="*/ 7287768 w 7440612"/>
              <a:gd name="connsiteY111" fmla="*/ 5268912 h 6858000"/>
              <a:gd name="connsiteX112" fmla="*/ 7272653 w 7440612"/>
              <a:gd name="connsiteY112" fmla="*/ 5313362 h 6858000"/>
              <a:gd name="connsiteX113" fmla="*/ 7262575 w 7440612"/>
              <a:gd name="connsiteY113" fmla="*/ 5365750 h 6858000"/>
              <a:gd name="connsiteX114" fmla="*/ 7252497 w 7440612"/>
              <a:gd name="connsiteY114" fmla="*/ 5426075 h 6858000"/>
              <a:gd name="connsiteX115" fmla="*/ 7250817 w 7440612"/>
              <a:gd name="connsiteY115" fmla="*/ 5494337 h 6858000"/>
              <a:gd name="connsiteX116" fmla="*/ 7252497 w 7440612"/>
              <a:gd name="connsiteY116" fmla="*/ 5562600 h 6858000"/>
              <a:gd name="connsiteX117" fmla="*/ 7262575 w 7440612"/>
              <a:gd name="connsiteY117" fmla="*/ 5622925 h 6858000"/>
              <a:gd name="connsiteX118" fmla="*/ 7272653 w 7440612"/>
              <a:gd name="connsiteY118" fmla="*/ 5675312 h 6858000"/>
              <a:gd name="connsiteX119" fmla="*/ 7287768 w 7440612"/>
              <a:gd name="connsiteY119" fmla="*/ 5721350 h 6858000"/>
              <a:gd name="connsiteX120" fmla="*/ 7306244 w 7440612"/>
              <a:gd name="connsiteY120" fmla="*/ 5762625 h 6858000"/>
              <a:gd name="connsiteX121" fmla="*/ 7324720 w 7440612"/>
              <a:gd name="connsiteY121" fmla="*/ 5802312 h 6858000"/>
              <a:gd name="connsiteX122" fmla="*/ 7344875 w 7440612"/>
              <a:gd name="connsiteY122" fmla="*/ 5840412 h 6858000"/>
              <a:gd name="connsiteX123" fmla="*/ 7365030 w 7440612"/>
              <a:gd name="connsiteY123" fmla="*/ 5876925 h 6858000"/>
              <a:gd name="connsiteX124" fmla="*/ 7385185 w 7440612"/>
              <a:gd name="connsiteY124" fmla="*/ 5915025 h 6858000"/>
              <a:gd name="connsiteX125" fmla="*/ 7401981 w 7440612"/>
              <a:gd name="connsiteY125" fmla="*/ 5956300 h 6858000"/>
              <a:gd name="connsiteX126" fmla="*/ 7417098 w 7440612"/>
              <a:gd name="connsiteY126" fmla="*/ 6003925 h 6858000"/>
              <a:gd name="connsiteX127" fmla="*/ 7428855 w 7440612"/>
              <a:gd name="connsiteY127" fmla="*/ 6056312 h 6858000"/>
              <a:gd name="connsiteX128" fmla="*/ 7437253 w 7440612"/>
              <a:gd name="connsiteY128" fmla="*/ 6113462 h 6858000"/>
              <a:gd name="connsiteX129" fmla="*/ 7440612 w 7440612"/>
              <a:gd name="connsiteY129" fmla="*/ 6183312 h 6858000"/>
              <a:gd name="connsiteX130" fmla="*/ 7437253 w 7440612"/>
              <a:gd name="connsiteY130" fmla="*/ 6251575 h 6858000"/>
              <a:gd name="connsiteX131" fmla="*/ 7428855 w 7440612"/>
              <a:gd name="connsiteY131" fmla="*/ 6311900 h 6858000"/>
              <a:gd name="connsiteX132" fmla="*/ 7417098 w 7440612"/>
              <a:gd name="connsiteY132" fmla="*/ 6361112 h 6858000"/>
              <a:gd name="connsiteX133" fmla="*/ 7401981 w 7440612"/>
              <a:gd name="connsiteY133" fmla="*/ 6407150 h 6858000"/>
              <a:gd name="connsiteX134" fmla="*/ 7385185 w 7440612"/>
              <a:gd name="connsiteY134" fmla="*/ 6448425 h 6858000"/>
              <a:gd name="connsiteX135" fmla="*/ 7366710 w 7440612"/>
              <a:gd name="connsiteY135" fmla="*/ 6488112 h 6858000"/>
              <a:gd name="connsiteX136" fmla="*/ 7348234 w 7440612"/>
              <a:gd name="connsiteY136" fmla="*/ 6523037 h 6858000"/>
              <a:gd name="connsiteX137" fmla="*/ 7328079 w 7440612"/>
              <a:gd name="connsiteY137" fmla="*/ 6561137 h 6858000"/>
              <a:gd name="connsiteX138" fmla="*/ 7307924 w 7440612"/>
              <a:gd name="connsiteY138" fmla="*/ 6597650 h 6858000"/>
              <a:gd name="connsiteX139" fmla="*/ 7291128 w 7440612"/>
              <a:gd name="connsiteY139" fmla="*/ 6640512 h 6858000"/>
              <a:gd name="connsiteX140" fmla="*/ 7274332 w 7440612"/>
              <a:gd name="connsiteY140" fmla="*/ 6683375 h 6858000"/>
              <a:gd name="connsiteX141" fmla="*/ 7264254 w 7440612"/>
              <a:gd name="connsiteY141" fmla="*/ 6735762 h 6858000"/>
              <a:gd name="connsiteX142" fmla="*/ 7255857 w 7440612"/>
              <a:gd name="connsiteY142" fmla="*/ 6791325 h 6858000"/>
              <a:gd name="connsiteX143" fmla="*/ 7250817 w 7440612"/>
              <a:gd name="connsiteY143" fmla="*/ 6858000 h 6858000"/>
              <a:gd name="connsiteX144" fmla="*/ 4328971 w 7440612"/>
              <a:gd name="connsiteY144" fmla="*/ 6858000 h 6858000"/>
              <a:gd name="connsiteX145" fmla="*/ 3756991 w 7440612"/>
              <a:gd name="connsiteY145" fmla="*/ 6858000 h 6858000"/>
              <a:gd name="connsiteX146" fmla="*/ 3167828 w 7440612"/>
              <a:gd name="connsiteY146" fmla="*/ 6858000 h 6858000"/>
              <a:gd name="connsiteX147" fmla="*/ 2746914 w 7440612"/>
              <a:gd name="connsiteY147" fmla="*/ 6858000 h 6858000"/>
              <a:gd name="connsiteX148" fmla="*/ 0 w 7440612"/>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440612" h="6858000">
                <a:moveTo>
                  <a:pt x="0" y="0"/>
                </a:moveTo>
                <a:lnTo>
                  <a:pt x="2746914" y="0"/>
                </a:lnTo>
                <a:lnTo>
                  <a:pt x="3167828" y="0"/>
                </a:lnTo>
                <a:lnTo>
                  <a:pt x="3756991" y="0"/>
                </a:lnTo>
                <a:lnTo>
                  <a:pt x="4328971" y="0"/>
                </a:lnTo>
                <a:lnTo>
                  <a:pt x="7250817" y="0"/>
                </a:lnTo>
                <a:lnTo>
                  <a:pt x="7255857" y="66675"/>
                </a:lnTo>
                <a:lnTo>
                  <a:pt x="7264254" y="122237"/>
                </a:lnTo>
                <a:lnTo>
                  <a:pt x="7274332" y="174625"/>
                </a:lnTo>
                <a:lnTo>
                  <a:pt x="7291128" y="217487"/>
                </a:lnTo>
                <a:lnTo>
                  <a:pt x="7307924" y="260350"/>
                </a:lnTo>
                <a:lnTo>
                  <a:pt x="7328079" y="296862"/>
                </a:lnTo>
                <a:lnTo>
                  <a:pt x="7348234" y="334962"/>
                </a:lnTo>
                <a:lnTo>
                  <a:pt x="7366710" y="369887"/>
                </a:lnTo>
                <a:lnTo>
                  <a:pt x="7385185" y="409575"/>
                </a:lnTo>
                <a:lnTo>
                  <a:pt x="7401981" y="450850"/>
                </a:lnTo>
                <a:lnTo>
                  <a:pt x="7417098" y="496887"/>
                </a:lnTo>
                <a:lnTo>
                  <a:pt x="7428855" y="546100"/>
                </a:lnTo>
                <a:lnTo>
                  <a:pt x="7437253" y="606425"/>
                </a:lnTo>
                <a:lnTo>
                  <a:pt x="7440612" y="673100"/>
                </a:lnTo>
                <a:lnTo>
                  <a:pt x="7437253" y="744537"/>
                </a:lnTo>
                <a:lnTo>
                  <a:pt x="7428855" y="801687"/>
                </a:lnTo>
                <a:lnTo>
                  <a:pt x="7417098" y="854075"/>
                </a:lnTo>
                <a:lnTo>
                  <a:pt x="7401981" y="901700"/>
                </a:lnTo>
                <a:lnTo>
                  <a:pt x="7385185" y="942975"/>
                </a:lnTo>
                <a:lnTo>
                  <a:pt x="7365030" y="981075"/>
                </a:lnTo>
                <a:lnTo>
                  <a:pt x="7344875" y="1017587"/>
                </a:lnTo>
                <a:lnTo>
                  <a:pt x="7324720" y="1055687"/>
                </a:lnTo>
                <a:lnTo>
                  <a:pt x="7306244" y="1095375"/>
                </a:lnTo>
                <a:lnTo>
                  <a:pt x="7287768" y="1136650"/>
                </a:lnTo>
                <a:lnTo>
                  <a:pt x="7272653" y="1182687"/>
                </a:lnTo>
                <a:lnTo>
                  <a:pt x="7262575" y="1235075"/>
                </a:lnTo>
                <a:lnTo>
                  <a:pt x="7252497" y="1295400"/>
                </a:lnTo>
                <a:lnTo>
                  <a:pt x="7250817" y="1363662"/>
                </a:lnTo>
                <a:lnTo>
                  <a:pt x="7252497" y="1431925"/>
                </a:lnTo>
                <a:lnTo>
                  <a:pt x="7262575" y="1492250"/>
                </a:lnTo>
                <a:lnTo>
                  <a:pt x="7272653" y="1544637"/>
                </a:lnTo>
                <a:lnTo>
                  <a:pt x="7287768" y="1589087"/>
                </a:lnTo>
                <a:lnTo>
                  <a:pt x="7306244" y="1631950"/>
                </a:lnTo>
                <a:lnTo>
                  <a:pt x="7324720" y="1671637"/>
                </a:lnTo>
                <a:lnTo>
                  <a:pt x="7344875" y="1708150"/>
                </a:lnTo>
                <a:lnTo>
                  <a:pt x="7365030" y="1743075"/>
                </a:lnTo>
                <a:lnTo>
                  <a:pt x="7385185" y="1782762"/>
                </a:lnTo>
                <a:lnTo>
                  <a:pt x="7401981" y="1824037"/>
                </a:lnTo>
                <a:lnTo>
                  <a:pt x="7417098" y="1870075"/>
                </a:lnTo>
                <a:lnTo>
                  <a:pt x="7428855" y="1922462"/>
                </a:lnTo>
                <a:lnTo>
                  <a:pt x="7437253" y="1982787"/>
                </a:lnTo>
                <a:lnTo>
                  <a:pt x="7440612" y="2051050"/>
                </a:lnTo>
                <a:lnTo>
                  <a:pt x="7437253" y="2119312"/>
                </a:lnTo>
                <a:lnTo>
                  <a:pt x="7428855" y="2179637"/>
                </a:lnTo>
                <a:lnTo>
                  <a:pt x="7417098" y="2232025"/>
                </a:lnTo>
                <a:lnTo>
                  <a:pt x="7401981" y="2278062"/>
                </a:lnTo>
                <a:lnTo>
                  <a:pt x="7385185" y="2319337"/>
                </a:lnTo>
                <a:lnTo>
                  <a:pt x="7365030" y="2359025"/>
                </a:lnTo>
                <a:lnTo>
                  <a:pt x="7344875" y="2395537"/>
                </a:lnTo>
                <a:lnTo>
                  <a:pt x="7324720" y="2433637"/>
                </a:lnTo>
                <a:lnTo>
                  <a:pt x="7306244" y="2471737"/>
                </a:lnTo>
                <a:lnTo>
                  <a:pt x="7287768" y="2513012"/>
                </a:lnTo>
                <a:lnTo>
                  <a:pt x="7272653" y="2560637"/>
                </a:lnTo>
                <a:lnTo>
                  <a:pt x="7262575" y="2613025"/>
                </a:lnTo>
                <a:lnTo>
                  <a:pt x="7252497" y="2671762"/>
                </a:lnTo>
                <a:lnTo>
                  <a:pt x="7250817" y="2741612"/>
                </a:lnTo>
                <a:lnTo>
                  <a:pt x="7252497" y="2809875"/>
                </a:lnTo>
                <a:lnTo>
                  <a:pt x="7262575" y="2868612"/>
                </a:lnTo>
                <a:lnTo>
                  <a:pt x="7272653" y="2922587"/>
                </a:lnTo>
                <a:lnTo>
                  <a:pt x="7287768" y="2967037"/>
                </a:lnTo>
                <a:lnTo>
                  <a:pt x="7306244" y="3009900"/>
                </a:lnTo>
                <a:lnTo>
                  <a:pt x="7324720" y="3046412"/>
                </a:lnTo>
                <a:lnTo>
                  <a:pt x="7344875" y="3084512"/>
                </a:lnTo>
                <a:lnTo>
                  <a:pt x="7365030" y="3121025"/>
                </a:lnTo>
                <a:lnTo>
                  <a:pt x="7385185" y="3160712"/>
                </a:lnTo>
                <a:lnTo>
                  <a:pt x="7401981" y="3201987"/>
                </a:lnTo>
                <a:lnTo>
                  <a:pt x="7417098" y="3248025"/>
                </a:lnTo>
                <a:lnTo>
                  <a:pt x="7428855" y="3300412"/>
                </a:lnTo>
                <a:lnTo>
                  <a:pt x="7437253" y="3360737"/>
                </a:lnTo>
                <a:lnTo>
                  <a:pt x="7440612" y="3427412"/>
                </a:lnTo>
                <a:lnTo>
                  <a:pt x="7437253" y="3497262"/>
                </a:lnTo>
                <a:lnTo>
                  <a:pt x="7428855" y="3557587"/>
                </a:lnTo>
                <a:lnTo>
                  <a:pt x="7417098" y="3609975"/>
                </a:lnTo>
                <a:lnTo>
                  <a:pt x="7401981" y="3656012"/>
                </a:lnTo>
                <a:lnTo>
                  <a:pt x="7385185" y="3697287"/>
                </a:lnTo>
                <a:lnTo>
                  <a:pt x="7365030" y="3736975"/>
                </a:lnTo>
                <a:lnTo>
                  <a:pt x="7324720" y="3811587"/>
                </a:lnTo>
                <a:lnTo>
                  <a:pt x="7306244" y="3848100"/>
                </a:lnTo>
                <a:lnTo>
                  <a:pt x="7287768" y="3890962"/>
                </a:lnTo>
                <a:lnTo>
                  <a:pt x="7272653" y="3935412"/>
                </a:lnTo>
                <a:lnTo>
                  <a:pt x="7262575" y="3987800"/>
                </a:lnTo>
                <a:lnTo>
                  <a:pt x="7252497" y="4048125"/>
                </a:lnTo>
                <a:lnTo>
                  <a:pt x="7250817" y="4116387"/>
                </a:lnTo>
                <a:lnTo>
                  <a:pt x="7252497" y="4186237"/>
                </a:lnTo>
                <a:lnTo>
                  <a:pt x="7262575" y="4244975"/>
                </a:lnTo>
                <a:lnTo>
                  <a:pt x="7272653" y="4297362"/>
                </a:lnTo>
                <a:lnTo>
                  <a:pt x="7287768" y="4343400"/>
                </a:lnTo>
                <a:lnTo>
                  <a:pt x="7306244" y="4386262"/>
                </a:lnTo>
                <a:lnTo>
                  <a:pt x="7324720" y="4424362"/>
                </a:lnTo>
                <a:lnTo>
                  <a:pt x="7365030" y="4498975"/>
                </a:lnTo>
                <a:lnTo>
                  <a:pt x="7385185" y="4537075"/>
                </a:lnTo>
                <a:lnTo>
                  <a:pt x="7401981" y="4579937"/>
                </a:lnTo>
                <a:lnTo>
                  <a:pt x="7417098" y="4625975"/>
                </a:lnTo>
                <a:lnTo>
                  <a:pt x="7428855" y="4678362"/>
                </a:lnTo>
                <a:lnTo>
                  <a:pt x="7437253" y="4738687"/>
                </a:lnTo>
                <a:lnTo>
                  <a:pt x="7440612" y="4806950"/>
                </a:lnTo>
                <a:lnTo>
                  <a:pt x="7437253" y="4875212"/>
                </a:lnTo>
                <a:lnTo>
                  <a:pt x="7428855" y="4935537"/>
                </a:lnTo>
                <a:lnTo>
                  <a:pt x="7417098" y="4987925"/>
                </a:lnTo>
                <a:lnTo>
                  <a:pt x="7401981" y="5033962"/>
                </a:lnTo>
                <a:lnTo>
                  <a:pt x="7385185" y="5075237"/>
                </a:lnTo>
                <a:lnTo>
                  <a:pt x="7365030" y="5114925"/>
                </a:lnTo>
                <a:lnTo>
                  <a:pt x="7344875" y="5149850"/>
                </a:lnTo>
                <a:lnTo>
                  <a:pt x="7324720" y="5186362"/>
                </a:lnTo>
                <a:lnTo>
                  <a:pt x="7306244" y="5226050"/>
                </a:lnTo>
                <a:lnTo>
                  <a:pt x="7287768" y="5268912"/>
                </a:lnTo>
                <a:lnTo>
                  <a:pt x="7272653" y="5313362"/>
                </a:lnTo>
                <a:lnTo>
                  <a:pt x="7262575" y="5365750"/>
                </a:lnTo>
                <a:lnTo>
                  <a:pt x="7252497" y="5426075"/>
                </a:lnTo>
                <a:lnTo>
                  <a:pt x="7250817" y="5494337"/>
                </a:lnTo>
                <a:lnTo>
                  <a:pt x="7252497" y="5562600"/>
                </a:lnTo>
                <a:lnTo>
                  <a:pt x="7262575" y="5622925"/>
                </a:lnTo>
                <a:lnTo>
                  <a:pt x="7272653" y="5675312"/>
                </a:lnTo>
                <a:lnTo>
                  <a:pt x="7287768" y="5721350"/>
                </a:lnTo>
                <a:lnTo>
                  <a:pt x="7306244" y="5762625"/>
                </a:lnTo>
                <a:lnTo>
                  <a:pt x="7324720" y="5802312"/>
                </a:lnTo>
                <a:lnTo>
                  <a:pt x="7344875" y="5840412"/>
                </a:lnTo>
                <a:lnTo>
                  <a:pt x="7365030" y="5876925"/>
                </a:lnTo>
                <a:lnTo>
                  <a:pt x="7385185" y="5915025"/>
                </a:lnTo>
                <a:lnTo>
                  <a:pt x="7401981" y="5956300"/>
                </a:lnTo>
                <a:lnTo>
                  <a:pt x="7417098" y="6003925"/>
                </a:lnTo>
                <a:lnTo>
                  <a:pt x="7428855" y="6056312"/>
                </a:lnTo>
                <a:lnTo>
                  <a:pt x="7437253" y="6113462"/>
                </a:lnTo>
                <a:lnTo>
                  <a:pt x="7440612" y="6183312"/>
                </a:lnTo>
                <a:lnTo>
                  <a:pt x="7437253" y="6251575"/>
                </a:lnTo>
                <a:lnTo>
                  <a:pt x="7428855" y="6311900"/>
                </a:lnTo>
                <a:lnTo>
                  <a:pt x="7417098" y="6361112"/>
                </a:lnTo>
                <a:lnTo>
                  <a:pt x="7401981" y="6407150"/>
                </a:lnTo>
                <a:lnTo>
                  <a:pt x="7385185" y="6448425"/>
                </a:lnTo>
                <a:lnTo>
                  <a:pt x="7366710" y="6488112"/>
                </a:lnTo>
                <a:lnTo>
                  <a:pt x="7348234" y="6523037"/>
                </a:lnTo>
                <a:lnTo>
                  <a:pt x="7328079" y="6561137"/>
                </a:lnTo>
                <a:lnTo>
                  <a:pt x="7307924" y="6597650"/>
                </a:lnTo>
                <a:lnTo>
                  <a:pt x="7291128" y="6640512"/>
                </a:lnTo>
                <a:lnTo>
                  <a:pt x="7274332" y="6683375"/>
                </a:lnTo>
                <a:lnTo>
                  <a:pt x="7264254" y="6735762"/>
                </a:lnTo>
                <a:lnTo>
                  <a:pt x="7255857" y="6791325"/>
                </a:lnTo>
                <a:lnTo>
                  <a:pt x="7250817" y="6858000"/>
                </a:lnTo>
                <a:lnTo>
                  <a:pt x="4328971" y="6858000"/>
                </a:lnTo>
                <a:lnTo>
                  <a:pt x="3756991" y="6858000"/>
                </a:lnTo>
                <a:lnTo>
                  <a:pt x="3167828" y="6858000"/>
                </a:lnTo>
                <a:lnTo>
                  <a:pt x="2746914" y="6858000"/>
                </a:lnTo>
                <a:lnTo>
                  <a:pt x="0" y="6858000"/>
                </a:lnTo>
                <a:close/>
              </a:path>
            </a:pathLst>
          </a:custGeom>
          <a:solidFill>
            <a:schemeClr val="bg1"/>
          </a:solidFill>
          <a:ln w="0">
            <a:noFill/>
            <a:prstDash val="solid"/>
            <a:round/>
            <a:headEnd/>
            <a:tailEnd/>
          </a:ln>
        </p:spPr>
        <p:txBody>
          <a:bodyPr wrap="square">
            <a:noAutofit/>
          </a:bodyPr>
          <a:lstStyle/>
          <a:p>
            <a:endParaRPr lang="en-US"/>
          </a:p>
        </p:txBody>
      </p:sp>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765051" y="662400"/>
            <a:ext cx="6015897" cy="1492132"/>
          </a:xfrm>
        </p:spPr>
        <p:txBody>
          <a:bodyPr anchor="t">
            <a:normAutofit/>
          </a:bodyPr>
          <a:lstStyle/>
          <a:p>
            <a:r>
              <a:rPr lang="en-US" b="1" dirty="0">
                <a:solidFill>
                  <a:schemeClr val="accent1">
                    <a:lumMod val="75000"/>
                  </a:schemeClr>
                </a:solidFill>
                <a:latin typeface="+mn-lt"/>
              </a:rPr>
              <a:t>What are we aiming to do with this work?</a:t>
            </a:r>
          </a:p>
        </p:txBody>
      </p:sp>
      <p:sp>
        <p:nvSpPr>
          <p:cNvPr id="3" name="Content Placeholder 2">
            <a:extLst>
              <a:ext uri="{FF2B5EF4-FFF2-40B4-BE49-F238E27FC236}">
                <a16:creationId xmlns:a16="http://schemas.microsoft.com/office/drawing/2014/main" id="{9008BA61-9304-03C4-2618-FF569030CC8A}"/>
              </a:ext>
            </a:extLst>
          </p:cNvPr>
          <p:cNvSpPr>
            <a:spLocks noGrp="1"/>
          </p:cNvSpPr>
          <p:nvPr>
            <p:ph idx="1"/>
          </p:nvPr>
        </p:nvSpPr>
        <p:spPr>
          <a:xfrm>
            <a:off x="765051" y="2286000"/>
            <a:ext cx="6015897" cy="3844800"/>
          </a:xfrm>
        </p:spPr>
        <p:txBody>
          <a:bodyPr vert="horz" lIns="91440" tIns="45720" rIns="91440" bIns="45720" rtlCol="0" anchor="t">
            <a:normAutofit/>
          </a:bodyPr>
          <a:lstStyle/>
          <a:p>
            <a:pPr fontAlgn="base"/>
            <a:r>
              <a:rPr lang="en-GB" sz="2000" dirty="0">
                <a:solidFill>
                  <a:schemeClr val="accent1">
                    <a:lumMod val="75000"/>
                  </a:schemeClr>
                </a:solidFill>
              </a:rPr>
              <a:t>To support early years inclusion and the managing of good transitions to track and improve outcomes for children with SEND. </a:t>
            </a:r>
          </a:p>
          <a:p>
            <a:pPr fontAlgn="base"/>
            <a:r>
              <a:rPr lang="en-GB" sz="2000" dirty="0">
                <a:solidFill>
                  <a:schemeClr val="accent1">
                    <a:lumMod val="75000"/>
                  </a:schemeClr>
                </a:solidFill>
              </a:rPr>
              <a:t>To drive improved outcomes at a strategic and operational level over the next 18 months. </a:t>
            </a:r>
            <a:endParaRPr lang="en-GB" sz="2000" dirty="0">
              <a:solidFill>
                <a:schemeClr val="accent1">
                  <a:lumMod val="75000"/>
                </a:schemeClr>
              </a:solidFill>
              <a:ea typeface="Calibri"/>
              <a:cs typeface="Calibri"/>
            </a:endParaRPr>
          </a:p>
          <a:p>
            <a:pPr fontAlgn="base"/>
            <a:r>
              <a:rPr lang="en-GB" sz="2000" dirty="0">
                <a:solidFill>
                  <a:schemeClr val="accent1">
                    <a:lumMod val="75000"/>
                  </a:schemeClr>
                </a:solidFill>
              </a:rPr>
              <a:t>To harness and continue to grow good practice and an evidence-based approach across all areas .</a:t>
            </a:r>
          </a:p>
          <a:p>
            <a:r>
              <a:rPr lang="en-GB" sz="2000" dirty="0">
                <a:solidFill>
                  <a:schemeClr val="accent1">
                    <a:lumMod val="75000"/>
                  </a:schemeClr>
                </a:solidFill>
              </a:rPr>
              <a:t>To share evidence and good practice regionally and nationally to reach more areas, practitioners, children, and families. </a:t>
            </a:r>
            <a:endParaRPr lang="en-GB" sz="2000" dirty="0">
              <a:solidFill>
                <a:schemeClr val="accent1">
                  <a:lumMod val="75000"/>
                </a:schemeClr>
              </a:solidFill>
              <a:ea typeface="Calibri"/>
              <a:cs typeface="Calibri"/>
            </a:endParaRPr>
          </a:p>
          <a:p>
            <a:pPr marL="0" indent="0" fontAlgn="base">
              <a:buNone/>
            </a:pPr>
            <a:endParaRPr lang="en-GB" sz="2000" dirty="0">
              <a:solidFill>
                <a:schemeClr val="accent1">
                  <a:lumMod val="75000"/>
                </a:schemeClr>
              </a:solidFill>
            </a:endParaRPr>
          </a:p>
          <a:p>
            <a:endParaRPr lang="en-US" sz="2000" dirty="0">
              <a:solidFill>
                <a:schemeClr val="tx1">
                  <a:alpha val="60000"/>
                </a:schemeClr>
              </a:solidFill>
            </a:endParaRPr>
          </a:p>
        </p:txBody>
      </p:sp>
    </p:spTree>
    <p:extLst>
      <p:ext uri="{BB962C8B-B14F-4D97-AF65-F5344CB8AC3E}">
        <p14:creationId xmlns:p14="http://schemas.microsoft.com/office/powerpoint/2010/main" val="689275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DBE25-DF9D-9249-EFFC-09FA525A856B}"/>
              </a:ext>
            </a:extLst>
          </p:cNvPr>
          <p:cNvSpPr>
            <a:spLocks noGrp="1"/>
          </p:cNvSpPr>
          <p:nvPr>
            <p:ph type="title"/>
          </p:nvPr>
        </p:nvSpPr>
        <p:spPr>
          <a:xfrm>
            <a:off x="640492" y="1353666"/>
            <a:ext cx="5661454" cy="4898853"/>
          </a:xfrm>
        </p:spPr>
        <p:txBody>
          <a:bodyPr>
            <a:normAutofit fontScale="90000"/>
          </a:bodyPr>
          <a:lstStyle/>
          <a:p>
            <a:r>
              <a:rPr lang="en-US" b="1" dirty="0">
                <a:solidFill>
                  <a:schemeClr val="accent1">
                    <a:lumMod val="75000"/>
                  </a:schemeClr>
                </a:solidFill>
                <a:latin typeface="Calibri"/>
                <a:cs typeface="Calibri"/>
              </a:rPr>
              <a:t>How?</a:t>
            </a:r>
            <a:br>
              <a:rPr lang="en-US" b="1" dirty="0">
                <a:solidFill>
                  <a:schemeClr val="accent1">
                    <a:lumMod val="75000"/>
                  </a:schemeClr>
                </a:solidFill>
              </a:rPr>
            </a:br>
            <a:br>
              <a:rPr lang="en-US" b="1" dirty="0">
                <a:solidFill>
                  <a:schemeClr val="accent1">
                    <a:lumMod val="75000"/>
                  </a:schemeClr>
                </a:solidFill>
              </a:rPr>
            </a:br>
            <a:r>
              <a:rPr lang="en-US" sz="3100" b="1" dirty="0">
                <a:solidFill>
                  <a:schemeClr val="accent1">
                    <a:lumMod val="75000"/>
                  </a:schemeClr>
                </a:solidFill>
              </a:rPr>
              <a:t>Specific work with a small number of LAs with Family Hubs (action learning sets and training offer)</a:t>
            </a:r>
            <a:br>
              <a:rPr lang="en-US" sz="3100" b="1" dirty="0">
                <a:solidFill>
                  <a:schemeClr val="accent1">
                    <a:lumMod val="75000"/>
                  </a:schemeClr>
                </a:solidFill>
              </a:rPr>
            </a:br>
            <a:br>
              <a:rPr lang="en-US" sz="3100" dirty="0">
                <a:latin typeface="+mn-lt"/>
              </a:rPr>
            </a:br>
            <a:r>
              <a:rPr lang="en-US" sz="3100" dirty="0">
                <a:solidFill>
                  <a:schemeClr val="accent1">
                    <a:lumMod val="75000"/>
                  </a:schemeClr>
                </a:solidFill>
                <a:latin typeface="+mn-lt"/>
                <a:ea typeface="Calibri"/>
                <a:cs typeface="Calibri"/>
              </a:rPr>
              <a:t>Monthly Inclusion Lunch Breaks</a:t>
            </a:r>
            <a:br>
              <a:rPr lang="en-US" sz="3100" dirty="0">
                <a:solidFill>
                  <a:schemeClr val="accent1">
                    <a:lumMod val="75000"/>
                  </a:schemeClr>
                </a:solidFill>
                <a:latin typeface="+mn-lt"/>
              </a:rPr>
            </a:br>
            <a:br>
              <a:rPr lang="en-US" sz="3100" dirty="0">
                <a:solidFill>
                  <a:schemeClr val="accent1">
                    <a:lumMod val="75000"/>
                  </a:schemeClr>
                </a:solidFill>
                <a:latin typeface="+mn-lt"/>
              </a:rPr>
            </a:br>
            <a:r>
              <a:rPr lang="en-US" sz="3100" dirty="0">
                <a:solidFill>
                  <a:schemeClr val="accent1">
                    <a:lumMod val="75000"/>
                  </a:schemeClr>
                </a:solidFill>
                <a:latin typeface="+mn-lt"/>
              </a:rPr>
              <a:t>Regional events </a:t>
            </a:r>
            <a:br>
              <a:rPr lang="en-US" sz="3100" dirty="0">
                <a:solidFill>
                  <a:schemeClr val="accent1">
                    <a:lumMod val="75000"/>
                  </a:schemeClr>
                </a:solidFill>
                <a:latin typeface="+mn-lt"/>
              </a:rPr>
            </a:br>
            <a:br>
              <a:rPr lang="en-US" sz="3100" dirty="0">
                <a:solidFill>
                  <a:schemeClr val="accent1">
                    <a:lumMod val="75000"/>
                  </a:schemeClr>
                </a:solidFill>
                <a:latin typeface="+mn-lt"/>
              </a:rPr>
            </a:br>
            <a:r>
              <a:rPr lang="en-US" sz="3100" dirty="0">
                <a:solidFill>
                  <a:schemeClr val="accent1">
                    <a:lumMod val="75000"/>
                  </a:schemeClr>
                </a:solidFill>
                <a:latin typeface="+mn-lt"/>
              </a:rPr>
              <a:t>National event </a:t>
            </a:r>
            <a:br>
              <a:rPr lang="en-US" sz="3100" dirty="0">
                <a:solidFill>
                  <a:schemeClr val="accent1">
                    <a:lumMod val="75000"/>
                  </a:schemeClr>
                </a:solidFill>
                <a:latin typeface="+mn-lt"/>
              </a:rPr>
            </a:br>
            <a:br>
              <a:rPr lang="en-US" sz="3100" dirty="0">
                <a:solidFill>
                  <a:schemeClr val="accent1">
                    <a:lumMod val="75000"/>
                  </a:schemeClr>
                </a:solidFill>
                <a:latin typeface="+mn-lt"/>
              </a:rPr>
            </a:br>
            <a:br>
              <a:rPr lang="en-US" sz="3100" dirty="0">
                <a:solidFill>
                  <a:schemeClr val="accent1">
                    <a:lumMod val="75000"/>
                  </a:schemeClr>
                </a:solidFill>
                <a:latin typeface="+mn-lt"/>
              </a:rPr>
            </a:br>
            <a:endParaRPr lang="en-US" sz="3100" dirty="0">
              <a:solidFill>
                <a:schemeClr val="accent1">
                  <a:lumMod val="75000"/>
                </a:schemeClr>
              </a:solidFill>
              <a:latin typeface="+mn-lt"/>
            </a:endParaRPr>
          </a:p>
        </p:txBody>
      </p:sp>
      <p:pic>
        <p:nvPicPr>
          <p:cNvPr id="11" name="Content Placeholder 10" descr="A picture containing text, person, person, male&#10;&#10;Description automatically generated">
            <a:extLst>
              <a:ext uri="{FF2B5EF4-FFF2-40B4-BE49-F238E27FC236}">
                <a16:creationId xmlns:a16="http://schemas.microsoft.com/office/drawing/2014/main" id="{A6B6CAEB-9BA6-A8EC-137C-FF773C92B407}"/>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6884431" y="230832"/>
            <a:ext cx="5183999" cy="3429000"/>
          </a:xfrm>
        </p:spPr>
      </p:pic>
      <p:pic>
        <p:nvPicPr>
          <p:cNvPr id="14" name="Picture 13" descr="A picture containing person, posing&#10;&#10;Description automatically generated">
            <a:extLst>
              <a:ext uri="{FF2B5EF4-FFF2-40B4-BE49-F238E27FC236}">
                <a16:creationId xmlns:a16="http://schemas.microsoft.com/office/drawing/2014/main" id="{6F7E4A9C-EE81-700B-B66D-6479ABAF763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919781" y="3957270"/>
            <a:ext cx="5148649" cy="2709815"/>
          </a:xfrm>
          <a:prstGeom prst="rect">
            <a:avLst/>
          </a:prstGeom>
        </p:spPr>
      </p:pic>
    </p:spTree>
    <p:extLst>
      <p:ext uri="{BB962C8B-B14F-4D97-AF65-F5344CB8AC3E}">
        <p14:creationId xmlns:p14="http://schemas.microsoft.com/office/powerpoint/2010/main" val="3828591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icture containing indoor, wall, floor, living&#10;&#10;Description automatically generated">
            <a:extLst>
              <a:ext uri="{FF2B5EF4-FFF2-40B4-BE49-F238E27FC236}">
                <a16:creationId xmlns:a16="http://schemas.microsoft.com/office/drawing/2014/main" id="{C17B666F-76AC-8C06-B2A8-5525877621D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423" b="1422"/>
          <a:stretch/>
        </p:blipFill>
        <p:spPr>
          <a:xfrm>
            <a:off x="-3047" y="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B430FF-4ACA-A5D4-111A-BFBCD1AE6A74}"/>
              </a:ext>
            </a:extLst>
          </p:cNvPr>
          <p:cNvSpPr>
            <a:spLocks noGrp="1"/>
          </p:cNvSpPr>
          <p:nvPr>
            <p:ph type="title"/>
          </p:nvPr>
        </p:nvSpPr>
        <p:spPr>
          <a:xfrm>
            <a:off x="8019094" y="1078777"/>
            <a:ext cx="4313548" cy="1899912"/>
          </a:xfrm>
        </p:spPr>
        <p:txBody>
          <a:bodyPr>
            <a:normAutofit fontScale="90000"/>
          </a:bodyPr>
          <a:lstStyle/>
          <a:p>
            <a:r>
              <a:rPr lang="en-US" sz="4900" b="1" dirty="0">
                <a:solidFill>
                  <a:schemeClr val="accent1">
                    <a:lumMod val="75000"/>
                  </a:schemeClr>
                </a:solidFill>
                <a:latin typeface="+mn-lt"/>
              </a:rPr>
              <a:t>Challenges </a:t>
            </a:r>
            <a:br>
              <a:rPr lang="en-US" sz="4000" b="1" dirty="0">
                <a:solidFill>
                  <a:schemeClr val="accent1">
                    <a:lumMod val="75000"/>
                  </a:schemeClr>
                </a:solidFill>
                <a:latin typeface="+mn-lt"/>
              </a:rPr>
            </a:br>
            <a:br>
              <a:rPr lang="en-US" sz="4000" b="1" dirty="0">
                <a:solidFill>
                  <a:schemeClr val="accent1">
                    <a:lumMod val="75000"/>
                  </a:schemeClr>
                </a:solidFill>
                <a:latin typeface="+mn-lt"/>
              </a:rPr>
            </a:br>
            <a:r>
              <a:rPr lang="en-US" sz="4000" dirty="0">
                <a:solidFill>
                  <a:schemeClr val="accent1">
                    <a:lumMod val="75000"/>
                  </a:schemeClr>
                </a:solidFill>
                <a:latin typeface="+mn-lt"/>
              </a:rPr>
              <a:t>Naming the issues in the chat</a:t>
            </a:r>
          </a:p>
        </p:txBody>
      </p:sp>
    </p:spTree>
    <p:extLst>
      <p:ext uri="{BB962C8B-B14F-4D97-AF65-F5344CB8AC3E}">
        <p14:creationId xmlns:p14="http://schemas.microsoft.com/office/powerpoint/2010/main" val="17046252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27934E83E3AC4A821FF7D65C647CF3" ma:contentTypeVersion="18" ma:contentTypeDescription="Create a new document." ma:contentTypeScope="" ma:versionID="5797f0bc1d4900ba710060bfd187960e">
  <xsd:schema xmlns:xsd="http://www.w3.org/2001/XMLSchema" xmlns:xs="http://www.w3.org/2001/XMLSchema" xmlns:p="http://schemas.microsoft.com/office/2006/metadata/properties" xmlns:ns2="2f3bc997-f854-457e-a89a-f53daf41e975" xmlns:ns3="5ff03d53-907b-4153-b31a-f9c01187da2f" targetNamespace="http://schemas.microsoft.com/office/2006/metadata/properties" ma:root="true" ma:fieldsID="ac5ce1b79af9bc05dab852fe9b2a7131" ns2:_="" ns3:_="">
    <xsd:import namespace="2f3bc997-f854-457e-a89a-f53daf41e975"/>
    <xsd:import namespace="5ff03d53-907b-4153-b31a-f9c01187da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bc997-f854-457e-a89a-f53daf41e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dfd98df-2cc9-409e-a9a9-85a472a8861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f03d53-907b-4153-b31a-f9c01187da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a809a7-1504-4795-ab1a-8225feca0323}" ma:internalName="TaxCatchAll" ma:showField="CatchAllData" ma:web="5ff03d53-907b-4153-b31a-f9c01187da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f3bc997-f854-457e-a89a-f53daf41e975">
      <Terms xmlns="http://schemas.microsoft.com/office/infopath/2007/PartnerControls"/>
    </lcf76f155ced4ddcb4097134ff3c332f>
    <TaxCatchAll xmlns="5ff03d53-907b-4153-b31a-f9c01187da2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1F1095-95E7-4F39-B60E-B4620D93039D}"/>
</file>

<file path=customXml/itemProps2.xml><?xml version="1.0" encoding="utf-8"?>
<ds:datastoreItem xmlns:ds="http://schemas.openxmlformats.org/officeDocument/2006/customXml" ds:itemID="{B2532EBD-07EC-4ECF-9452-38C5FCD5E9B7}">
  <ds:schemaRefs>
    <ds:schemaRef ds:uri="http://purl.org/dc/terms/"/>
    <ds:schemaRef ds:uri="http://purl.org/dc/elements/1.1/"/>
    <ds:schemaRef ds:uri="http://schemas.microsoft.com/office/2006/documentManagement/types"/>
    <ds:schemaRef ds:uri="2f3bc997-f854-457e-a89a-f53daf41e975"/>
    <ds:schemaRef ds:uri="http://schemas.microsoft.com/office/infopath/2007/PartnerControls"/>
    <ds:schemaRef ds:uri="http://schemas.openxmlformats.org/package/2006/metadata/core-properties"/>
    <ds:schemaRef ds:uri="5ff03d53-907b-4153-b31a-f9c01187da2f"/>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2E820EFA-BEB5-442F-A3C6-472FE7880A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282</TotalTime>
  <Words>1448</Words>
  <Application>Microsoft Office PowerPoint</Application>
  <PresentationFormat>Widescreen</PresentationFormat>
  <Paragraphs>127</Paragraphs>
  <Slides>23</Slides>
  <Notes>10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Welcome to our  Inclusion Lunch Break Launch!</vt:lpstr>
      <vt:lpstr>Aim of today? To introduce ourselves, set the scene and we hope wet your appetite!   Agenda</vt:lpstr>
      <vt:lpstr>How shall we work today? </vt:lpstr>
      <vt:lpstr>Dingley's Promise</vt:lpstr>
      <vt:lpstr>Please tell us who you are in the chat and leave your email so we can stay in touch directly</vt:lpstr>
      <vt:lpstr>Why the lunch breaks?</vt:lpstr>
      <vt:lpstr>What are we aiming to do with this work?</vt:lpstr>
      <vt:lpstr>How?  Specific work with a small number of LAs with Family Hubs (action learning sets and training offer)  Monthly Inclusion Lunch Breaks  Regional events   National event    </vt:lpstr>
      <vt:lpstr>Challenges   Naming the issues in the chat</vt:lpstr>
      <vt:lpstr>What do we collectively know?</vt:lpstr>
      <vt:lpstr>Research tells us the impact on families is real  Forgotten Families – Contact a Family Report 2011</vt:lpstr>
      <vt:lpstr>What’s changed for families?  Covid and confidence In work poverty Norms around balancing work and home Rising poverty, inequality and poverty         Ref: The changing face of early childhood in the UK.  The Nuffield Foundation July 22   </vt:lpstr>
      <vt:lpstr>Current situation</vt:lpstr>
      <vt:lpstr>Opportunities, what are we doing and what could we do?</vt:lpstr>
      <vt:lpstr>Our Manifesto for Change</vt:lpstr>
      <vt:lpstr>Some of our successes so far</vt:lpstr>
      <vt:lpstr>…and in the pipe line </vt:lpstr>
      <vt:lpstr> How about you?  What are you doing that makes a difference?  What else can we do to help?</vt:lpstr>
      <vt:lpstr>Ask the room</vt:lpstr>
      <vt:lpstr>Spotlight next time?  8th Jan 12.30-1.30pm </vt:lpstr>
      <vt:lpstr>What will you do next?    And feedback in the chat please </vt:lpstr>
      <vt:lpstr>Please tell us who you are in the chat and leave your email if we can stay in touch directly</vt:lpstr>
      <vt:lpstr>Thank you for your continued commitment and passion!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Driven Early Years Inclusion and Managing Good Transitions to Track and Improve Outcomes for Children with SEND </dc:title>
  <dc:creator>Ann Van Dyke</dc:creator>
  <cp:lastModifiedBy>Ann Van Dyke</cp:lastModifiedBy>
  <cp:revision>214</cp:revision>
  <dcterms:created xsi:type="dcterms:W3CDTF">2022-06-27T14:30:28Z</dcterms:created>
  <dcterms:modified xsi:type="dcterms:W3CDTF">2023-12-11T12:13:35Z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0x0101009627934E83E3AC4A821FF7D65C647CF3</vt:lpwstr>
  </property>
  <property fmtid="{D5CDD505-2E9C-101B-9397-08002B2CF9AE}" pid="3" name="MediaServiceImageTags">
    <vt:lpwstr/>
  </property>
</Properties>
</file>