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 id="2147483710" r:id="rId6"/>
    <p:sldMasterId id="2147483713" r:id="rId7"/>
    <p:sldMasterId id="2147483745" r:id="rId8"/>
  </p:sldMasterIdLst>
  <p:notesMasterIdLst>
    <p:notesMasterId r:id="rId35"/>
  </p:notesMasterIdLst>
  <p:sldIdLst>
    <p:sldId id="366" r:id="rId9"/>
    <p:sldId id="430" r:id="rId10"/>
    <p:sldId id="421" r:id="rId11"/>
    <p:sldId id="385" r:id="rId12"/>
    <p:sldId id="473" r:id="rId13"/>
    <p:sldId id="443" r:id="rId14"/>
    <p:sldId id="467" r:id="rId15"/>
    <p:sldId id="417" r:id="rId16"/>
    <p:sldId id="468" r:id="rId17"/>
    <p:sldId id="474" r:id="rId18"/>
    <p:sldId id="488" r:id="rId19"/>
    <p:sldId id="475" r:id="rId20"/>
    <p:sldId id="476" r:id="rId21"/>
    <p:sldId id="477" r:id="rId22"/>
    <p:sldId id="478" r:id="rId23"/>
    <p:sldId id="479" r:id="rId24"/>
    <p:sldId id="480" r:id="rId25"/>
    <p:sldId id="481" r:id="rId26"/>
    <p:sldId id="482" r:id="rId27"/>
    <p:sldId id="483" r:id="rId28"/>
    <p:sldId id="484" r:id="rId29"/>
    <p:sldId id="485" r:id="rId30"/>
    <p:sldId id="487" r:id="rId31"/>
    <p:sldId id="486" r:id="rId32"/>
    <p:sldId id="466" r:id="rId33"/>
    <p:sldId id="4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is, Lisa (Childrens Services - Solihull MBC)" initials="ML(S-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1E02F-A035-A5B7-ECFD-88397F5EC994}" v="281" dt="2024-03-21T11:51:43.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84"/>
    <p:restoredTop sz="94558"/>
  </p:normalViewPr>
  <p:slideViewPr>
    <p:cSldViewPr snapToGrid="0" snapToObjects="1">
      <p:cViewPr varScale="1">
        <p:scale>
          <a:sx n="116" d="100"/>
          <a:sy n="116" d="100"/>
        </p:scale>
        <p:origin x="208" y="28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BB5AA4F-F71B-CA43-9713-1A18CFE50E9E}"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6D686-D428-7945-B7C5-79FF82BCE64D}" type="slidenum">
              <a:rPr lang="en-US" smtClean="0"/>
              <a:t>‹#›</a:t>
            </a:fld>
            <a:endParaRPr lang="en-US"/>
          </a:p>
        </p:txBody>
      </p:sp>
    </p:spTree>
    <p:extLst>
      <p:ext uri="{BB962C8B-B14F-4D97-AF65-F5344CB8AC3E}">
        <p14:creationId xmlns:p14="http://schemas.microsoft.com/office/powerpoint/2010/main" val="194544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9893A2-0226-4641-8961-7FAC2C68EDF5}" type="slidenum">
              <a:rPr lang="en-US" smtClean="0"/>
              <a:t>1</a:t>
            </a:fld>
            <a:endParaRPr lang="en-US"/>
          </a:p>
        </p:txBody>
      </p:sp>
    </p:spTree>
    <p:extLst>
      <p:ext uri="{BB962C8B-B14F-4D97-AF65-F5344CB8AC3E}">
        <p14:creationId xmlns:p14="http://schemas.microsoft.com/office/powerpoint/2010/main" val="44047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6D686-D428-7945-B7C5-79FF82BCE64D}" type="slidenum">
              <a:rPr lang="en-US" smtClean="0"/>
              <a:t>2</a:t>
            </a:fld>
            <a:endParaRPr lang="en-US"/>
          </a:p>
        </p:txBody>
      </p:sp>
    </p:spTree>
    <p:extLst>
      <p:ext uri="{BB962C8B-B14F-4D97-AF65-F5344CB8AC3E}">
        <p14:creationId xmlns:p14="http://schemas.microsoft.com/office/powerpoint/2010/main" val="255231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1"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5" y="8685216"/>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EB9851C-E0B2-8A46-91F1-D0EDD426AFEB}" type="slidenum">
              <a:rPr lang="en-US" smtClean="0"/>
              <a:t>4</a:t>
            </a:fld>
            <a:endParaRPr lang="en-US"/>
          </a:p>
        </p:txBody>
      </p:sp>
    </p:spTree>
    <p:extLst>
      <p:ext uri="{BB962C8B-B14F-4D97-AF65-F5344CB8AC3E}">
        <p14:creationId xmlns:p14="http://schemas.microsoft.com/office/powerpoint/2010/main" val="413070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A19E-6B50-1142-B6A0-A2279FC78D5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44EE64-FC09-7044-9D37-C4597EBC0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452CE75-28E0-5644-8480-848F2969DE0B}"/>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5" name="Footer Placeholder 4">
            <a:extLst>
              <a:ext uri="{FF2B5EF4-FFF2-40B4-BE49-F238E27FC236}">
                <a16:creationId xmlns:a16="http://schemas.microsoft.com/office/drawing/2014/main" id="{FE93D101-C85F-104D-A656-EB2DACFC3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EE69D-6083-B042-BC3E-C1E71BC62124}"/>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366918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510A-42A2-E143-9A0D-66067CCB23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D69FF31-492E-CB4A-B5FF-59BD99618F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2BFE45-3ECE-2146-8054-C0E99220073C}"/>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5" name="Footer Placeholder 4">
            <a:extLst>
              <a:ext uri="{FF2B5EF4-FFF2-40B4-BE49-F238E27FC236}">
                <a16:creationId xmlns:a16="http://schemas.microsoft.com/office/drawing/2014/main" id="{FA9656FB-B3C2-D34D-9FEB-CA750FA7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6C921-8834-934F-946B-F7EA8F9C2AF2}"/>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9077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33D4-D19A-4741-BFA0-74AA31409C6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E51666-7D1E-EB4C-8A2B-0F90BD7D1A2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B77034-4040-B145-BF38-BB390C4D1699}"/>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5" name="Footer Placeholder 4">
            <a:extLst>
              <a:ext uri="{FF2B5EF4-FFF2-40B4-BE49-F238E27FC236}">
                <a16:creationId xmlns:a16="http://schemas.microsoft.com/office/drawing/2014/main" id="{09069573-DC07-B045-802B-5E12EEC8A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7B950-A0CD-454A-B172-23C319E158BF}"/>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178450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392000" y="0"/>
            <a:ext cx="4800000" cy="4800000"/>
          </a:xfrm>
          <a:prstGeom prst="rect">
            <a:avLst/>
          </a:prstGeom>
        </p:spPr>
        <p:txBody>
          <a:bodyPr lIns="0" tIns="360000" rIns="0" bIns="0"/>
          <a:lstStyle>
            <a:lvl1pPr algn="ctr">
              <a:defRPr sz="32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816000" y="2605993"/>
            <a:ext cx="5808064" cy="576361"/>
          </a:xfrm>
          <a:prstGeom prst="rect">
            <a:avLst/>
          </a:prstGeom>
        </p:spPr>
        <p:txBody>
          <a:bodyPr lIns="0" tIns="0" rIns="0" bIns="0" anchor="ctr" anchorCtr="0">
            <a:normAutofit/>
          </a:bodyPr>
          <a:lstStyle>
            <a:lvl1pPr>
              <a:defRPr sz="3067">
                <a:solidFill>
                  <a:schemeClr val="bg1"/>
                </a:solidFill>
              </a:defRPr>
            </a:lvl1pPr>
          </a:lstStyle>
          <a:p>
            <a:r>
              <a:rPr lang="en-US" sz="3067" dirty="0"/>
              <a:t>Click to edit date</a:t>
            </a:r>
            <a:endParaRPr lang="en-GB" sz="3067" dirty="0"/>
          </a:p>
        </p:txBody>
      </p:sp>
      <p:sp>
        <p:nvSpPr>
          <p:cNvPr id="9" name="Text Placeholder 8"/>
          <p:cNvSpPr>
            <a:spLocks noGrp="1"/>
          </p:cNvSpPr>
          <p:nvPr>
            <p:ph type="body" sz="quarter" idx="12" hasCustomPrompt="1"/>
          </p:nvPr>
        </p:nvSpPr>
        <p:spPr>
          <a:xfrm>
            <a:off x="816000" y="3301217"/>
            <a:ext cx="5807803" cy="511827"/>
          </a:xfrm>
          <a:prstGeom prst="rect">
            <a:avLst/>
          </a:prstGeom>
        </p:spPr>
        <p:txBody>
          <a:bodyPr lIns="0" tIns="0" rIns="0" bIns="0">
            <a:normAutofit/>
          </a:bodyPr>
          <a:lstStyle>
            <a:lvl1pPr>
              <a:defRPr sz="2667">
                <a:solidFill>
                  <a:schemeClr val="bg1"/>
                </a:solidFill>
              </a:defRPr>
            </a:lvl1pPr>
          </a:lstStyle>
          <a:p>
            <a:r>
              <a:rPr lang="en-GB" sz="2667" dirty="0"/>
              <a:t>Click to add your name</a:t>
            </a:r>
            <a:endParaRPr lang="en-GB" sz="3067" dirty="0"/>
          </a:p>
        </p:txBody>
      </p:sp>
      <p:sp>
        <p:nvSpPr>
          <p:cNvPr id="10" name="Text Placeholder 8"/>
          <p:cNvSpPr>
            <a:spLocks noGrp="1"/>
          </p:cNvSpPr>
          <p:nvPr>
            <p:ph type="body" sz="quarter" idx="13" hasCustomPrompt="1"/>
          </p:nvPr>
        </p:nvSpPr>
        <p:spPr>
          <a:xfrm>
            <a:off x="816000" y="3781271"/>
            <a:ext cx="5807803" cy="511827"/>
          </a:xfrm>
          <a:prstGeom prst="rect">
            <a:avLst/>
          </a:prstGeom>
        </p:spPr>
        <p:txBody>
          <a:bodyPr lIns="0" tIns="0" rIns="0" bIns="0">
            <a:normAutofit/>
          </a:bodyPr>
          <a:lstStyle>
            <a:lvl1pPr>
              <a:defRPr sz="2667" baseline="0">
                <a:solidFill>
                  <a:schemeClr val="bg1"/>
                </a:solidFill>
              </a:defRPr>
            </a:lvl1pPr>
          </a:lstStyle>
          <a:p>
            <a:r>
              <a:rPr lang="en-GB" sz="2667" dirty="0"/>
              <a:t>Click to add your service area</a:t>
            </a:r>
            <a:endParaRPr lang="en-GB" sz="3067" dirty="0"/>
          </a:p>
        </p:txBody>
      </p:sp>
      <p:sp>
        <p:nvSpPr>
          <p:cNvPr id="11" name="Text Placeholder 8"/>
          <p:cNvSpPr>
            <a:spLocks noGrp="1"/>
          </p:cNvSpPr>
          <p:nvPr>
            <p:ph type="body" sz="quarter" idx="14" hasCustomPrompt="1"/>
          </p:nvPr>
        </p:nvSpPr>
        <p:spPr>
          <a:xfrm>
            <a:off x="816000" y="740702"/>
            <a:ext cx="6288117" cy="1703740"/>
          </a:xfrm>
          <a:prstGeom prst="rect">
            <a:avLst/>
          </a:prstGeom>
        </p:spPr>
        <p:txBody>
          <a:bodyPr lIns="0" tIns="0" rIns="0" bIns="0" anchor="b" anchorCtr="0">
            <a:normAutofit/>
          </a:bodyPr>
          <a:lstStyle>
            <a:lvl1pPr>
              <a:spcBef>
                <a:spcPts val="0"/>
              </a:spcBef>
              <a:defRPr sz="5600" baseline="0">
                <a:solidFill>
                  <a:schemeClr val="bg1"/>
                </a:solidFill>
              </a:defRPr>
            </a:lvl1pPr>
          </a:lstStyle>
          <a:p>
            <a:r>
              <a:rPr lang="en-GB" sz="5600" dirty="0"/>
              <a:t>Click to edit Presentation title</a:t>
            </a:r>
            <a:endParaRPr lang="en-GB" sz="3067" dirty="0"/>
          </a:p>
        </p:txBody>
      </p:sp>
    </p:spTree>
    <p:extLst>
      <p:ext uri="{BB962C8B-B14F-4D97-AF65-F5344CB8AC3E}">
        <p14:creationId xmlns:p14="http://schemas.microsoft.com/office/powerpoint/2010/main" val="365495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816000" y="738189"/>
            <a:ext cx="6720747" cy="1592808"/>
          </a:xfrm>
          <a:prstGeom prst="rect">
            <a:avLst/>
          </a:prstGeom>
          <a:noFill/>
        </p:spPr>
        <p:txBody>
          <a:bodyPr wrap="square" rtlCol="0">
            <a:spAutoFit/>
          </a:bodyPr>
          <a:lstStyle/>
          <a:p>
            <a:pPr>
              <a:spcAft>
                <a:spcPts val="1333"/>
              </a:spcAft>
            </a:pPr>
            <a:r>
              <a:rPr lang="en-GB" sz="5600" dirty="0">
                <a:solidFill>
                  <a:schemeClr val="bg1"/>
                </a:solidFill>
              </a:rPr>
              <a:t>Thank you</a:t>
            </a:r>
          </a:p>
          <a:p>
            <a:r>
              <a:rPr lang="en-GB" sz="3067" dirty="0">
                <a:solidFill>
                  <a:schemeClr val="bg1"/>
                </a:solidFill>
              </a:rPr>
              <a:t>www.swindon.gov.uk</a:t>
            </a:r>
          </a:p>
        </p:txBody>
      </p:sp>
    </p:spTree>
    <p:extLst>
      <p:ext uri="{BB962C8B-B14F-4D97-AF65-F5344CB8AC3E}">
        <p14:creationId xmlns:p14="http://schemas.microsoft.com/office/powerpoint/2010/main" val="2711476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392000" y="0"/>
            <a:ext cx="4800000" cy="4800000"/>
          </a:xfrm>
          <a:prstGeom prst="rect">
            <a:avLst/>
          </a:prstGeom>
        </p:spPr>
        <p:txBody>
          <a:bodyPr lIns="0" tIns="360000" rIns="0" bIns="0"/>
          <a:lstStyle>
            <a:lvl1pPr algn="ctr">
              <a:defRPr sz="32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816000" y="2605993"/>
            <a:ext cx="5808064" cy="576361"/>
          </a:xfrm>
          <a:prstGeom prst="rect">
            <a:avLst/>
          </a:prstGeom>
        </p:spPr>
        <p:txBody>
          <a:bodyPr lIns="0" tIns="0" rIns="0" bIns="0" anchor="ctr" anchorCtr="0">
            <a:normAutofit/>
          </a:bodyPr>
          <a:lstStyle>
            <a:lvl1pPr>
              <a:defRPr sz="3067">
                <a:solidFill>
                  <a:schemeClr val="bg1"/>
                </a:solidFill>
              </a:defRPr>
            </a:lvl1pPr>
          </a:lstStyle>
          <a:p>
            <a:r>
              <a:rPr lang="en-US" sz="3067" dirty="0"/>
              <a:t>Click to edit date</a:t>
            </a:r>
            <a:endParaRPr lang="en-GB" sz="3067" dirty="0"/>
          </a:p>
        </p:txBody>
      </p:sp>
      <p:sp>
        <p:nvSpPr>
          <p:cNvPr id="9" name="Text Placeholder 8"/>
          <p:cNvSpPr>
            <a:spLocks noGrp="1"/>
          </p:cNvSpPr>
          <p:nvPr>
            <p:ph type="body" sz="quarter" idx="12" hasCustomPrompt="1"/>
          </p:nvPr>
        </p:nvSpPr>
        <p:spPr>
          <a:xfrm>
            <a:off x="816000" y="3301217"/>
            <a:ext cx="5807803" cy="511827"/>
          </a:xfrm>
          <a:prstGeom prst="rect">
            <a:avLst/>
          </a:prstGeom>
        </p:spPr>
        <p:txBody>
          <a:bodyPr lIns="0" tIns="0" rIns="0" bIns="0">
            <a:normAutofit/>
          </a:bodyPr>
          <a:lstStyle>
            <a:lvl1pPr>
              <a:defRPr sz="2667">
                <a:solidFill>
                  <a:schemeClr val="bg1"/>
                </a:solidFill>
              </a:defRPr>
            </a:lvl1pPr>
          </a:lstStyle>
          <a:p>
            <a:r>
              <a:rPr lang="en-GB" sz="2667" dirty="0"/>
              <a:t>Click to add your name</a:t>
            </a:r>
            <a:endParaRPr lang="en-GB" sz="3067" dirty="0"/>
          </a:p>
        </p:txBody>
      </p:sp>
      <p:sp>
        <p:nvSpPr>
          <p:cNvPr id="10" name="Text Placeholder 8"/>
          <p:cNvSpPr>
            <a:spLocks noGrp="1"/>
          </p:cNvSpPr>
          <p:nvPr>
            <p:ph type="body" sz="quarter" idx="13" hasCustomPrompt="1"/>
          </p:nvPr>
        </p:nvSpPr>
        <p:spPr>
          <a:xfrm>
            <a:off x="816000" y="3781271"/>
            <a:ext cx="5807803" cy="511827"/>
          </a:xfrm>
          <a:prstGeom prst="rect">
            <a:avLst/>
          </a:prstGeom>
        </p:spPr>
        <p:txBody>
          <a:bodyPr lIns="0" tIns="0" rIns="0" bIns="0">
            <a:normAutofit/>
          </a:bodyPr>
          <a:lstStyle>
            <a:lvl1pPr>
              <a:defRPr sz="2667" baseline="0">
                <a:solidFill>
                  <a:schemeClr val="bg1"/>
                </a:solidFill>
              </a:defRPr>
            </a:lvl1pPr>
          </a:lstStyle>
          <a:p>
            <a:r>
              <a:rPr lang="en-GB" sz="2667" dirty="0"/>
              <a:t>Click to add your service area</a:t>
            </a:r>
            <a:endParaRPr lang="en-GB" sz="3067" dirty="0"/>
          </a:p>
        </p:txBody>
      </p:sp>
      <p:sp>
        <p:nvSpPr>
          <p:cNvPr id="11" name="Text Placeholder 8"/>
          <p:cNvSpPr>
            <a:spLocks noGrp="1"/>
          </p:cNvSpPr>
          <p:nvPr>
            <p:ph type="body" sz="quarter" idx="14" hasCustomPrompt="1"/>
          </p:nvPr>
        </p:nvSpPr>
        <p:spPr>
          <a:xfrm>
            <a:off x="816000" y="740702"/>
            <a:ext cx="6288117" cy="1703740"/>
          </a:xfrm>
          <a:prstGeom prst="rect">
            <a:avLst/>
          </a:prstGeom>
        </p:spPr>
        <p:txBody>
          <a:bodyPr lIns="0" tIns="0" rIns="0" bIns="0" anchor="b" anchorCtr="0">
            <a:normAutofit/>
          </a:bodyPr>
          <a:lstStyle>
            <a:lvl1pPr>
              <a:spcBef>
                <a:spcPts val="0"/>
              </a:spcBef>
              <a:defRPr sz="5600" baseline="0">
                <a:solidFill>
                  <a:schemeClr val="bg1"/>
                </a:solidFill>
              </a:defRPr>
            </a:lvl1pPr>
          </a:lstStyle>
          <a:p>
            <a:r>
              <a:rPr lang="en-GB" sz="5600" dirty="0"/>
              <a:t>Click to edit Presentation title</a:t>
            </a:r>
            <a:endParaRPr lang="en-GB" sz="3067" dirty="0"/>
          </a:p>
        </p:txBody>
      </p:sp>
    </p:spTree>
    <p:extLst>
      <p:ext uri="{BB962C8B-B14F-4D97-AF65-F5344CB8AC3E}">
        <p14:creationId xmlns:p14="http://schemas.microsoft.com/office/powerpoint/2010/main" val="371146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816000" y="738189"/>
            <a:ext cx="6720747" cy="1592808"/>
          </a:xfrm>
          <a:prstGeom prst="rect">
            <a:avLst/>
          </a:prstGeom>
          <a:noFill/>
        </p:spPr>
        <p:txBody>
          <a:bodyPr wrap="square" rtlCol="0">
            <a:spAutoFit/>
          </a:bodyPr>
          <a:lstStyle/>
          <a:p>
            <a:pPr>
              <a:spcAft>
                <a:spcPts val="1333"/>
              </a:spcAft>
            </a:pPr>
            <a:r>
              <a:rPr lang="en-GB" sz="5600" dirty="0">
                <a:solidFill>
                  <a:schemeClr val="bg1"/>
                </a:solidFill>
              </a:rPr>
              <a:t>Thank you</a:t>
            </a:r>
          </a:p>
          <a:p>
            <a:r>
              <a:rPr lang="en-GB" sz="3067" dirty="0">
                <a:solidFill>
                  <a:schemeClr val="bg1"/>
                </a:solidFill>
              </a:rPr>
              <a:t>www.swindon.gov.uk</a:t>
            </a:r>
          </a:p>
        </p:txBody>
      </p:sp>
    </p:spTree>
    <p:extLst>
      <p:ext uri="{BB962C8B-B14F-4D97-AF65-F5344CB8AC3E}">
        <p14:creationId xmlns:p14="http://schemas.microsoft.com/office/powerpoint/2010/main" val="351637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816000" y="1604944"/>
            <a:ext cx="10560000" cy="3843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163487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12192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815999" y="274637"/>
            <a:ext cx="10561084" cy="114300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816000" y="1604944"/>
            <a:ext cx="10561083"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0929006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816000" y="1604944"/>
            <a:ext cx="5040000" cy="3843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6336000" y="1603200"/>
            <a:ext cx="5040000" cy="3843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3946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12192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816000" y="1604944"/>
            <a:ext cx="5040000"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6336000" y="1603200"/>
            <a:ext cx="5040000"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764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9B0C-83D0-A443-8DE3-4ABA7B6CF7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15FD1E-2C52-C649-B402-2DEF1A0FFC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834197-82FA-F842-80EA-A4B9BA4E965C}"/>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5" name="Footer Placeholder 4">
            <a:extLst>
              <a:ext uri="{FF2B5EF4-FFF2-40B4-BE49-F238E27FC236}">
                <a16:creationId xmlns:a16="http://schemas.microsoft.com/office/drawing/2014/main" id="{C484F454-D01D-A140-88B1-A972459A3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71D8A-82DB-614D-B44A-C498D86AF97C}"/>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176186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816000" y="1604944"/>
            <a:ext cx="5040000" cy="38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6337084" y="1603200"/>
            <a:ext cx="5040000" cy="384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750314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816000" y="1604434"/>
            <a:ext cx="10560000" cy="3841751"/>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1548757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2014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6096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816000" y="274637"/>
            <a:ext cx="5087979" cy="114300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816000" y="1604944"/>
            <a:ext cx="5087979" cy="38433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6096000" y="0"/>
            <a:ext cx="6096000" cy="5446184"/>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62872634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4080000" cy="5446184"/>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Text Placeholder 6"/>
          <p:cNvSpPr>
            <a:spLocks noGrp="1"/>
          </p:cNvSpPr>
          <p:nvPr>
            <p:ph type="body" sz="quarter" idx="11"/>
          </p:nvPr>
        </p:nvSpPr>
        <p:spPr>
          <a:xfrm>
            <a:off x="816000" y="740701"/>
            <a:ext cx="2975744" cy="470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080000" y="0"/>
            <a:ext cx="8112000" cy="5446184"/>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898541484"/>
      </p:ext>
    </p:extLst>
  </p:cSld>
  <p:clrMapOvr>
    <a:masterClrMapping/>
  </p:clrMapOvr>
  <p:extLst>
    <p:ext uri="{DCECCB84-F9BA-43D5-87BE-67443E8EF086}">
      <p15:sldGuideLst xmlns:p15="http://schemas.microsoft.com/office/powerpoint/2012/main">
        <p15:guide id="1" pos="192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6216000" y="1628687"/>
            <a:ext cx="5160000" cy="2400000"/>
          </a:xfrm>
        </p:spPr>
        <p:txBody>
          <a:bodyPr tIns="144000">
            <a:normAutofit/>
          </a:bodyPr>
          <a:lstStyle>
            <a:lvl1pPr algn="ctr">
              <a:defRPr sz="2667"/>
            </a:lvl1pPr>
          </a:lstStyle>
          <a:p>
            <a:r>
              <a:rPr lang="en-GB" dirty="0"/>
              <a:t>Click icon to add photo</a:t>
            </a:r>
          </a:p>
        </p:txBody>
      </p:sp>
      <p:sp>
        <p:nvSpPr>
          <p:cNvPr id="14" name="Text Placeholder 12"/>
          <p:cNvSpPr>
            <a:spLocks noGrp="1"/>
          </p:cNvSpPr>
          <p:nvPr>
            <p:ph type="body" sz="quarter" idx="14"/>
          </p:nvPr>
        </p:nvSpPr>
        <p:spPr>
          <a:xfrm>
            <a:off x="6216000" y="4004432"/>
            <a:ext cx="5160000" cy="1440000"/>
          </a:xfrm>
          <a:solidFill>
            <a:srgbClr val="EE7401"/>
          </a:solidFill>
        </p:spPr>
        <p:txBody>
          <a:bodyPr lIns="180000" tIns="180000" rIns="180000" bIns="180000">
            <a:normAutofit/>
          </a:bodyPr>
          <a:lstStyle>
            <a:lvl1pPr algn="l">
              <a:defRPr sz="2667">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816000" y="1635957"/>
            <a:ext cx="5160000" cy="2400000"/>
          </a:xfrm>
        </p:spPr>
        <p:txBody>
          <a:bodyPr tIns="144000">
            <a:normAutofit/>
          </a:bodyPr>
          <a:lstStyle>
            <a:lvl1pPr algn="ctr">
              <a:defRPr sz="2667"/>
            </a:lvl1pPr>
          </a:lstStyle>
          <a:p>
            <a:r>
              <a:rPr lang="en-GB" dirty="0"/>
              <a:t>Click icon to add photo</a:t>
            </a:r>
          </a:p>
        </p:txBody>
      </p:sp>
      <p:sp>
        <p:nvSpPr>
          <p:cNvPr id="12" name="Text Placeholder 12"/>
          <p:cNvSpPr>
            <a:spLocks noGrp="1"/>
          </p:cNvSpPr>
          <p:nvPr>
            <p:ph type="body" sz="quarter" idx="16"/>
          </p:nvPr>
        </p:nvSpPr>
        <p:spPr>
          <a:xfrm>
            <a:off x="816000" y="4004432"/>
            <a:ext cx="5160000" cy="1440000"/>
          </a:xfrm>
          <a:solidFill>
            <a:srgbClr val="EE7401"/>
          </a:solidFill>
        </p:spPr>
        <p:txBody>
          <a:bodyPr lIns="180000" tIns="180000" rIns="180000" bIns="180000">
            <a:normAutofit/>
          </a:bodyPr>
          <a:lstStyle>
            <a:lvl1pPr algn="l">
              <a:defRPr sz="2667">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595601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816000" y="1604432"/>
            <a:ext cx="3360000" cy="1920000"/>
          </a:xfrm>
        </p:spPr>
        <p:txBody>
          <a:bodyPr tIns="144000">
            <a:normAutofit/>
          </a:bodyPr>
          <a:lstStyle>
            <a:lvl1pPr algn="ctr">
              <a:defRPr sz="2667"/>
            </a:lvl1pPr>
          </a:lstStyle>
          <a:p>
            <a:r>
              <a:rPr lang="en-GB" dirty="0"/>
              <a:t>Click icon to add photo</a:t>
            </a:r>
          </a:p>
        </p:txBody>
      </p:sp>
      <p:sp>
        <p:nvSpPr>
          <p:cNvPr id="10" name="Picture Placeholder 3"/>
          <p:cNvSpPr>
            <a:spLocks noGrp="1"/>
          </p:cNvSpPr>
          <p:nvPr>
            <p:ph type="pic" sz="quarter" idx="11" hasCustomPrompt="1"/>
          </p:nvPr>
        </p:nvSpPr>
        <p:spPr>
          <a:xfrm>
            <a:off x="4414917" y="1604432"/>
            <a:ext cx="3360000" cy="1920000"/>
          </a:xfrm>
        </p:spPr>
        <p:txBody>
          <a:bodyPr tIns="144000">
            <a:normAutofit/>
          </a:bodyPr>
          <a:lstStyle>
            <a:lvl1pPr algn="ctr">
              <a:defRPr sz="2667"/>
            </a:lvl1pPr>
          </a:lstStyle>
          <a:p>
            <a:r>
              <a:rPr lang="en-GB" dirty="0"/>
              <a:t>Click icon to add photo</a:t>
            </a:r>
          </a:p>
        </p:txBody>
      </p:sp>
      <p:sp>
        <p:nvSpPr>
          <p:cNvPr id="11" name="Picture Placeholder 3"/>
          <p:cNvSpPr>
            <a:spLocks noGrp="1"/>
          </p:cNvSpPr>
          <p:nvPr>
            <p:ph type="pic" sz="quarter" idx="12" hasCustomPrompt="1"/>
          </p:nvPr>
        </p:nvSpPr>
        <p:spPr>
          <a:xfrm>
            <a:off x="8013835" y="1604433"/>
            <a:ext cx="3360000" cy="1920000"/>
          </a:xfrm>
        </p:spPr>
        <p:txBody>
          <a:bodyPr tIns="144000">
            <a:normAutofit/>
          </a:bodyPr>
          <a:lstStyle>
            <a:lvl1pPr algn="ctr">
              <a:defRPr sz="2667"/>
            </a:lvl1pPr>
          </a:lstStyle>
          <a:p>
            <a:r>
              <a:rPr lang="en-GB" dirty="0"/>
              <a:t>Click icon to add photo</a:t>
            </a:r>
          </a:p>
        </p:txBody>
      </p:sp>
      <p:sp>
        <p:nvSpPr>
          <p:cNvPr id="13" name="Text Placeholder 12"/>
          <p:cNvSpPr>
            <a:spLocks noGrp="1"/>
          </p:cNvSpPr>
          <p:nvPr>
            <p:ph type="body" sz="quarter" idx="13"/>
          </p:nvPr>
        </p:nvSpPr>
        <p:spPr>
          <a:xfrm>
            <a:off x="816000" y="3526184"/>
            <a:ext cx="3360000" cy="1920000"/>
          </a:xfrm>
          <a:solidFill>
            <a:srgbClr val="EE7401"/>
          </a:solidFill>
        </p:spPr>
        <p:txBody>
          <a:bodyPr lIns="180000" tIns="180000" rIns="180000" bIns="180000">
            <a:normAutofit/>
          </a:bodyPr>
          <a:lstStyle>
            <a:lvl1pPr algn="l">
              <a:defRPr sz="2667">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4414917" y="3524432"/>
            <a:ext cx="3360000" cy="1920000"/>
          </a:xfrm>
          <a:solidFill>
            <a:srgbClr val="EE7401"/>
          </a:solidFill>
        </p:spPr>
        <p:txBody>
          <a:bodyPr lIns="180000" tIns="180000" rIns="180000" bIns="180000">
            <a:normAutofit/>
          </a:bodyPr>
          <a:lstStyle>
            <a:lvl1pPr algn="l">
              <a:defRPr sz="2667">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8013835" y="3526184"/>
            <a:ext cx="3360000" cy="1920000"/>
          </a:xfrm>
          <a:solidFill>
            <a:srgbClr val="EE7401"/>
          </a:solidFill>
        </p:spPr>
        <p:txBody>
          <a:bodyPr lIns="180000" tIns="180000" rIns="180000" bIns="180000">
            <a:normAutofit/>
          </a:bodyPr>
          <a:lstStyle>
            <a:lvl1pPr algn="l">
              <a:defRPr sz="2667">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2081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817034" y="1604434"/>
            <a:ext cx="10558967" cy="3841751"/>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2669007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814917" y="1604435"/>
            <a:ext cx="10561083" cy="3841749"/>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1812697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776000" y="558909"/>
            <a:ext cx="8640000" cy="4861963"/>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28941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F64-C808-AE43-B6AA-A31363911C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DB9AD2-47E4-554B-BB79-6CD995E218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F38217-F35F-3040-8CCC-3CDE3BD7F91D}"/>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5" name="Footer Placeholder 4">
            <a:extLst>
              <a:ext uri="{FF2B5EF4-FFF2-40B4-BE49-F238E27FC236}">
                <a16:creationId xmlns:a16="http://schemas.microsoft.com/office/drawing/2014/main" id="{57560E95-EE38-1445-A64C-C1E3EE8A3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2281-FF6C-5845-9156-4E101C753C67}"/>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3352013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798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6" y="1709826"/>
            <a:ext cx="10515600" cy="2852737"/>
          </a:xfrm>
          <a:prstGeom prst="rect">
            <a:avLst/>
          </a:prstGeom>
        </p:spPr>
        <p:txBody>
          <a:bodyPr anchor="b"/>
          <a:lstStyle>
            <a:lvl1pPr>
              <a:defRPr sz="6000"/>
            </a:lvl1pPr>
          </a:lstStyle>
          <a:p>
            <a:r>
              <a:t>Title Text</a:t>
            </a:r>
          </a:p>
        </p:txBody>
      </p:sp>
      <p:sp>
        <p:nvSpPr>
          <p:cNvPr id="30" name="Shape 30"/>
          <p:cNvSpPr>
            <a:spLocks noGrp="1"/>
          </p:cNvSpPr>
          <p:nvPr>
            <p:ph type="body" sz="quarter" idx="1"/>
          </p:nvPr>
        </p:nvSpPr>
        <p:spPr>
          <a:xfrm>
            <a:off x="831856" y="4589550"/>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685082DE-41C9-432E-91D7-26669FF291BF}" type="slidenum">
              <a:rPr lang="en-GB" smtClean="0"/>
              <a:t>‹#›</a:t>
            </a:fld>
            <a:endParaRPr lang="en-GB"/>
          </a:p>
        </p:txBody>
      </p:sp>
    </p:spTree>
    <p:extLst>
      <p:ext uri="{BB962C8B-B14F-4D97-AF65-F5344CB8AC3E}">
        <p14:creationId xmlns:p14="http://schemas.microsoft.com/office/powerpoint/2010/main" val="239907617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392000" y="0"/>
            <a:ext cx="4800000" cy="4800000"/>
          </a:xfrm>
          <a:prstGeom prst="rect">
            <a:avLst/>
          </a:prstGeom>
        </p:spPr>
        <p:txBody>
          <a:bodyPr lIns="0" tIns="360000" rIns="0" bIns="0"/>
          <a:lstStyle>
            <a:lvl1pPr algn="ctr">
              <a:defRPr sz="32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816000" y="2605993"/>
            <a:ext cx="5808064" cy="576361"/>
          </a:xfrm>
          <a:prstGeom prst="rect">
            <a:avLst/>
          </a:prstGeom>
        </p:spPr>
        <p:txBody>
          <a:bodyPr lIns="0" tIns="0" rIns="0" bIns="0" anchor="ctr" anchorCtr="0">
            <a:normAutofit/>
          </a:bodyPr>
          <a:lstStyle>
            <a:lvl1pPr>
              <a:defRPr sz="3067">
                <a:solidFill>
                  <a:schemeClr val="bg1"/>
                </a:solidFill>
              </a:defRPr>
            </a:lvl1pPr>
          </a:lstStyle>
          <a:p>
            <a:r>
              <a:rPr lang="en-US" sz="3067" dirty="0"/>
              <a:t>Click to edit date</a:t>
            </a:r>
            <a:endParaRPr lang="en-GB" sz="3067" dirty="0"/>
          </a:p>
        </p:txBody>
      </p:sp>
      <p:sp>
        <p:nvSpPr>
          <p:cNvPr id="9" name="Text Placeholder 8"/>
          <p:cNvSpPr>
            <a:spLocks noGrp="1"/>
          </p:cNvSpPr>
          <p:nvPr>
            <p:ph type="body" sz="quarter" idx="12" hasCustomPrompt="1"/>
          </p:nvPr>
        </p:nvSpPr>
        <p:spPr>
          <a:xfrm>
            <a:off x="816000" y="3301217"/>
            <a:ext cx="5807803" cy="511827"/>
          </a:xfrm>
          <a:prstGeom prst="rect">
            <a:avLst/>
          </a:prstGeom>
        </p:spPr>
        <p:txBody>
          <a:bodyPr lIns="0" tIns="0" rIns="0" bIns="0">
            <a:normAutofit/>
          </a:bodyPr>
          <a:lstStyle>
            <a:lvl1pPr>
              <a:defRPr sz="2667">
                <a:solidFill>
                  <a:schemeClr val="bg1"/>
                </a:solidFill>
              </a:defRPr>
            </a:lvl1pPr>
          </a:lstStyle>
          <a:p>
            <a:r>
              <a:rPr lang="en-GB" sz="2667" dirty="0"/>
              <a:t>Click to add your name</a:t>
            </a:r>
            <a:endParaRPr lang="en-GB" sz="3067" dirty="0"/>
          </a:p>
        </p:txBody>
      </p:sp>
      <p:sp>
        <p:nvSpPr>
          <p:cNvPr id="10" name="Text Placeholder 8"/>
          <p:cNvSpPr>
            <a:spLocks noGrp="1"/>
          </p:cNvSpPr>
          <p:nvPr>
            <p:ph type="body" sz="quarter" idx="13" hasCustomPrompt="1"/>
          </p:nvPr>
        </p:nvSpPr>
        <p:spPr>
          <a:xfrm>
            <a:off x="816000" y="3781271"/>
            <a:ext cx="5807803" cy="511827"/>
          </a:xfrm>
          <a:prstGeom prst="rect">
            <a:avLst/>
          </a:prstGeom>
        </p:spPr>
        <p:txBody>
          <a:bodyPr lIns="0" tIns="0" rIns="0" bIns="0">
            <a:normAutofit/>
          </a:bodyPr>
          <a:lstStyle>
            <a:lvl1pPr>
              <a:defRPr sz="2667" baseline="0">
                <a:solidFill>
                  <a:schemeClr val="bg1"/>
                </a:solidFill>
              </a:defRPr>
            </a:lvl1pPr>
          </a:lstStyle>
          <a:p>
            <a:r>
              <a:rPr lang="en-GB" sz="2667" dirty="0"/>
              <a:t>Click to add your service area</a:t>
            </a:r>
            <a:endParaRPr lang="en-GB" sz="3067" dirty="0"/>
          </a:p>
        </p:txBody>
      </p:sp>
      <p:sp>
        <p:nvSpPr>
          <p:cNvPr id="11" name="Text Placeholder 8"/>
          <p:cNvSpPr>
            <a:spLocks noGrp="1"/>
          </p:cNvSpPr>
          <p:nvPr>
            <p:ph type="body" sz="quarter" idx="14" hasCustomPrompt="1"/>
          </p:nvPr>
        </p:nvSpPr>
        <p:spPr>
          <a:xfrm>
            <a:off x="816000" y="740702"/>
            <a:ext cx="6288117" cy="1703740"/>
          </a:xfrm>
          <a:prstGeom prst="rect">
            <a:avLst/>
          </a:prstGeom>
        </p:spPr>
        <p:txBody>
          <a:bodyPr lIns="0" tIns="0" rIns="0" bIns="0" anchor="b" anchorCtr="0">
            <a:normAutofit/>
          </a:bodyPr>
          <a:lstStyle>
            <a:lvl1pPr>
              <a:spcBef>
                <a:spcPts val="0"/>
              </a:spcBef>
              <a:defRPr sz="5600" baseline="0">
                <a:solidFill>
                  <a:schemeClr val="bg1"/>
                </a:solidFill>
              </a:defRPr>
            </a:lvl1pPr>
          </a:lstStyle>
          <a:p>
            <a:r>
              <a:rPr lang="en-GB" sz="5600" dirty="0"/>
              <a:t>Click to edit Presentation title</a:t>
            </a:r>
            <a:endParaRPr lang="en-GB" sz="3067" dirty="0"/>
          </a:p>
        </p:txBody>
      </p:sp>
    </p:spTree>
    <p:extLst>
      <p:ext uri="{BB962C8B-B14F-4D97-AF65-F5344CB8AC3E}">
        <p14:creationId xmlns:p14="http://schemas.microsoft.com/office/powerpoint/2010/main" val="889417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816000" y="738189"/>
            <a:ext cx="6720747" cy="1592808"/>
          </a:xfrm>
          <a:prstGeom prst="rect">
            <a:avLst/>
          </a:prstGeom>
          <a:noFill/>
        </p:spPr>
        <p:txBody>
          <a:bodyPr wrap="square" rtlCol="0">
            <a:spAutoFit/>
          </a:bodyPr>
          <a:lstStyle/>
          <a:p>
            <a:pPr>
              <a:spcAft>
                <a:spcPts val="1333"/>
              </a:spcAft>
            </a:pPr>
            <a:r>
              <a:rPr lang="en-GB" sz="5600" dirty="0">
                <a:solidFill>
                  <a:schemeClr val="bg1"/>
                </a:solidFill>
              </a:rPr>
              <a:t>Thank you</a:t>
            </a:r>
          </a:p>
          <a:p>
            <a:r>
              <a:rPr lang="en-GB" sz="3067" dirty="0">
                <a:solidFill>
                  <a:schemeClr val="bg1"/>
                </a:solidFill>
              </a:rPr>
              <a:t>www.swindon.gov.uk</a:t>
            </a:r>
          </a:p>
        </p:txBody>
      </p:sp>
    </p:spTree>
    <p:extLst>
      <p:ext uri="{BB962C8B-B14F-4D97-AF65-F5344CB8AC3E}">
        <p14:creationId xmlns:p14="http://schemas.microsoft.com/office/powerpoint/2010/main" val="61968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9273-582F-D942-8B09-D6BF2DC8FA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6F0BA3-AFE5-8B40-9A3B-7355FC7FA0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44CBB3-901C-004A-ACFD-B041752FE8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46E366-4893-114C-A52B-AF981492316F}"/>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6" name="Footer Placeholder 5">
            <a:extLst>
              <a:ext uri="{FF2B5EF4-FFF2-40B4-BE49-F238E27FC236}">
                <a16:creationId xmlns:a16="http://schemas.microsoft.com/office/drawing/2014/main" id="{0B90A5D6-50E1-1046-90A7-CB59E5219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368E4-EBD3-9F43-86F6-3608EAFEF691}"/>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238507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24CE-790A-6A41-A4B7-F554CFA4B00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C44BBD-132F-984C-B87F-85BB0D1DD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E30146-8872-D142-9E6A-5F58854355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87B4BD-2C79-2542-AE73-994797AAD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917F38-125C-DC4F-B9B4-82D8F4B91E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53C88F6-6E9F-244C-A793-20ABA4996F99}"/>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8" name="Footer Placeholder 7">
            <a:extLst>
              <a:ext uri="{FF2B5EF4-FFF2-40B4-BE49-F238E27FC236}">
                <a16:creationId xmlns:a16="http://schemas.microsoft.com/office/drawing/2014/main" id="{26294810-2A10-5E4C-BE4C-2B85826A2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59C749-543A-8342-BE1A-780CCB0C907C}"/>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139228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B2D8-995C-5041-BB6C-982DFFC4AE6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4B6715-CA19-8B4D-8155-B51A778EDFCA}"/>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4" name="Footer Placeholder 3">
            <a:extLst>
              <a:ext uri="{FF2B5EF4-FFF2-40B4-BE49-F238E27FC236}">
                <a16:creationId xmlns:a16="http://schemas.microsoft.com/office/drawing/2014/main" id="{60318017-3894-B845-864E-B2B5BD7D17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D301D1-7686-DF4E-90B7-694E56CCF1A0}"/>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184645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8D2FE-8FCD-6B49-9F78-A0AD085B2A08}"/>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3" name="Footer Placeholder 2">
            <a:extLst>
              <a:ext uri="{FF2B5EF4-FFF2-40B4-BE49-F238E27FC236}">
                <a16:creationId xmlns:a16="http://schemas.microsoft.com/office/drawing/2014/main" id="{4B2F2E8A-F653-6047-8E82-B3C383666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C4D2C8-CE2B-B14C-A6E8-1A8E15ECA1FA}"/>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470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543E-68F0-4A49-B397-DED70C39DD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C63A6A-5BF5-274D-B309-2CD639FD2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E7B1E2B-4D5D-7D4D-AAB9-178B1A335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018C97-B872-5442-9C5E-93C69FCCB8FE}"/>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6" name="Footer Placeholder 5">
            <a:extLst>
              <a:ext uri="{FF2B5EF4-FFF2-40B4-BE49-F238E27FC236}">
                <a16:creationId xmlns:a16="http://schemas.microsoft.com/office/drawing/2014/main" id="{335BE5E6-DAF3-9845-A716-C40608432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FB13B-0769-BC4C-A8B9-E7E6238518E3}"/>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156015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0C50-FF91-DB4C-905D-CF2E486585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9B15C47-1DB7-594A-934D-E44860766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F11D18-2508-B540-9290-202FD84E1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185F68-ACC0-9C40-BF5E-C60B0B46DABD}"/>
              </a:ext>
            </a:extLst>
          </p:cNvPr>
          <p:cNvSpPr>
            <a:spLocks noGrp="1"/>
          </p:cNvSpPr>
          <p:nvPr>
            <p:ph type="dt" sz="half" idx="10"/>
          </p:nvPr>
        </p:nvSpPr>
        <p:spPr/>
        <p:txBody>
          <a:bodyPr/>
          <a:lstStyle/>
          <a:p>
            <a:fld id="{177ECCC6-E652-5946-A88E-25762956F621}" type="datetimeFigureOut">
              <a:rPr lang="en-US" smtClean="0"/>
              <a:t>5/22/2024</a:t>
            </a:fld>
            <a:endParaRPr lang="en-US"/>
          </a:p>
        </p:txBody>
      </p:sp>
      <p:sp>
        <p:nvSpPr>
          <p:cNvPr id="6" name="Footer Placeholder 5">
            <a:extLst>
              <a:ext uri="{FF2B5EF4-FFF2-40B4-BE49-F238E27FC236}">
                <a16:creationId xmlns:a16="http://schemas.microsoft.com/office/drawing/2014/main" id="{840256F9-4F5E-2C41-84CE-C0AC2A639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C811D-25FA-E941-B2F2-2E46CB074DF1}"/>
              </a:ext>
            </a:extLst>
          </p:cNvPr>
          <p:cNvSpPr>
            <a:spLocks noGrp="1"/>
          </p:cNvSpPr>
          <p:nvPr>
            <p:ph type="sldNum" sz="quarter" idx="12"/>
          </p:nvPr>
        </p:nvSpPr>
        <p:spPr/>
        <p:txBody>
          <a:bodyPr/>
          <a:lstStyle/>
          <a:p>
            <a:fld id="{8A052237-D2D8-7B4C-BF89-5EB8BB5455F5}" type="slidenum">
              <a:rPr lang="en-US" smtClean="0"/>
              <a:t>‹#›</a:t>
            </a:fld>
            <a:endParaRPr lang="en-US"/>
          </a:p>
        </p:txBody>
      </p:sp>
    </p:spTree>
    <p:extLst>
      <p:ext uri="{BB962C8B-B14F-4D97-AF65-F5344CB8AC3E}">
        <p14:creationId xmlns:p14="http://schemas.microsoft.com/office/powerpoint/2010/main" val="278427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56F08-6FE0-974A-8856-05284B5C5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A4E439-36CB-6C44-9FF6-69B708110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27BE5E-2D33-B245-9D0E-0CB00568AF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ECCC6-E652-5946-A88E-25762956F621}" type="datetimeFigureOut">
              <a:rPr lang="en-US" smtClean="0"/>
              <a:t>5/22/2024</a:t>
            </a:fld>
            <a:endParaRPr lang="en-US"/>
          </a:p>
        </p:txBody>
      </p:sp>
      <p:sp>
        <p:nvSpPr>
          <p:cNvPr id="5" name="Footer Placeholder 4">
            <a:extLst>
              <a:ext uri="{FF2B5EF4-FFF2-40B4-BE49-F238E27FC236}">
                <a16:creationId xmlns:a16="http://schemas.microsoft.com/office/drawing/2014/main" id="{6AA1A52A-C24A-3744-8ED1-48C7BABF0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237F4E-5708-8E42-8EEC-9969C3956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52237-D2D8-7B4C-BF89-5EB8BB5455F5}" type="slidenum">
              <a:rPr lang="en-US" smtClean="0"/>
              <a:t>‹#›</a:t>
            </a:fld>
            <a:endParaRPr lang="en-US"/>
          </a:p>
        </p:txBody>
      </p:sp>
    </p:spTree>
    <p:extLst>
      <p:ext uri="{BB962C8B-B14F-4D97-AF65-F5344CB8AC3E}">
        <p14:creationId xmlns:p14="http://schemas.microsoft.com/office/powerpoint/2010/main" val="429446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47704" y="4651245"/>
            <a:ext cx="4844297" cy="2206756"/>
          </a:xfrm>
          <a:prstGeom prst="rect">
            <a:avLst/>
          </a:prstGeom>
        </p:spPr>
      </p:pic>
      <p:sp>
        <p:nvSpPr>
          <p:cNvPr id="5" name="object 2"/>
          <p:cNvSpPr/>
          <p:nvPr userDrawn="1"/>
        </p:nvSpPr>
        <p:spPr>
          <a:xfrm>
            <a:off x="0" y="0"/>
            <a:ext cx="12192000" cy="480060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sz="2400"/>
          </a:p>
        </p:txBody>
      </p:sp>
    </p:spTree>
    <p:extLst>
      <p:ext uri="{BB962C8B-B14F-4D97-AF65-F5344CB8AC3E}">
        <p14:creationId xmlns:p14="http://schemas.microsoft.com/office/powerpoint/2010/main" val="3179894081"/>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1219170" rtl="0" eaLnBrk="1" latinLnBrk="0" hangingPunct="1">
        <a:spcBef>
          <a:spcPct val="0"/>
        </a:spcBef>
        <a:buNone/>
        <a:defRPr sz="5600" kern="1200">
          <a:solidFill>
            <a:schemeClr val="tx1"/>
          </a:solidFill>
          <a:latin typeface="Myriad Pro Light" pitchFamily="34" charset="0"/>
          <a:ea typeface="+mj-ea"/>
          <a:cs typeface="+mj-cs"/>
        </a:defRPr>
      </a:lvl1pPr>
    </p:titleStyle>
    <p:bodyStyle>
      <a:lvl1pPr marL="0" indent="0" algn="l" defTabSz="1219170" rtl="0" eaLnBrk="1" latinLnBrk="0" hangingPunct="1">
        <a:spcBef>
          <a:spcPct val="20000"/>
        </a:spcBef>
        <a:buFont typeface="Arial" pitchFamily="34" charset="0"/>
        <a:buNone/>
        <a:defRPr sz="4000" kern="1200">
          <a:solidFill>
            <a:schemeClr val="tx1"/>
          </a:solidFill>
          <a:latin typeface="Myriad Pro Light" pitchFamily="34" charset="0"/>
          <a:ea typeface="+mn-ea"/>
          <a:cs typeface="+mn-cs"/>
        </a:defRPr>
      </a:lvl1pPr>
      <a:lvl2pPr marL="958827" indent="-349242" algn="l" defTabSz="1219170" rtl="0" eaLnBrk="1" latinLnBrk="0" hangingPunct="1">
        <a:spcBef>
          <a:spcPct val="20000"/>
        </a:spcBef>
        <a:buFont typeface="Arial" pitchFamily="34" charset="0"/>
        <a:buChar char="•"/>
        <a:defRPr sz="3733" kern="1200">
          <a:solidFill>
            <a:schemeClr val="tx1"/>
          </a:solidFill>
          <a:latin typeface="Myriad Pro Light" pitchFamily="34" charset="0"/>
          <a:ea typeface="+mn-ea"/>
          <a:cs typeface="+mn-cs"/>
        </a:defRPr>
      </a:lvl2pPr>
      <a:lvl3pPr marL="1676358" indent="-457189" algn="l" defTabSz="121917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3pPr>
      <a:lvl4pPr marL="2285943" indent="-457189" algn="l" defTabSz="1219170" rtl="0" eaLnBrk="1" latinLnBrk="0" hangingPunct="1">
        <a:spcBef>
          <a:spcPct val="20000"/>
        </a:spcBef>
        <a:buFont typeface="Arial" pitchFamily="34" charset="0"/>
        <a:buChar char="•"/>
        <a:defRPr sz="2667" kern="1200">
          <a:solidFill>
            <a:schemeClr val="tx1"/>
          </a:solidFill>
          <a:latin typeface="Myriad Pro Light" pitchFamily="34" charset="0"/>
          <a:ea typeface="+mn-ea"/>
          <a:cs typeface="+mn-cs"/>
        </a:defRPr>
      </a:lvl4pPr>
      <a:lvl5pPr marL="2895528" indent="-457189" algn="l" defTabSz="1219170" rtl="0" eaLnBrk="1" latinLnBrk="0" hangingPunct="1">
        <a:spcBef>
          <a:spcPct val="20000"/>
        </a:spcBef>
        <a:buFont typeface="Arial" pitchFamily="34" charset="0"/>
        <a:buChar char="•"/>
        <a:defRPr sz="2667" kern="1200">
          <a:solidFill>
            <a:schemeClr val="tx1"/>
          </a:solidFill>
          <a:latin typeface="Myriad Pro Light"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47704" y="4651245"/>
            <a:ext cx="4844297" cy="2206756"/>
          </a:xfrm>
          <a:prstGeom prst="rect">
            <a:avLst/>
          </a:prstGeom>
        </p:spPr>
      </p:pic>
      <p:sp>
        <p:nvSpPr>
          <p:cNvPr id="5" name="object 2"/>
          <p:cNvSpPr/>
          <p:nvPr userDrawn="1"/>
        </p:nvSpPr>
        <p:spPr>
          <a:xfrm>
            <a:off x="0" y="0"/>
            <a:ext cx="12192000" cy="480060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sz="2400"/>
          </a:p>
        </p:txBody>
      </p:sp>
    </p:spTree>
    <p:extLst>
      <p:ext uri="{BB962C8B-B14F-4D97-AF65-F5344CB8AC3E}">
        <p14:creationId xmlns:p14="http://schemas.microsoft.com/office/powerpoint/2010/main" val="1958181435"/>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l" defTabSz="1219170" rtl="0" eaLnBrk="1" latinLnBrk="0" hangingPunct="1">
        <a:spcBef>
          <a:spcPct val="0"/>
        </a:spcBef>
        <a:buNone/>
        <a:defRPr sz="5600" kern="1200">
          <a:solidFill>
            <a:schemeClr val="tx1"/>
          </a:solidFill>
          <a:latin typeface="Myriad Pro Light" pitchFamily="34" charset="0"/>
          <a:ea typeface="+mj-ea"/>
          <a:cs typeface="+mj-cs"/>
        </a:defRPr>
      </a:lvl1pPr>
    </p:titleStyle>
    <p:bodyStyle>
      <a:lvl1pPr marL="0" indent="0" algn="l" defTabSz="1219170" rtl="0" eaLnBrk="1" latinLnBrk="0" hangingPunct="1">
        <a:spcBef>
          <a:spcPct val="20000"/>
        </a:spcBef>
        <a:buFont typeface="Arial" pitchFamily="34" charset="0"/>
        <a:buNone/>
        <a:defRPr sz="4000" kern="1200">
          <a:solidFill>
            <a:schemeClr val="tx1"/>
          </a:solidFill>
          <a:latin typeface="Myriad Pro Light" pitchFamily="34" charset="0"/>
          <a:ea typeface="+mn-ea"/>
          <a:cs typeface="+mn-cs"/>
        </a:defRPr>
      </a:lvl1pPr>
      <a:lvl2pPr marL="958827" indent="-349242" algn="l" defTabSz="1219170" rtl="0" eaLnBrk="1" latinLnBrk="0" hangingPunct="1">
        <a:spcBef>
          <a:spcPct val="20000"/>
        </a:spcBef>
        <a:buFont typeface="Arial" pitchFamily="34" charset="0"/>
        <a:buChar char="•"/>
        <a:defRPr sz="3733" kern="1200">
          <a:solidFill>
            <a:schemeClr val="tx1"/>
          </a:solidFill>
          <a:latin typeface="Myriad Pro Light" pitchFamily="34" charset="0"/>
          <a:ea typeface="+mn-ea"/>
          <a:cs typeface="+mn-cs"/>
        </a:defRPr>
      </a:lvl2pPr>
      <a:lvl3pPr marL="1676358" indent="-457189" algn="l" defTabSz="121917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3pPr>
      <a:lvl4pPr marL="2285943" indent="-457189" algn="l" defTabSz="1219170" rtl="0" eaLnBrk="1" latinLnBrk="0" hangingPunct="1">
        <a:spcBef>
          <a:spcPct val="20000"/>
        </a:spcBef>
        <a:buFont typeface="Arial" pitchFamily="34" charset="0"/>
        <a:buChar char="•"/>
        <a:defRPr sz="2667" kern="1200">
          <a:solidFill>
            <a:schemeClr val="tx1"/>
          </a:solidFill>
          <a:latin typeface="Myriad Pro Light" pitchFamily="34" charset="0"/>
          <a:ea typeface="+mn-ea"/>
          <a:cs typeface="+mn-cs"/>
        </a:defRPr>
      </a:lvl4pPr>
      <a:lvl5pPr marL="2895528" indent="-457189" algn="l" defTabSz="1219170" rtl="0" eaLnBrk="1" latinLnBrk="0" hangingPunct="1">
        <a:spcBef>
          <a:spcPct val="20000"/>
        </a:spcBef>
        <a:buFont typeface="Arial" pitchFamily="34" charset="0"/>
        <a:buChar char="•"/>
        <a:defRPr sz="2667" kern="1200">
          <a:solidFill>
            <a:schemeClr val="tx1"/>
          </a:solidFill>
          <a:latin typeface="Myriad Pro Light"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47810"/>
            <a:ext cx="10560000" cy="964967"/>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816000" y="1600202"/>
            <a:ext cx="10560000" cy="384352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550395" y="5443725"/>
            <a:ext cx="2641605" cy="1414275"/>
          </a:xfrm>
          <a:prstGeom prst="rect">
            <a:avLst/>
          </a:prstGeom>
        </p:spPr>
      </p:pic>
      <p:cxnSp>
        <p:nvCxnSpPr>
          <p:cNvPr id="7" name="Straight Connector 6"/>
          <p:cNvCxnSpPr/>
          <p:nvPr userDrawn="1"/>
        </p:nvCxnSpPr>
        <p:spPr>
          <a:xfrm>
            <a:off x="9550395" y="5921332"/>
            <a:ext cx="0" cy="456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453935" y="5921332"/>
            <a:ext cx="8640960" cy="456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2133" dirty="0"/>
              <a:t>Early</a:t>
            </a:r>
            <a:r>
              <a:rPr lang="en-US" sz="2133" baseline="0" dirty="0"/>
              <a:t> Years and Childcare</a:t>
            </a:r>
            <a:endParaRPr lang="en-GB" sz="2133" dirty="0"/>
          </a:p>
        </p:txBody>
      </p:sp>
    </p:spTree>
    <p:extLst>
      <p:ext uri="{BB962C8B-B14F-4D97-AF65-F5344CB8AC3E}">
        <p14:creationId xmlns:p14="http://schemas.microsoft.com/office/powerpoint/2010/main" val="29962174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1219170" rtl="0" eaLnBrk="1" latinLnBrk="0" hangingPunct="1">
        <a:lnSpc>
          <a:spcPct val="80000"/>
        </a:lnSpc>
        <a:spcBef>
          <a:spcPct val="0"/>
        </a:spcBef>
        <a:buNone/>
        <a:defRPr sz="4667" kern="1200" baseline="0">
          <a:solidFill>
            <a:srgbClr val="EE7401"/>
          </a:solidFill>
          <a:latin typeface="Myriad Pro Light" pitchFamily="34" charset="0"/>
          <a:ea typeface="+mj-ea"/>
          <a:cs typeface="+mj-cs"/>
        </a:defRPr>
      </a:lvl1pPr>
    </p:titleStyle>
    <p:bodyStyle>
      <a:lvl1pPr marL="0" indent="0" algn="l" defTabSz="1219170" rtl="0" eaLnBrk="1" latinLnBrk="0" hangingPunct="1">
        <a:spcBef>
          <a:spcPct val="20000"/>
        </a:spcBef>
        <a:buClr>
          <a:srgbClr val="EE7401"/>
        </a:buClr>
        <a:buFontTx/>
        <a:buNone/>
        <a:defRPr sz="3067" kern="1200">
          <a:solidFill>
            <a:schemeClr val="tx1"/>
          </a:solidFill>
          <a:latin typeface="Myriad Pro Light" pitchFamily="34" charset="0"/>
          <a:ea typeface="+mn-ea"/>
          <a:cs typeface="+mn-cs"/>
        </a:defRPr>
      </a:lvl1pPr>
      <a:lvl2pPr marL="603236" indent="-249760" algn="l" defTabSz="1219170" rtl="0" eaLnBrk="1" latinLnBrk="0" hangingPunct="1">
        <a:spcBef>
          <a:spcPct val="20000"/>
        </a:spcBef>
        <a:buClr>
          <a:srgbClr val="EE7401"/>
        </a:buClr>
        <a:buFont typeface="Arial" pitchFamily="34" charset="0"/>
        <a:buChar char="•"/>
        <a:defRPr sz="2933" kern="1200">
          <a:solidFill>
            <a:schemeClr val="tx1"/>
          </a:solidFill>
          <a:latin typeface="Myriad Pro Light" pitchFamily="34" charset="0"/>
          <a:ea typeface="+mn-ea"/>
          <a:cs typeface="+mn-cs"/>
        </a:defRPr>
      </a:lvl2pPr>
      <a:lvl3pPr marL="1073124" indent="-234945" algn="l" defTabSz="1219170" rtl="0" eaLnBrk="1" latinLnBrk="0" hangingPunct="1">
        <a:spcBef>
          <a:spcPct val="20000"/>
        </a:spcBef>
        <a:buClr>
          <a:srgbClr val="EE7401"/>
        </a:buClr>
        <a:buFont typeface="Arial" pitchFamily="34" charset="0"/>
        <a:buChar char="•"/>
        <a:defRPr sz="2933" kern="1200">
          <a:solidFill>
            <a:schemeClr val="tx1"/>
          </a:solidFill>
          <a:latin typeface="Myriad Pro Light" pitchFamily="34" charset="0"/>
          <a:ea typeface="+mn-ea"/>
          <a:cs typeface="+mn-cs"/>
        </a:defRPr>
      </a:lvl3pPr>
      <a:lvl4pPr marL="1557828" indent="-249760" algn="l" defTabSz="1219170" rtl="0" eaLnBrk="1" latinLnBrk="0" hangingPunct="1">
        <a:spcBef>
          <a:spcPct val="20000"/>
        </a:spcBef>
        <a:buClr>
          <a:srgbClr val="EE7401"/>
        </a:buClr>
        <a:buFont typeface="Arial" pitchFamily="34" charset="0"/>
        <a:buChar char="•"/>
        <a:defRPr sz="2933" kern="1200">
          <a:solidFill>
            <a:schemeClr val="tx1"/>
          </a:solidFill>
          <a:latin typeface="Myriad Pro Light" pitchFamily="34" charset="0"/>
          <a:ea typeface="+mn-ea"/>
          <a:cs typeface="+mn-cs"/>
        </a:defRPr>
      </a:lvl4pPr>
      <a:lvl5pPr marL="2027716" indent="-234945" algn="l" defTabSz="1219170" rtl="0" eaLnBrk="1" latinLnBrk="0" hangingPunct="1">
        <a:spcBef>
          <a:spcPct val="20000"/>
        </a:spcBef>
        <a:buClr>
          <a:srgbClr val="EE7401"/>
        </a:buClr>
        <a:buFont typeface="Arial" pitchFamily="34" charset="0"/>
        <a:buChar char="•"/>
        <a:defRPr sz="2933" kern="1200">
          <a:solidFill>
            <a:schemeClr val="tx1"/>
          </a:solidFill>
          <a:latin typeface="Myriad Pro Light"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p15:clr>
            <a:srgbClr val="F26B43"/>
          </p15:clr>
        </p15:guide>
        <p15:guide id="2" pos="5375">
          <p15:clr>
            <a:srgbClr val="F26B43"/>
          </p15:clr>
        </p15:guide>
        <p15:guide id="3" orient="horz" pos="2573">
          <p15:clr>
            <a:srgbClr val="F26B43"/>
          </p15:clr>
        </p15:guide>
        <p15:guide id="4" orient="horz" pos="667">
          <p15:clr>
            <a:srgbClr val="F26B43"/>
          </p15:clr>
        </p15:guide>
        <p15:guide id="5" orient="horz" pos="7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47704" y="4651245"/>
            <a:ext cx="4844297" cy="2206756"/>
          </a:xfrm>
          <a:prstGeom prst="rect">
            <a:avLst/>
          </a:prstGeom>
        </p:spPr>
      </p:pic>
      <p:sp>
        <p:nvSpPr>
          <p:cNvPr id="5" name="object 2"/>
          <p:cNvSpPr/>
          <p:nvPr userDrawn="1"/>
        </p:nvSpPr>
        <p:spPr>
          <a:xfrm>
            <a:off x="0" y="0"/>
            <a:ext cx="12192000" cy="480060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sz="2400"/>
          </a:p>
        </p:txBody>
      </p:sp>
    </p:spTree>
    <p:extLst>
      <p:ext uri="{BB962C8B-B14F-4D97-AF65-F5344CB8AC3E}">
        <p14:creationId xmlns:p14="http://schemas.microsoft.com/office/powerpoint/2010/main" val="3942096008"/>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1219170" rtl="0" eaLnBrk="1" latinLnBrk="0" hangingPunct="1">
        <a:spcBef>
          <a:spcPct val="0"/>
        </a:spcBef>
        <a:buNone/>
        <a:defRPr sz="5600" kern="1200">
          <a:solidFill>
            <a:schemeClr val="tx1"/>
          </a:solidFill>
          <a:latin typeface="Myriad Pro Light" pitchFamily="34" charset="0"/>
          <a:ea typeface="+mj-ea"/>
          <a:cs typeface="+mj-cs"/>
        </a:defRPr>
      </a:lvl1pPr>
    </p:titleStyle>
    <p:bodyStyle>
      <a:lvl1pPr marL="0" indent="0" algn="l" defTabSz="1219170" rtl="0" eaLnBrk="1" latinLnBrk="0" hangingPunct="1">
        <a:spcBef>
          <a:spcPct val="20000"/>
        </a:spcBef>
        <a:buFont typeface="Arial" pitchFamily="34" charset="0"/>
        <a:buNone/>
        <a:defRPr sz="4000" kern="1200">
          <a:solidFill>
            <a:schemeClr val="tx1"/>
          </a:solidFill>
          <a:latin typeface="Myriad Pro Light" pitchFamily="34" charset="0"/>
          <a:ea typeface="+mn-ea"/>
          <a:cs typeface="+mn-cs"/>
        </a:defRPr>
      </a:lvl1pPr>
      <a:lvl2pPr marL="958827" indent="-349242" algn="l" defTabSz="1219170" rtl="0" eaLnBrk="1" latinLnBrk="0" hangingPunct="1">
        <a:spcBef>
          <a:spcPct val="20000"/>
        </a:spcBef>
        <a:buFont typeface="Arial" pitchFamily="34" charset="0"/>
        <a:buChar char="•"/>
        <a:defRPr sz="3733" kern="1200">
          <a:solidFill>
            <a:schemeClr val="tx1"/>
          </a:solidFill>
          <a:latin typeface="Myriad Pro Light" pitchFamily="34" charset="0"/>
          <a:ea typeface="+mn-ea"/>
          <a:cs typeface="+mn-cs"/>
        </a:defRPr>
      </a:lvl2pPr>
      <a:lvl3pPr marL="1676358" indent="-457189" algn="l" defTabSz="121917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3pPr>
      <a:lvl4pPr marL="2285943" indent="-457189" algn="l" defTabSz="1219170" rtl="0" eaLnBrk="1" latinLnBrk="0" hangingPunct="1">
        <a:spcBef>
          <a:spcPct val="20000"/>
        </a:spcBef>
        <a:buFont typeface="Arial" pitchFamily="34" charset="0"/>
        <a:buChar char="•"/>
        <a:defRPr sz="2667" kern="1200">
          <a:solidFill>
            <a:schemeClr val="tx1"/>
          </a:solidFill>
          <a:latin typeface="Myriad Pro Light" pitchFamily="34" charset="0"/>
          <a:ea typeface="+mn-ea"/>
          <a:cs typeface="+mn-cs"/>
        </a:defRPr>
      </a:lvl4pPr>
      <a:lvl5pPr marL="2895528" indent="-457189" algn="l" defTabSz="1219170" rtl="0" eaLnBrk="1" latinLnBrk="0" hangingPunct="1">
        <a:spcBef>
          <a:spcPct val="20000"/>
        </a:spcBef>
        <a:buFont typeface="Arial" pitchFamily="34" charset="0"/>
        <a:buChar char="•"/>
        <a:defRPr sz="2667" kern="1200">
          <a:solidFill>
            <a:schemeClr val="tx1"/>
          </a:solidFill>
          <a:latin typeface="Myriad Pro Light"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folding-map-road-map-travel-route-360382/"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373602&amp;picture=together-we-are-strong-20110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puzzle-cooperation-together-1020431/"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log.dnevnik.hr/agness"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nn@annvandyke.co.uk"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catherine.mcleod@dingley.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exels.com/photo/alarm-alarm-clock-analog-analogue-280254/" TargetMode="External"/><Relationship Id="rId5" Type="http://schemas.openxmlformats.org/officeDocument/2006/relationships/image" Target="../media/image8.jpeg"/><Relationship Id="rId4" Type="http://schemas.openxmlformats.org/officeDocument/2006/relationships/hyperlink" Target="https://www.wallpaperflare.com/brown-tabby-cat-laying-in-white-and-black-polka-dot-pet-bed-wallpaper-wepe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ingley.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83459&amp;picture=stacked-books"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lectronics.stackexchange.com/questions/131231/pressure-gauge-with-analog-output"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ago.com/academy/text-data-mining-researcher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egislation.gov.uk/ukpga/2006/21/notes/division/6/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icture containing posing&#10;&#10;Description automatically generated">
            <a:extLst>
              <a:ext uri="{FF2B5EF4-FFF2-40B4-BE49-F238E27FC236}">
                <a16:creationId xmlns:a16="http://schemas.microsoft.com/office/drawing/2014/main" id="{4B8D7814-6C8C-8525-5199-1B848AA3BCF8}"/>
              </a:ext>
            </a:extLst>
          </p:cNvPr>
          <p:cNvPicPr>
            <a:picLocks noChangeAspect="1"/>
          </p:cNvPicPr>
          <p:nvPr/>
        </p:nvPicPr>
        <p:blipFill rotWithShape="1">
          <a:blip r:embed="rId3"/>
          <a:srcRect b="1836"/>
          <a:stretch/>
        </p:blipFill>
        <p:spPr>
          <a:xfrm>
            <a:off x="649288" y="731838"/>
            <a:ext cx="4397375" cy="3097213"/>
          </a:xfrm>
          <a:prstGeom prst="rect">
            <a:avLst/>
          </a:prstGeom>
        </p:spPr>
      </p:pic>
      <p:pic>
        <p:nvPicPr>
          <p:cNvPr id="2" name="Picture 1" descr="Logo, company name&#10;&#10;Description automatically generated">
            <a:extLst>
              <a:ext uri="{FF2B5EF4-FFF2-40B4-BE49-F238E27FC236}">
                <a16:creationId xmlns:a16="http://schemas.microsoft.com/office/drawing/2014/main" id="{46E7EA45-B346-6EC9-346B-7C4B54ECC495}"/>
              </a:ext>
            </a:extLst>
          </p:cNvPr>
          <p:cNvPicPr>
            <a:picLocks noChangeAspect="1"/>
          </p:cNvPicPr>
          <p:nvPr/>
        </p:nvPicPr>
        <p:blipFill rotWithShape="1">
          <a:blip r:embed="rId4"/>
          <a:srcRect t="28826" b="31705"/>
          <a:stretch/>
        </p:blipFill>
        <p:spPr>
          <a:xfrm>
            <a:off x="5121275" y="731838"/>
            <a:ext cx="6429375" cy="1746250"/>
          </a:xfrm>
          <a:prstGeom prst="rect">
            <a:avLst/>
          </a:prstGeom>
        </p:spPr>
      </p:pic>
      <p:pic>
        <p:nvPicPr>
          <p:cNvPr id="3" name="Picture 2" descr="Logo, company name&#10;&#10;Description automatically generated">
            <a:extLst>
              <a:ext uri="{FF2B5EF4-FFF2-40B4-BE49-F238E27FC236}">
                <a16:creationId xmlns:a16="http://schemas.microsoft.com/office/drawing/2014/main" id="{B9700FED-1E19-4B45-82C5-0A565EA658AD}"/>
              </a:ext>
            </a:extLst>
          </p:cNvPr>
          <p:cNvPicPr>
            <a:picLocks noChangeAspect="1"/>
          </p:cNvPicPr>
          <p:nvPr/>
        </p:nvPicPr>
        <p:blipFill>
          <a:blip r:embed="rId5"/>
          <a:stretch>
            <a:fillRect/>
          </a:stretch>
        </p:blipFill>
        <p:spPr>
          <a:xfrm>
            <a:off x="5121275" y="2551113"/>
            <a:ext cx="6429375" cy="1276350"/>
          </a:xfrm>
          <a:prstGeom prst="rect">
            <a:avLst/>
          </a:prstGeom>
        </p:spPr>
      </p:pic>
      <p:sp>
        <p:nvSpPr>
          <p:cNvPr id="4" name="Title 3">
            <a:extLst>
              <a:ext uri="{FF2B5EF4-FFF2-40B4-BE49-F238E27FC236}">
                <a16:creationId xmlns:a16="http://schemas.microsoft.com/office/drawing/2014/main" id="{22275AB5-5CFE-413A-88BC-A10E4E7384A8}"/>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br>
              <a:rPr lang="en-US" sz="2800" b="1" kern="1200" dirty="0">
                <a:solidFill>
                  <a:schemeClr val="tx1"/>
                </a:solidFill>
                <a:latin typeface="+mj-lt"/>
                <a:ea typeface="+mj-ea"/>
                <a:cs typeface="+mj-cs"/>
              </a:rPr>
            </a:br>
            <a:br>
              <a:rPr lang="en-US" sz="2800" b="1" kern="1200" dirty="0">
                <a:solidFill>
                  <a:schemeClr val="tx1"/>
                </a:solidFill>
                <a:latin typeface="+mj-lt"/>
                <a:ea typeface="+mj-ea"/>
                <a:cs typeface="+mj-cs"/>
              </a:rPr>
            </a:br>
            <a:r>
              <a:rPr lang="en-US" sz="2800" b="1" dirty="0"/>
              <a:t>Sec</a:t>
            </a:r>
            <a:r>
              <a:rPr lang="en-US" sz="2800" b="1" kern="1200" dirty="0">
                <a:solidFill>
                  <a:schemeClr val="tx1"/>
                </a:solidFill>
                <a:latin typeface="+mj-lt"/>
                <a:ea typeface="+mj-ea"/>
                <a:cs typeface="+mj-cs"/>
              </a:rPr>
              <a:t>uring Sufficiency for EYs Children with SEND</a:t>
            </a:r>
          </a:p>
        </p:txBody>
      </p:sp>
    </p:spTree>
    <p:extLst>
      <p:ext uri="{BB962C8B-B14F-4D97-AF65-F5344CB8AC3E}">
        <p14:creationId xmlns:p14="http://schemas.microsoft.com/office/powerpoint/2010/main" val="414517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zzle">
            <a:extLst>
              <a:ext uri="{FF2B5EF4-FFF2-40B4-BE49-F238E27FC236}">
                <a16:creationId xmlns:a16="http://schemas.microsoft.com/office/drawing/2014/main" id="{A37C45A7-1063-12A0-FB53-622D5CDFC207}"/>
              </a:ext>
            </a:extLst>
          </p:cNvPr>
          <p:cNvPicPr>
            <a:picLocks noChangeAspect="1"/>
          </p:cNvPicPr>
          <p:nvPr/>
        </p:nvPicPr>
        <p:blipFill rotWithShape="1">
          <a:blip r:embed="rId2"/>
          <a:srcRect l="2224" r="3659"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587E40-2D33-42B2-E4D5-65CE2ACDF7E7}"/>
              </a:ext>
            </a:extLst>
          </p:cNvPr>
          <p:cNvSpPr>
            <a:spLocks noGrp="1"/>
          </p:cNvSpPr>
          <p:nvPr>
            <p:ph type="title"/>
          </p:nvPr>
        </p:nvSpPr>
        <p:spPr>
          <a:xfrm>
            <a:off x="609737" y="324427"/>
            <a:ext cx="3822189" cy="1899912"/>
          </a:xfrm>
        </p:spPr>
        <p:txBody>
          <a:bodyPr>
            <a:normAutofit/>
          </a:bodyPr>
          <a:lstStyle/>
          <a:p>
            <a:r>
              <a:rPr lang="en-US" sz="4000" b="1" dirty="0"/>
              <a:t>What are our powers?</a:t>
            </a:r>
          </a:p>
        </p:txBody>
      </p:sp>
      <p:sp>
        <p:nvSpPr>
          <p:cNvPr id="3" name="Content Placeholder 2">
            <a:extLst>
              <a:ext uri="{FF2B5EF4-FFF2-40B4-BE49-F238E27FC236}">
                <a16:creationId xmlns:a16="http://schemas.microsoft.com/office/drawing/2014/main" id="{C0F42EFE-EA7B-A954-173B-23AD57BBE788}"/>
              </a:ext>
            </a:extLst>
          </p:cNvPr>
          <p:cNvSpPr>
            <a:spLocks noGrp="1"/>
          </p:cNvSpPr>
          <p:nvPr>
            <p:ph idx="1"/>
          </p:nvPr>
        </p:nvSpPr>
        <p:spPr>
          <a:xfrm>
            <a:off x="403485" y="2494162"/>
            <a:ext cx="3822189" cy="3742762"/>
          </a:xfrm>
        </p:spPr>
        <p:txBody>
          <a:bodyPr>
            <a:normAutofit fontScale="92500" lnSpcReduction="10000"/>
          </a:bodyPr>
          <a:lstStyle/>
          <a:p>
            <a:r>
              <a:rPr lang="en-US" sz="2000" dirty="0"/>
              <a:t>Securing early childhood services</a:t>
            </a:r>
          </a:p>
          <a:p>
            <a:r>
              <a:rPr lang="en-US" sz="2000" dirty="0"/>
              <a:t>Securing childcare sufficiency</a:t>
            </a:r>
          </a:p>
          <a:p>
            <a:r>
              <a:rPr lang="en-US" sz="2000" dirty="0"/>
              <a:t>Informing providers, partners and families</a:t>
            </a:r>
          </a:p>
          <a:p>
            <a:endParaRPr lang="en-US" sz="2000" dirty="0"/>
          </a:p>
          <a:p>
            <a:endParaRPr lang="en-US" sz="2000" dirty="0"/>
          </a:p>
          <a:p>
            <a:pPr marL="0" indent="0">
              <a:buNone/>
            </a:pPr>
            <a:r>
              <a:rPr lang="en-US" sz="2000" dirty="0"/>
              <a:t>Direct delivery should be as a last resort (</a:t>
            </a:r>
            <a:r>
              <a:rPr lang="en-US" sz="2000" dirty="0" err="1"/>
              <a:t>ie</a:t>
            </a:r>
            <a:r>
              <a:rPr lang="en-US" sz="2000" dirty="0"/>
              <a:t> where market forces will not respond).</a:t>
            </a:r>
          </a:p>
          <a:p>
            <a:pPr marL="0" indent="0">
              <a:buNone/>
            </a:pPr>
            <a:r>
              <a:rPr lang="en-US" sz="2000" dirty="0"/>
              <a:t>Do you sign post, develop, commission or deliver childcare services?</a:t>
            </a:r>
          </a:p>
        </p:txBody>
      </p:sp>
    </p:spTree>
    <p:extLst>
      <p:ext uri="{BB962C8B-B14F-4D97-AF65-F5344CB8AC3E}">
        <p14:creationId xmlns:p14="http://schemas.microsoft.com/office/powerpoint/2010/main" val="146380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hand lever">
            <a:extLst>
              <a:ext uri="{FF2B5EF4-FFF2-40B4-BE49-F238E27FC236}">
                <a16:creationId xmlns:a16="http://schemas.microsoft.com/office/drawing/2014/main" id="{E61EB79B-BF8D-F723-EAEA-AC04A19311E3}"/>
              </a:ext>
            </a:extLst>
          </p:cNvPr>
          <p:cNvPicPr>
            <a:picLocks noChangeAspect="1"/>
          </p:cNvPicPr>
          <p:nvPr/>
        </p:nvPicPr>
        <p:blipFill rotWithShape="1">
          <a:blip r:embed="rId2"/>
          <a:srcRect r="15313" b="2"/>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CABABA-80AA-005B-B977-792955279D4E}"/>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dirty="0">
                <a:solidFill>
                  <a:schemeClr val="bg1"/>
                </a:solidFill>
              </a:rPr>
              <a:t>So how can you take “reasonable steps” and what are our levers for change?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02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map&#10;&#10;Description automatically generated">
            <a:extLst>
              <a:ext uri="{FF2B5EF4-FFF2-40B4-BE49-F238E27FC236}">
                <a16:creationId xmlns:a16="http://schemas.microsoft.com/office/drawing/2014/main" id="{5794B353-5554-52A7-7135-960EC8A92B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90" r="4092" b="-1"/>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4DC1CE-F3C9-FF1A-B958-43EEFF0E6C9E}"/>
              </a:ext>
            </a:extLst>
          </p:cNvPr>
          <p:cNvSpPr>
            <a:spLocks noGrp="1"/>
          </p:cNvSpPr>
          <p:nvPr>
            <p:ph type="title"/>
          </p:nvPr>
        </p:nvSpPr>
        <p:spPr>
          <a:xfrm>
            <a:off x="609737" y="425797"/>
            <a:ext cx="3822189" cy="1899912"/>
          </a:xfrm>
        </p:spPr>
        <p:txBody>
          <a:bodyPr>
            <a:normAutofit fontScale="90000"/>
          </a:bodyPr>
          <a:lstStyle/>
          <a:p>
            <a:r>
              <a:rPr lang="en-US" sz="4000" b="1" dirty="0"/>
              <a:t>1. Do you have a vision for your childcare market?</a:t>
            </a:r>
          </a:p>
        </p:txBody>
      </p:sp>
      <p:sp>
        <p:nvSpPr>
          <p:cNvPr id="3" name="Content Placeholder 2">
            <a:extLst>
              <a:ext uri="{FF2B5EF4-FFF2-40B4-BE49-F238E27FC236}">
                <a16:creationId xmlns:a16="http://schemas.microsoft.com/office/drawing/2014/main" id="{7B2CCD7A-9BD5-E2E9-7CB3-0758440A4457}"/>
              </a:ext>
            </a:extLst>
          </p:cNvPr>
          <p:cNvSpPr>
            <a:spLocks noGrp="1"/>
          </p:cNvSpPr>
          <p:nvPr>
            <p:ph idx="1"/>
          </p:nvPr>
        </p:nvSpPr>
        <p:spPr>
          <a:xfrm>
            <a:off x="609737" y="2639520"/>
            <a:ext cx="3822189" cy="3742762"/>
          </a:xfrm>
        </p:spPr>
        <p:txBody>
          <a:bodyPr>
            <a:normAutofit/>
          </a:bodyPr>
          <a:lstStyle/>
          <a:p>
            <a:r>
              <a:rPr lang="en-US" sz="2000" dirty="0"/>
              <a:t>Quality</a:t>
            </a:r>
          </a:p>
          <a:p>
            <a:r>
              <a:rPr lang="en-US" sz="2000" dirty="0"/>
              <a:t>Accessible</a:t>
            </a:r>
          </a:p>
          <a:p>
            <a:r>
              <a:rPr lang="en-US" sz="2000" dirty="0"/>
              <a:t>Affordable</a:t>
            </a:r>
          </a:p>
          <a:p>
            <a:r>
              <a:rPr lang="en-US" sz="2000" dirty="0"/>
              <a:t>Diverse</a:t>
            </a:r>
          </a:p>
          <a:p>
            <a:r>
              <a:rPr lang="en-US" sz="2000" dirty="0"/>
              <a:t>Partnership</a:t>
            </a:r>
          </a:p>
          <a:p>
            <a:r>
              <a:rPr lang="en-US" sz="2000" dirty="0"/>
              <a:t>INCLUSIVE!</a:t>
            </a:r>
          </a:p>
          <a:p>
            <a:endParaRPr lang="en-US" sz="2000" dirty="0"/>
          </a:p>
          <a:p>
            <a:pPr marL="0" indent="0">
              <a:buNone/>
            </a:pPr>
            <a:r>
              <a:rPr lang="en-US" sz="2000" dirty="0"/>
              <a:t>Can you know which road to take if you aren’t clear about where you are going?</a:t>
            </a:r>
          </a:p>
        </p:txBody>
      </p:sp>
    </p:spTree>
    <p:extLst>
      <p:ext uri="{BB962C8B-B14F-4D97-AF65-F5344CB8AC3E}">
        <p14:creationId xmlns:p14="http://schemas.microsoft.com/office/powerpoint/2010/main" val="124674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a:extLst>
              <a:ext uri="{FF2B5EF4-FFF2-40B4-BE49-F238E27FC236}">
                <a16:creationId xmlns:a16="http://schemas.microsoft.com/office/drawing/2014/main" id="{77D4B1DD-9950-5290-D50B-A11B7275BFB7}"/>
              </a:ext>
            </a:extLst>
          </p:cNvPr>
          <p:cNvPicPr>
            <a:picLocks noChangeAspect="1"/>
          </p:cNvPicPr>
          <p:nvPr/>
        </p:nvPicPr>
        <p:blipFill rotWithShape="1">
          <a:blip r:embed="rId2"/>
          <a:srcRect l="305" r="1157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A80347-9D25-A14E-CAD0-EBF6FE15629A}"/>
              </a:ext>
            </a:extLst>
          </p:cNvPr>
          <p:cNvSpPr>
            <a:spLocks noGrp="1"/>
          </p:cNvSpPr>
          <p:nvPr>
            <p:ph type="title"/>
          </p:nvPr>
        </p:nvSpPr>
        <p:spPr>
          <a:xfrm>
            <a:off x="8366762" y="370618"/>
            <a:ext cx="3822189" cy="1899912"/>
          </a:xfrm>
        </p:spPr>
        <p:txBody>
          <a:bodyPr>
            <a:normAutofit/>
          </a:bodyPr>
          <a:lstStyle/>
          <a:p>
            <a:r>
              <a:rPr lang="en-US" sz="4000" b="1" dirty="0"/>
              <a:t>2. Data driven change </a:t>
            </a:r>
          </a:p>
        </p:txBody>
      </p:sp>
      <p:sp>
        <p:nvSpPr>
          <p:cNvPr id="3" name="Content Placeholder 2">
            <a:extLst>
              <a:ext uri="{FF2B5EF4-FFF2-40B4-BE49-F238E27FC236}">
                <a16:creationId xmlns:a16="http://schemas.microsoft.com/office/drawing/2014/main" id="{5A9B1B07-2A47-27B8-CBD7-D40600AA43D2}"/>
              </a:ext>
            </a:extLst>
          </p:cNvPr>
          <p:cNvSpPr>
            <a:spLocks noGrp="1"/>
          </p:cNvSpPr>
          <p:nvPr>
            <p:ph idx="1"/>
          </p:nvPr>
        </p:nvSpPr>
        <p:spPr>
          <a:xfrm>
            <a:off x="8366762" y="2641147"/>
            <a:ext cx="3651052" cy="3742762"/>
          </a:xfrm>
        </p:spPr>
        <p:txBody>
          <a:bodyPr>
            <a:normAutofit lnSpcReduction="10000"/>
          </a:bodyPr>
          <a:lstStyle/>
          <a:p>
            <a:r>
              <a:rPr lang="en-US" sz="2000" dirty="0"/>
              <a:t>Are you measuring sufficiency for children with SEND?</a:t>
            </a:r>
          </a:p>
          <a:p>
            <a:r>
              <a:rPr lang="en-US" sz="2000" dirty="0"/>
              <a:t>Are you using your data to drive change?</a:t>
            </a:r>
          </a:p>
          <a:p>
            <a:r>
              <a:rPr lang="en-US" sz="2000" dirty="0"/>
              <a:t>What is happening to supply and demand?</a:t>
            </a:r>
          </a:p>
          <a:p>
            <a:r>
              <a:rPr lang="en-US" sz="2000" dirty="0"/>
              <a:t>What do we know about turn over of the sector and providers types?</a:t>
            </a:r>
          </a:p>
          <a:p>
            <a:r>
              <a:rPr lang="en-US" sz="2000" dirty="0"/>
              <a:t>How are you communicating your data to the sector and to potential providers?</a:t>
            </a:r>
          </a:p>
        </p:txBody>
      </p:sp>
    </p:spTree>
    <p:extLst>
      <p:ext uri="{BB962C8B-B14F-4D97-AF65-F5344CB8AC3E}">
        <p14:creationId xmlns:p14="http://schemas.microsoft.com/office/powerpoint/2010/main" val="25333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FD012-C0E1-4FC0-27EB-1C857EBC14CA}"/>
              </a:ext>
            </a:extLst>
          </p:cNvPr>
          <p:cNvSpPr>
            <a:spLocks noGrp="1"/>
          </p:cNvSpPr>
          <p:nvPr>
            <p:ph type="title"/>
          </p:nvPr>
        </p:nvSpPr>
        <p:spPr>
          <a:xfrm>
            <a:off x="838199" y="548464"/>
            <a:ext cx="3807187" cy="2228074"/>
          </a:xfrm>
        </p:spPr>
        <p:txBody>
          <a:bodyPr>
            <a:normAutofit/>
          </a:bodyPr>
          <a:lstStyle/>
          <a:p>
            <a:r>
              <a:rPr lang="en-US" sz="4000" b="1" dirty="0"/>
              <a:t>3. Using turn over to drive change</a:t>
            </a:r>
          </a:p>
        </p:txBody>
      </p:sp>
      <p:sp>
        <p:nvSpPr>
          <p:cNvPr id="3" name="Content Placeholder 2">
            <a:extLst>
              <a:ext uri="{FF2B5EF4-FFF2-40B4-BE49-F238E27FC236}">
                <a16:creationId xmlns:a16="http://schemas.microsoft.com/office/drawing/2014/main" id="{28610061-4383-646B-6073-720010C6FD06}"/>
              </a:ext>
            </a:extLst>
          </p:cNvPr>
          <p:cNvSpPr>
            <a:spLocks noGrp="1"/>
          </p:cNvSpPr>
          <p:nvPr>
            <p:ph idx="1"/>
          </p:nvPr>
        </p:nvSpPr>
        <p:spPr>
          <a:xfrm>
            <a:off x="838201" y="2962279"/>
            <a:ext cx="3799425" cy="3143241"/>
          </a:xfrm>
        </p:spPr>
        <p:txBody>
          <a:bodyPr>
            <a:normAutofit/>
          </a:bodyPr>
          <a:lstStyle/>
          <a:p>
            <a:r>
              <a:rPr lang="en-US" sz="2000" dirty="0" err="1"/>
              <a:t>Publicise</a:t>
            </a:r>
            <a:r>
              <a:rPr lang="en-US" sz="2000" dirty="0"/>
              <a:t> your CSA</a:t>
            </a:r>
          </a:p>
          <a:p>
            <a:r>
              <a:rPr lang="en-US" sz="2000" dirty="0"/>
              <a:t>Actively recruit new providers</a:t>
            </a:r>
          </a:p>
          <a:p>
            <a:r>
              <a:rPr lang="en-US" sz="2000" dirty="0"/>
              <a:t>Design start up support to encourage inclusive provision</a:t>
            </a:r>
          </a:p>
          <a:p>
            <a:r>
              <a:rPr lang="en-US" sz="2000" dirty="0"/>
              <a:t>Offer or sign post business support for inclusion</a:t>
            </a:r>
          </a:p>
          <a:p>
            <a:r>
              <a:rPr lang="en-US" sz="2000" dirty="0"/>
              <a:t>Identify inclusive buddies</a:t>
            </a:r>
          </a:p>
          <a:p>
            <a:pPr marL="0" indent="0">
              <a:buNone/>
            </a:pPr>
            <a:endParaRPr lang="en-US" sz="2000" dirty="0"/>
          </a:p>
        </p:txBody>
      </p:sp>
      <p:pic>
        <p:nvPicPr>
          <p:cNvPr id="5" name="Picture 4" descr="Time compass on hand">
            <a:extLst>
              <a:ext uri="{FF2B5EF4-FFF2-40B4-BE49-F238E27FC236}">
                <a16:creationId xmlns:a16="http://schemas.microsoft.com/office/drawing/2014/main" id="{38D61BFB-03D4-A1B2-9FB0-0D7602DE93CD}"/>
              </a:ext>
            </a:extLst>
          </p:cNvPr>
          <p:cNvPicPr>
            <a:picLocks noChangeAspect="1"/>
          </p:cNvPicPr>
          <p:nvPr/>
        </p:nvPicPr>
        <p:blipFill rotWithShape="1">
          <a:blip r:embed="rId2"/>
          <a:srcRect l="8802" r="21560"/>
          <a:stretch/>
        </p:blipFill>
        <p:spPr>
          <a:xfrm>
            <a:off x="5010386" y="10"/>
            <a:ext cx="7181613" cy="6857990"/>
          </a:xfrm>
          <a:prstGeom prst="rect">
            <a:avLst/>
          </a:prstGeom>
          <a:effectLst/>
        </p:spPr>
      </p:pic>
    </p:spTree>
    <p:extLst>
      <p:ext uri="{BB962C8B-B14F-4D97-AF65-F5344CB8AC3E}">
        <p14:creationId xmlns:p14="http://schemas.microsoft.com/office/powerpoint/2010/main" val="86812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7E559C0A-B4D7-3C54-1F46-9EC3986882D4}"/>
              </a:ext>
            </a:extLst>
          </p:cNvPr>
          <p:cNvPicPr>
            <a:picLocks noChangeAspect="1"/>
          </p:cNvPicPr>
          <p:nvPr/>
        </p:nvPicPr>
        <p:blipFill rotWithShape="1">
          <a:blip r:embed="rId2"/>
          <a:srcRect l="11146" r="954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729DB7-135D-5DFA-9458-CE26CA43C8B8}"/>
              </a:ext>
            </a:extLst>
          </p:cNvPr>
          <p:cNvSpPr>
            <a:spLocks noGrp="1"/>
          </p:cNvSpPr>
          <p:nvPr>
            <p:ph type="title"/>
          </p:nvPr>
        </p:nvSpPr>
        <p:spPr>
          <a:xfrm>
            <a:off x="609736" y="282135"/>
            <a:ext cx="3822189" cy="1899912"/>
          </a:xfrm>
        </p:spPr>
        <p:txBody>
          <a:bodyPr>
            <a:normAutofit/>
          </a:bodyPr>
          <a:lstStyle/>
          <a:p>
            <a:r>
              <a:rPr lang="en-US" sz="4000" b="1" dirty="0"/>
              <a:t>4. And continue to drive new norms</a:t>
            </a:r>
          </a:p>
        </p:txBody>
      </p:sp>
      <p:sp>
        <p:nvSpPr>
          <p:cNvPr id="3" name="Content Placeholder 2">
            <a:extLst>
              <a:ext uri="{FF2B5EF4-FFF2-40B4-BE49-F238E27FC236}">
                <a16:creationId xmlns:a16="http://schemas.microsoft.com/office/drawing/2014/main" id="{742CED2A-9524-79CF-A7F2-24D6C3C27C99}"/>
              </a:ext>
            </a:extLst>
          </p:cNvPr>
          <p:cNvSpPr>
            <a:spLocks noGrp="1"/>
          </p:cNvSpPr>
          <p:nvPr>
            <p:ph idx="1"/>
          </p:nvPr>
        </p:nvSpPr>
        <p:spPr>
          <a:xfrm>
            <a:off x="609737" y="2464182"/>
            <a:ext cx="3822189" cy="3742762"/>
          </a:xfrm>
        </p:spPr>
        <p:txBody>
          <a:bodyPr>
            <a:normAutofit/>
          </a:bodyPr>
          <a:lstStyle/>
          <a:p>
            <a:r>
              <a:rPr lang="en-US" sz="2000" dirty="0"/>
              <a:t>Regularly share your CSA findings with providers</a:t>
            </a:r>
          </a:p>
          <a:p>
            <a:r>
              <a:rPr lang="en-US" sz="2000" dirty="0" err="1"/>
              <a:t>Normalise</a:t>
            </a:r>
            <a:r>
              <a:rPr lang="en-US" sz="2000" dirty="0"/>
              <a:t> and welcome concerns</a:t>
            </a:r>
          </a:p>
          <a:p>
            <a:r>
              <a:rPr lang="en-US" sz="2000" dirty="0"/>
              <a:t>Share info about funding (from the LA, providers and families)</a:t>
            </a:r>
          </a:p>
          <a:p>
            <a:r>
              <a:rPr lang="en-US" sz="2000" dirty="0"/>
              <a:t>Celebrate your champions but avoid the honey pot effect</a:t>
            </a:r>
          </a:p>
          <a:p>
            <a:r>
              <a:rPr lang="en-US" sz="2000" dirty="0"/>
              <a:t>Support and challenge but don’t collude</a:t>
            </a:r>
          </a:p>
        </p:txBody>
      </p:sp>
    </p:spTree>
    <p:extLst>
      <p:ext uri="{BB962C8B-B14F-4D97-AF65-F5344CB8AC3E}">
        <p14:creationId xmlns:p14="http://schemas.microsoft.com/office/powerpoint/2010/main" val="413102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hands&#10;&#10;Description automatically generated">
            <a:extLst>
              <a:ext uri="{FF2B5EF4-FFF2-40B4-BE49-F238E27FC236}">
                <a16:creationId xmlns:a16="http://schemas.microsoft.com/office/drawing/2014/main" id="{7F908D54-DEB9-7B63-B165-D3C53E1AD2F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943" r="17033"/>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FFBCB7-72D6-A91B-EE71-540E9C5E4526}"/>
              </a:ext>
            </a:extLst>
          </p:cNvPr>
          <p:cNvSpPr>
            <a:spLocks noGrp="1"/>
          </p:cNvSpPr>
          <p:nvPr>
            <p:ph type="title"/>
          </p:nvPr>
        </p:nvSpPr>
        <p:spPr>
          <a:xfrm>
            <a:off x="418475" y="310471"/>
            <a:ext cx="3822189" cy="1899912"/>
          </a:xfrm>
        </p:spPr>
        <p:txBody>
          <a:bodyPr>
            <a:normAutofit/>
          </a:bodyPr>
          <a:lstStyle/>
          <a:p>
            <a:r>
              <a:rPr lang="en-US" sz="4000" b="1" dirty="0"/>
              <a:t>5. Parental demand creating new norms</a:t>
            </a:r>
          </a:p>
        </p:txBody>
      </p:sp>
      <p:sp>
        <p:nvSpPr>
          <p:cNvPr id="3" name="Content Placeholder 2">
            <a:extLst>
              <a:ext uri="{FF2B5EF4-FFF2-40B4-BE49-F238E27FC236}">
                <a16:creationId xmlns:a16="http://schemas.microsoft.com/office/drawing/2014/main" id="{601E48D1-7EAF-1974-C60C-A129051050D3}"/>
              </a:ext>
            </a:extLst>
          </p:cNvPr>
          <p:cNvSpPr>
            <a:spLocks noGrp="1"/>
          </p:cNvSpPr>
          <p:nvPr>
            <p:ph idx="1"/>
          </p:nvPr>
        </p:nvSpPr>
        <p:spPr>
          <a:xfrm>
            <a:off x="418475" y="2630152"/>
            <a:ext cx="3822189" cy="3742762"/>
          </a:xfrm>
        </p:spPr>
        <p:txBody>
          <a:bodyPr>
            <a:normAutofit/>
          </a:bodyPr>
          <a:lstStyle/>
          <a:p>
            <a:r>
              <a:rPr lang="en-US" sz="2000" dirty="0"/>
              <a:t>How do we know it works?</a:t>
            </a:r>
          </a:p>
          <a:p>
            <a:r>
              <a:rPr lang="en-US" sz="2000" dirty="0"/>
              <a:t>How can we use it?</a:t>
            </a:r>
          </a:p>
          <a:p>
            <a:pPr lvl="1"/>
            <a:r>
              <a:rPr lang="en-US" sz="2000" dirty="0"/>
              <a:t>Check lists and easy to find info</a:t>
            </a:r>
          </a:p>
          <a:p>
            <a:pPr lvl="1"/>
            <a:r>
              <a:rPr lang="en-US" sz="2000" dirty="0"/>
              <a:t>OAP widely shared</a:t>
            </a:r>
          </a:p>
          <a:p>
            <a:pPr lvl="1"/>
            <a:r>
              <a:rPr lang="en-US" sz="2000" dirty="0"/>
              <a:t>Showcasing what good looks like</a:t>
            </a:r>
          </a:p>
          <a:p>
            <a:pPr lvl="1"/>
            <a:r>
              <a:rPr lang="en-US" sz="2000" dirty="0"/>
              <a:t>Whistleblowing </a:t>
            </a:r>
          </a:p>
          <a:p>
            <a:pPr lvl="1"/>
            <a:r>
              <a:rPr lang="en-US" sz="2000" dirty="0"/>
              <a:t>Parent </a:t>
            </a:r>
            <a:r>
              <a:rPr lang="en-US" sz="2000" dirty="0" err="1"/>
              <a:t>carer</a:t>
            </a:r>
            <a:r>
              <a:rPr lang="en-US" sz="2000" dirty="0"/>
              <a:t> led activity</a:t>
            </a:r>
          </a:p>
        </p:txBody>
      </p:sp>
    </p:spTree>
    <p:extLst>
      <p:ext uri="{BB962C8B-B14F-4D97-AF65-F5344CB8AC3E}">
        <p14:creationId xmlns:p14="http://schemas.microsoft.com/office/powerpoint/2010/main" val="301352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69DBCE2D-EE81-8A16-C420-7406D2AD6A4C}"/>
              </a:ext>
            </a:extLst>
          </p:cNvPr>
          <p:cNvPicPr>
            <a:picLocks noChangeAspect="1"/>
          </p:cNvPicPr>
          <p:nvPr/>
        </p:nvPicPr>
        <p:blipFill rotWithShape="1">
          <a:blip r:embed="rId2"/>
          <a:srcRect l="11146" r="9542"/>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CCF496-53F2-0A43-C21E-78E43DC02B71}"/>
              </a:ext>
            </a:extLst>
          </p:cNvPr>
          <p:cNvSpPr>
            <a:spLocks noGrp="1"/>
          </p:cNvSpPr>
          <p:nvPr>
            <p:ph type="title"/>
          </p:nvPr>
        </p:nvSpPr>
        <p:spPr>
          <a:xfrm>
            <a:off x="8041276" y="267145"/>
            <a:ext cx="3822189" cy="1899912"/>
          </a:xfrm>
        </p:spPr>
        <p:txBody>
          <a:bodyPr>
            <a:normAutofit/>
          </a:bodyPr>
          <a:lstStyle/>
          <a:p>
            <a:r>
              <a:rPr lang="en-US" sz="4000" b="1" dirty="0"/>
              <a:t>How do we support parent led activity?</a:t>
            </a:r>
          </a:p>
        </p:txBody>
      </p:sp>
      <p:sp>
        <p:nvSpPr>
          <p:cNvPr id="3" name="Content Placeholder 2">
            <a:extLst>
              <a:ext uri="{FF2B5EF4-FFF2-40B4-BE49-F238E27FC236}">
                <a16:creationId xmlns:a16="http://schemas.microsoft.com/office/drawing/2014/main" id="{73A76C0D-9231-39FD-4DB7-0603FB37C7C5}"/>
              </a:ext>
            </a:extLst>
          </p:cNvPr>
          <p:cNvSpPr>
            <a:spLocks noGrp="1"/>
          </p:cNvSpPr>
          <p:nvPr>
            <p:ph idx="1"/>
          </p:nvPr>
        </p:nvSpPr>
        <p:spPr>
          <a:xfrm>
            <a:off x="8041275" y="2641147"/>
            <a:ext cx="3822189" cy="3742762"/>
          </a:xfrm>
        </p:spPr>
        <p:txBody>
          <a:bodyPr>
            <a:normAutofit/>
          </a:bodyPr>
          <a:lstStyle/>
          <a:p>
            <a:pPr marL="0" indent="0">
              <a:buNone/>
            </a:pPr>
            <a:r>
              <a:rPr lang="en-US" sz="2000" dirty="0"/>
              <a:t>From our experience;</a:t>
            </a:r>
          </a:p>
          <a:p>
            <a:r>
              <a:rPr lang="en-US" sz="2000" dirty="0"/>
              <a:t>Clarify the role (and rewards)</a:t>
            </a:r>
          </a:p>
          <a:p>
            <a:r>
              <a:rPr lang="en-US" sz="2000" dirty="0"/>
              <a:t>Recruit, but think big about how</a:t>
            </a:r>
          </a:p>
          <a:p>
            <a:r>
              <a:rPr lang="en-US" sz="2000" dirty="0"/>
              <a:t>Create a unit</a:t>
            </a:r>
          </a:p>
          <a:p>
            <a:r>
              <a:rPr lang="en-US" sz="2000" dirty="0"/>
              <a:t>Measure impact</a:t>
            </a:r>
          </a:p>
          <a:p>
            <a:r>
              <a:rPr lang="en-US" sz="2000" dirty="0"/>
              <a:t>Reward results</a:t>
            </a:r>
          </a:p>
          <a:p>
            <a:r>
              <a:rPr lang="en-US" sz="2000" dirty="0"/>
              <a:t>Think now and next</a:t>
            </a:r>
          </a:p>
        </p:txBody>
      </p:sp>
    </p:spTree>
    <p:extLst>
      <p:ext uri="{BB962C8B-B14F-4D97-AF65-F5344CB8AC3E}">
        <p14:creationId xmlns:p14="http://schemas.microsoft.com/office/powerpoint/2010/main" val="151756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AC1A2-2CF1-5491-D3BD-A11D853BD9FD}"/>
              </a:ext>
            </a:extLst>
          </p:cNvPr>
          <p:cNvSpPr>
            <a:spLocks noGrp="1"/>
          </p:cNvSpPr>
          <p:nvPr>
            <p:ph type="title"/>
          </p:nvPr>
        </p:nvSpPr>
        <p:spPr>
          <a:xfrm>
            <a:off x="7531610" y="365125"/>
            <a:ext cx="3822189" cy="1899912"/>
          </a:xfrm>
        </p:spPr>
        <p:txBody>
          <a:bodyPr>
            <a:normAutofit/>
          </a:bodyPr>
          <a:lstStyle/>
          <a:p>
            <a:pPr algn="ctr"/>
            <a:r>
              <a:rPr lang="en-US" sz="3100" b="1" dirty="0"/>
              <a:t>6. Increasing confidence and skills </a:t>
            </a:r>
            <a:br>
              <a:rPr lang="en-US" sz="3100" b="1" dirty="0"/>
            </a:br>
            <a:br>
              <a:rPr lang="en-US" sz="3100" b="1" dirty="0"/>
            </a:br>
            <a:r>
              <a:rPr lang="en-US" sz="3100" b="1" dirty="0"/>
              <a:t>Why?</a:t>
            </a:r>
          </a:p>
        </p:txBody>
      </p:sp>
      <p:pic>
        <p:nvPicPr>
          <p:cNvPr id="5" name="Picture 4" descr="A few cartoon characters holding a puzzle piece&#10;&#10;Description automatically generated">
            <a:extLst>
              <a:ext uri="{FF2B5EF4-FFF2-40B4-BE49-F238E27FC236}">
                <a16:creationId xmlns:a16="http://schemas.microsoft.com/office/drawing/2014/main" id="{8D88B521-7177-9835-FF4E-5531E5EC884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130"/>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1E7F382B-4854-493E-C1E7-B5C75A712800}"/>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endParaRPr lang="en-US" sz="2000" dirty="0"/>
          </a:p>
          <a:p>
            <a:pPr marL="0" indent="0">
              <a:buNone/>
            </a:pPr>
            <a:endParaRPr lang="en-US" sz="2000" dirty="0"/>
          </a:p>
          <a:p>
            <a:pPr marL="0" indent="0">
              <a:buNone/>
            </a:pPr>
            <a:r>
              <a:rPr lang="en-US" sz="2000" dirty="0"/>
              <a:t>Because over 12000 practitioners are engaged in our training and of those who complete it 99% say they can take more children with SEND as a result.</a:t>
            </a:r>
            <a:endParaRPr lang="en-US" sz="2000" dirty="0">
              <a:cs typeface="Calibri"/>
            </a:endParaRPr>
          </a:p>
        </p:txBody>
      </p:sp>
    </p:spTree>
    <p:extLst>
      <p:ext uri="{BB962C8B-B14F-4D97-AF65-F5344CB8AC3E}">
        <p14:creationId xmlns:p14="http://schemas.microsoft.com/office/powerpoint/2010/main" val="150749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word written in sand&#10;&#10;Description automatically generated">
            <a:extLst>
              <a:ext uri="{FF2B5EF4-FFF2-40B4-BE49-F238E27FC236}">
                <a16:creationId xmlns:a16="http://schemas.microsoft.com/office/drawing/2014/main" id="{955277DF-51C7-3AE7-EF33-F57F021B774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783" r="-1" b="14366"/>
          <a:stretch/>
        </p:blipFill>
        <p:spPr>
          <a:xfrm>
            <a:off x="-1" y="10"/>
            <a:ext cx="12228129" cy="4666928"/>
          </a:xfrm>
          <a:prstGeom prst="rect">
            <a:avLst/>
          </a:prstGeom>
        </p:spPr>
      </p:pic>
      <p:grpSp>
        <p:nvGrpSpPr>
          <p:cNvPr id="23" name="Group 2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4" name="Freeform: Shape 2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E425AAB-506D-4C7F-2A98-323C8E22A343}"/>
              </a:ext>
            </a:extLst>
          </p:cNvPr>
          <p:cNvSpPr>
            <a:spLocks noGrp="1"/>
          </p:cNvSpPr>
          <p:nvPr>
            <p:ph type="title"/>
          </p:nvPr>
        </p:nvSpPr>
        <p:spPr>
          <a:xfrm>
            <a:off x="804672" y="4551037"/>
            <a:ext cx="5021782" cy="1509931"/>
          </a:xfrm>
        </p:spPr>
        <p:txBody>
          <a:bodyPr>
            <a:normAutofit/>
          </a:bodyPr>
          <a:lstStyle/>
          <a:p>
            <a:r>
              <a:rPr lang="en-US" sz="3600" b="1">
                <a:solidFill>
                  <a:schemeClr val="tx2"/>
                </a:solidFill>
              </a:rPr>
              <a:t>What might help?</a:t>
            </a:r>
          </a:p>
        </p:txBody>
      </p:sp>
      <p:sp>
        <p:nvSpPr>
          <p:cNvPr id="3" name="Content Placeholder 2">
            <a:extLst>
              <a:ext uri="{FF2B5EF4-FFF2-40B4-BE49-F238E27FC236}">
                <a16:creationId xmlns:a16="http://schemas.microsoft.com/office/drawing/2014/main" id="{960D9043-B73E-3D94-079E-285A03234D81}"/>
              </a:ext>
            </a:extLst>
          </p:cNvPr>
          <p:cNvSpPr>
            <a:spLocks noGrp="1"/>
          </p:cNvSpPr>
          <p:nvPr>
            <p:ph idx="1"/>
          </p:nvPr>
        </p:nvSpPr>
        <p:spPr>
          <a:xfrm>
            <a:off x="6259234" y="3857518"/>
            <a:ext cx="6737133" cy="2896967"/>
          </a:xfrm>
        </p:spPr>
        <p:txBody>
          <a:bodyPr anchor="ctr">
            <a:normAutofit/>
          </a:bodyPr>
          <a:lstStyle/>
          <a:p>
            <a:r>
              <a:rPr lang="en-US" sz="1400" dirty="0">
                <a:solidFill>
                  <a:schemeClr val="tx2"/>
                </a:solidFill>
              </a:rPr>
              <a:t>Look around for free training</a:t>
            </a:r>
          </a:p>
          <a:p>
            <a:r>
              <a:rPr lang="en-US" sz="1400" dirty="0">
                <a:solidFill>
                  <a:schemeClr val="tx2"/>
                </a:solidFill>
              </a:rPr>
              <a:t>Link to the DfE campaign</a:t>
            </a:r>
          </a:p>
          <a:p>
            <a:r>
              <a:rPr lang="en-US" sz="1400" dirty="0">
                <a:solidFill>
                  <a:schemeClr val="tx2"/>
                </a:solidFill>
              </a:rPr>
              <a:t>Create new norms in induction training for new staff</a:t>
            </a:r>
          </a:p>
          <a:p>
            <a:r>
              <a:rPr lang="en-US" sz="1400" dirty="0">
                <a:solidFill>
                  <a:schemeClr val="tx2"/>
                </a:solidFill>
              </a:rPr>
              <a:t>Develop and share reward systems </a:t>
            </a:r>
          </a:p>
          <a:p>
            <a:r>
              <a:rPr lang="en-US" sz="1400" dirty="0">
                <a:solidFill>
                  <a:schemeClr val="tx2"/>
                </a:solidFill>
              </a:rPr>
              <a:t>Celebrate your successes and champions</a:t>
            </a:r>
          </a:p>
          <a:p>
            <a:r>
              <a:rPr lang="en-US" sz="1400" dirty="0">
                <a:solidFill>
                  <a:schemeClr val="tx2"/>
                </a:solidFill>
              </a:rPr>
              <a:t>Let families know about it</a:t>
            </a:r>
          </a:p>
          <a:p>
            <a:endParaRPr lang="en-US" sz="900" dirty="0">
              <a:solidFill>
                <a:schemeClr val="tx2"/>
              </a:solidFill>
            </a:endParaRPr>
          </a:p>
        </p:txBody>
      </p:sp>
    </p:spTree>
    <p:extLst>
      <p:ext uri="{BB962C8B-B14F-4D97-AF65-F5344CB8AC3E}">
        <p14:creationId xmlns:p14="http://schemas.microsoft.com/office/powerpoint/2010/main" val="1462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 on document with pen">
            <a:extLst>
              <a:ext uri="{FF2B5EF4-FFF2-40B4-BE49-F238E27FC236}">
                <a16:creationId xmlns:a16="http://schemas.microsoft.com/office/drawing/2014/main" id="{A8376251-56D2-F1AD-5218-57979F33E953}"/>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951CC1F-078A-5B13-4EB3-0B8B372FD9A7}"/>
              </a:ext>
            </a:extLst>
          </p:cNvPr>
          <p:cNvSpPr txBox="1"/>
          <p:nvPr/>
        </p:nvSpPr>
        <p:spPr>
          <a:xfrm>
            <a:off x="83820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Our agenda today</a:t>
            </a:r>
          </a:p>
        </p:txBody>
      </p:sp>
      <p:sp>
        <p:nvSpPr>
          <p:cNvPr id="3" name="Content Placeholder 2">
            <a:extLst>
              <a:ext uri="{FF2B5EF4-FFF2-40B4-BE49-F238E27FC236}">
                <a16:creationId xmlns:a16="http://schemas.microsoft.com/office/drawing/2014/main" id="{AFCB02A2-3CDA-AD0A-D73D-42183A0D6DE6}"/>
              </a:ext>
            </a:extLst>
          </p:cNvPr>
          <p:cNvSpPr>
            <a:spLocks noGrp="1"/>
          </p:cNvSpPr>
          <p:nvPr>
            <p:ph idx="1"/>
          </p:nvPr>
        </p:nvSpPr>
        <p:spPr>
          <a:xfrm>
            <a:off x="838200" y="2434201"/>
            <a:ext cx="3822189" cy="3742762"/>
          </a:xfrm>
        </p:spPr>
        <p:txBody>
          <a:bodyPr vert="horz" lIns="91440" tIns="45720" rIns="91440" bIns="45720" rtlCol="0">
            <a:normAutofit/>
          </a:bodyPr>
          <a:lstStyle/>
          <a:p>
            <a:r>
              <a:rPr lang="en-US" sz="2000" dirty="0"/>
              <a:t>Who we all are and where this work has come from</a:t>
            </a:r>
          </a:p>
          <a:p>
            <a:r>
              <a:rPr lang="en-US" sz="2000" dirty="0"/>
              <a:t>The legal framework</a:t>
            </a:r>
          </a:p>
          <a:p>
            <a:r>
              <a:rPr lang="en-US" sz="2000" dirty="0"/>
              <a:t>Market managing for inclusion – developing your action plan to secure sufficiency</a:t>
            </a:r>
          </a:p>
          <a:p>
            <a:r>
              <a:rPr lang="en-US" sz="2000" dirty="0"/>
              <a:t>Case study from Wiltshire</a:t>
            </a:r>
          </a:p>
          <a:p>
            <a:r>
              <a:rPr lang="en-US" sz="2000" dirty="0"/>
              <a:t>Next steps you could take</a:t>
            </a:r>
          </a:p>
          <a:p>
            <a:r>
              <a:rPr lang="en-US" sz="2000" dirty="0"/>
              <a:t>What are you doing now and what could you do next?</a:t>
            </a:r>
          </a:p>
          <a:p>
            <a:pPr marL="0"/>
            <a:endParaRPr lang="en-US" sz="2000" dirty="0"/>
          </a:p>
        </p:txBody>
      </p:sp>
    </p:spTree>
    <p:extLst>
      <p:ext uri="{BB962C8B-B14F-4D97-AF65-F5344CB8AC3E}">
        <p14:creationId xmlns:p14="http://schemas.microsoft.com/office/powerpoint/2010/main" val="247565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es of paper">
            <a:extLst>
              <a:ext uri="{FF2B5EF4-FFF2-40B4-BE49-F238E27FC236}">
                <a16:creationId xmlns:a16="http://schemas.microsoft.com/office/drawing/2014/main" id="{0B6D44AE-FAB1-4D9E-3AD6-26C4404DDD78}"/>
              </a:ext>
            </a:extLst>
          </p:cNvPr>
          <p:cNvPicPr>
            <a:picLocks noChangeAspect="1"/>
          </p:cNvPicPr>
          <p:nvPr/>
        </p:nvPicPr>
        <p:blipFill rotWithShape="1">
          <a:blip r:embed="rId2"/>
          <a:srcRect l="2942" r="2941" b="-1"/>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F77606-8B16-229B-C5D3-D02DCFC153DE}"/>
              </a:ext>
            </a:extLst>
          </p:cNvPr>
          <p:cNvSpPr>
            <a:spLocks noGrp="1"/>
          </p:cNvSpPr>
          <p:nvPr>
            <p:ph type="title"/>
          </p:nvPr>
        </p:nvSpPr>
        <p:spPr>
          <a:xfrm>
            <a:off x="535665" y="-1377411"/>
            <a:ext cx="3973385" cy="3692028"/>
          </a:xfrm>
          <a:noFill/>
        </p:spPr>
        <p:txBody>
          <a:bodyPr vert="horz" lIns="91440" tIns="45720" rIns="91440" bIns="45720" rtlCol="0" anchor="b">
            <a:normAutofit/>
          </a:bodyPr>
          <a:lstStyle/>
          <a:p>
            <a:r>
              <a:rPr lang="en-US" sz="5200" b="1" dirty="0"/>
              <a:t>7. Reducing paperwork</a:t>
            </a:r>
          </a:p>
        </p:txBody>
      </p:sp>
      <p:sp>
        <p:nvSpPr>
          <p:cNvPr id="3" name="Content Placeholder 2">
            <a:extLst>
              <a:ext uri="{FF2B5EF4-FFF2-40B4-BE49-F238E27FC236}">
                <a16:creationId xmlns:a16="http://schemas.microsoft.com/office/drawing/2014/main" id="{60C314F2-3C02-AE66-1B87-B8E0CBD652EF}"/>
              </a:ext>
            </a:extLst>
          </p:cNvPr>
          <p:cNvSpPr>
            <a:spLocks noGrp="1"/>
          </p:cNvSpPr>
          <p:nvPr>
            <p:ph idx="1"/>
          </p:nvPr>
        </p:nvSpPr>
        <p:spPr>
          <a:xfrm>
            <a:off x="535664" y="3100989"/>
            <a:ext cx="3973386" cy="1485319"/>
          </a:xfrm>
          <a:noFill/>
        </p:spPr>
        <p:txBody>
          <a:bodyPr vert="horz" lIns="91440" tIns="45720" rIns="91440" bIns="45720" rtlCol="0">
            <a:normAutofit fontScale="92500" lnSpcReduction="10000"/>
          </a:bodyPr>
          <a:lstStyle/>
          <a:p>
            <a:pPr marL="0" indent="0">
              <a:buNone/>
            </a:pPr>
            <a:r>
              <a:rPr lang="en-US" sz="2400" dirty="0"/>
              <a:t>Have we widened the gap and created a disincentive?</a:t>
            </a:r>
          </a:p>
          <a:p>
            <a:pPr marL="0" indent="0">
              <a:buNone/>
            </a:pPr>
            <a:r>
              <a:rPr lang="en-US" sz="2400" dirty="0"/>
              <a:t>A national recognition</a:t>
            </a:r>
          </a:p>
          <a:p>
            <a:pPr marL="0" indent="0">
              <a:buNone/>
            </a:pPr>
            <a:r>
              <a:rPr lang="en-US" sz="2400" dirty="0"/>
              <a:t>Applications verses reporting</a:t>
            </a:r>
          </a:p>
        </p:txBody>
      </p:sp>
    </p:spTree>
    <p:extLst>
      <p:ext uri="{BB962C8B-B14F-4D97-AF65-F5344CB8AC3E}">
        <p14:creationId xmlns:p14="http://schemas.microsoft.com/office/powerpoint/2010/main" val="21122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ne in a crowd">
            <a:extLst>
              <a:ext uri="{FF2B5EF4-FFF2-40B4-BE49-F238E27FC236}">
                <a16:creationId xmlns:a16="http://schemas.microsoft.com/office/drawing/2014/main" id="{3C589E3E-679C-7D28-F353-4C8EC8578FD2}"/>
              </a:ext>
            </a:extLst>
          </p:cNvPr>
          <p:cNvPicPr>
            <a:picLocks noChangeAspect="1"/>
          </p:cNvPicPr>
          <p:nvPr/>
        </p:nvPicPr>
        <p:blipFill rotWithShape="1">
          <a:blip r:embed="rId2"/>
          <a:srcRect b="543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DA64F0-10AC-1301-4186-0E9C69F37D7C}"/>
              </a:ext>
            </a:extLst>
          </p:cNvPr>
          <p:cNvSpPr>
            <a:spLocks noGrp="1"/>
          </p:cNvSpPr>
          <p:nvPr>
            <p:ph type="title"/>
          </p:nvPr>
        </p:nvSpPr>
        <p:spPr>
          <a:xfrm>
            <a:off x="8131216" y="267145"/>
            <a:ext cx="3822189" cy="1899912"/>
          </a:xfrm>
        </p:spPr>
        <p:txBody>
          <a:bodyPr>
            <a:normAutofit/>
          </a:bodyPr>
          <a:lstStyle/>
          <a:p>
            <a:r>
              <a:rPr lang="en-US" sz="4000" b="1" dirty="0"/>
              <a:t>8. A word about carrots and sticks</a:t>
            </a:r>
          </a:p>
        </p:txBody>
      </p:sp>
      <p:sp>
        <p:nvSpPr>
          <p:cNvPr id="3" name="Content Placeholder 2">
            <a:extLst>
              <a:ext uri="{FF2B5EF4-FFF2-40B4-BE49-F238E27FC236}">
                <a16:creationId xmlns:a16="http://schemas.microsoft.com/office/drawing/2014/main" id="{3E588004-0AFB-D7BF-7764-A5A66C7E03DD}"/>
              </a:ext>
            </a:extLst>
          </p:cNvPr>
          <p:cNvSpPr>
            <a:spLocks noGrp="1"/>
          </p:cNvSpPr>
          <p:nvPr>
            <p:ph idx="1"/>
          </p:nvPr>
        </p:nvSpPr>
        <p:spPr>
          <a:xfrm>
            <a:off x="7981314" y="2848093"/>
            <a:ext cx="3822189" cy="3742762"/>
          </a:xfrm>
        </p:spPr>
        <p:txBody>
          <a:bodyPr>
            <a:normAutofit/>
          </a:bodyPr>
          <a:lstStyle/>
          <a:p>
            <a:r>
              <a:rPr lang="en-US" sz="2000" dirty="0"/>
              <a:t>Focusing on positive change and celebrating solutions</a:t>
            </a:r>
          </a:p>
          <a:p>
            <a:r>
              <a:rPr lang="en-US" sz="2000" dirty="0"/>
              <a:t>Where is the line between meeting individual needs and discrimination?</a:t>
            </a:r>
          </a:p>
          <a:p>
            <a:r>
              <a:rPr lang="en-US" sz="2000" dirty="0"/>
              <a:t>What do we do about it?</a:t>
            </a:r>
          </a:p>
          <a:p>
            <a:endParaRPr lang="en-US" sz="2000" dirty="0"/>
          </a:p>
        </p:txBody>
      </p:sp>
    </p:spTree>
    <p:extLst>
      <p:ext uri="{BB962C8B-B14F-4D97-AF65-F5344CB8AC3E}">
        <p14:creationId xmlns:p14="http://schemas.microsoft.com/office/powerpoint/2010/main" val="315509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370E-F13A-DBF2-D291-43E1E4FA404B}"/>
              </a:ext>
            </a:extLst>
          </p:cNvPr>
          <p:cNvSpPr>
            <a:spLocks noGrp="1"/>
          </p:cNvSpPr>
          <p:nvPr>
            <p:ph type="title"/>
          </p:nvPr>
        </p:nvSpPr>
        <p:spPr/>
        <p:txBody>
          <a:bodyPr/>
          <a:lstStyle/>
          <a:p>
            <a:r>
              <a:rPr lang="en-US" b="1" dirty="0"/>
              <a:t>Case Study Wiltshire</a:t>
            </a:r>
          </a:p>
        </p:txBody>
      </p:sp>
      <p:sp>
        <p:nvSpPr>
          <p:cNvPr id="3" name="Content Placeholder 2">
            <a:extLst>
              <a:ext uri="{FF2B5EF4-FFF2-40B4-BE49-F238E27FC236}">
                <a16:creationId xmlns:a16="http://schemas.microsoft.com/office/drawing/2014/main" id="{91C0703A-9973-442F-A924-F8D17CEE9C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784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t a table&#10;&#10;Description automatically generated">
            <a:extLst>
              <a:ext uri="{FF2B5EF4-FFF2-40B4-BE49-F238E27FC236}">
                <a16:creationId xmlns:a16="http://schemas.microsoft.com/office/drawing/2014/main" id="{76A227D8-574B-F049-B90F-A21BA5755BC0}"/>
              </a:ext>
            </a:extLst>
          </p:cNvPr>
          <p:cNvPicPr>
            <a:picLocks noChangeAspect="1"/>
          </p:cNvPicPr>
          <p:nvPr/>
        </p:nvPicPr>
        <p:blipFill rotWithShape="1">
          <a:blip r:embed="rId2"/>
          <a:srcRect l="20688"/>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62CE53-F38D-EF92-4B56-E9AA8FEC2717}"/>
              </a:ext>
            </a:extLst>
          </p:cNvPr>
          <p:cNvSpPr>
            <a:spLocks noGrp="1"/>
          </p:cNvSpPr>
          <p:nvPr>
            <p:ph type="title"/>
          </p:nvPr>
        </p:nvSpPr>
        <p:spPr>
          <a:xfrm>
            <a:off x="838200" y="365125"/>
            <a:ext cx="3822189" cy="1899912"/>
          </a:xfrm>
        </p:spPr>
        <p:txBody>
          <a:bodyPr>
            <a:normAutofit/>
          </a:bodyPr>
          <a:lstStyle/>
          <a:p>
            <a:r>
              <a:rPr lang="en-US" sz="4000" b="1" dirty="0">
                <a:cs typeface="Calibri Light"/>
              </a:rPr>
              <a:t>What can help you achieve sufficiency?</a:t>
            </a:r>
          </a:p>
        </p:txBody>
      </p:sp>
      <p:sp>
        <p:nvSpPr>
          <p:cNvPr id="3" name="Content Placeholder 2">
            <a:extLst>
              <a:ext uri="{FF2B5EF4-FFF2-40B4-BE49-F238E27FC236}">
                <a16:creationId xmlns:a16="http://schemas.microsoft.com/office/drawing/2014/main" id="{7DE92F6B-C060-CDDB-AAE3-F880AF13EBBD}"/>
              </a:ext>
            </a:extLst>
          </p:cNvPr>
          <p:cNvSpPr>
            <a:spLocks noGrp="1"/>
          </p:cNvSpPr>
          <p:nvPr>
            <p:ph idx="1"/>
          </p:nvPr>
        </p:nvSpPr>
        <p:spPr>
          <a:xfrm>
            <a:off x="838200" y="2434201"/>
            <a:ext cx="3822189" cy="3742762"/>
          </a:xfrm>
        </p:spPr>
        <p:txBody>
          <a:bodyPr vert="horz" lIns="91440" tIns="45720" rIns="91440" bIns="45720" rtlCol="0">
            <a:normAutofit/>
          </a:bodyPr>
          <a:lstStyle/>
          <a:p>
            <a:r>
              <a:rPr lang="en-US" sz="1900">
                <a:cs typeface="Calibri"/>
              </a:rPr>
              <a:t>Ordinarily Available Provision document for early years</a:t>
            </a:r>
          </a:p>
          <a:p>
            <a:r>
              <a:rPr lang="en-US" sz="1900">
                <a:cs typeface="Calibri"/>
              </a:rPr>
              <a:t>Parent power</a:t>
            </a:r>
          </a:p>
          <a:p>
            <a:r>
              <a:rPr lang="en-US" sz="1900" dirty="0">
                <a:cs typeface="Calibri"/>
              </a:rPr>
              <a:t>HNB/ health/ underspend investment</a:t>
            </a:r>
          </a:p>
          <a:p>
            <a:r>
              <a:rPr lang="en-US" sz="1900">
                <a:cs typeface="Calibri"/>
              </a:rPr>
              <a:t>Equality duty</a:t>
            </a:r>
          </a:p>
          <a:p>
            <a:r>
              <a:rPr lang="en-US" sz="1900" dirty="0">
                <a:cs typeface="Calibri"/>
              </a:rPr>
              <a:t>Supporting the status of the early years</a:t>
            </a:r>
          </a:p>
          <a:p>
            <a:r>
              <a:rPr lang="en-US" sz="1900">
                <a:cs typeface="Calibri"/>
              </a:rPr>
              <a:t>Incentivised training</a:t>
            </a:r>
          </a:p>
          <a:p>
            <a:r>
              <a:rPr lang="en-US" sz="1900">
                <a:cs typeface="Calibri"/>
              </a:rPr>
              <a:t>Simple processes with minimal paperwork</a:t>
            </a:r>
          </a:p>
        </p:txBody>
      </p:sp>
    </p:spTree>
    <p:extLst>
      <p:ext uri="{BB962C8B-B14F-4D97-AF65-F5344CB8AC3E}">
        <p14:creationId xmlns:p14="http://schemas.microsoft.com/office/powerpoint/2010/main" val="11188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h winding through a grassy field">
            <a:extLst>
              <a:ext uri="{FF2B5EF4-FFF2-40B4-BE49-F238E27FC236}">
                <a16:creationId xmlns:a16="http://schemas.microsoft.com/office/drawing/2014/main" id="{7D11147F-7092-98B6-3A09-706D9711FA14}"/>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1B67CA-FB17-BFDE-15C7-55050E4D9E39}"/>
              </a:ext>
            </a:extLst>
          </p:cNvPr>
          <p:cNvSpPr>
            <a:spLocks noGrp="1"/>
          </p:cNvSpPr>
          <p:nvPr>
            <p:ph type="title"/>
          </p:nvPr>
        </p:nvSpPr>
        <p:spPr>
          <a:xfrm>
            <a:off x="493426" y="282135"/>
            <a:ext cx="3822189" cy="1899912"/>
          </a:xfrm>
        </p:spPr>
        <p:txBody>
          <a:bodyPr>
            <a:normAutofit/>
          </a:bodyPr>
          <a:lstStyle/>
          <a:p>
            <a:r>
              <a:rPr lang="en-US" sz="4000" b="1" dirty="0"/>
              <a:t>Next steps you could take</a:t>
            </a:r>
          </a:p>
        </p:txBody>
      </p:sp>
      <p:sp>
        <p:nvSpPr>
          <p:cNvPr id="3" name="Content Placeholder 2">
            <a:extLst>
              <a:ext uri="{FF2B5EF4-FFF2-40B4-BE49-F238E27FC236}">
                <a16:creationId xmlns:a16="http://schemas.microsoft.com/office/drawing/2014/main" id="{A4574569-271E-0400-CD08-D1FB0EB40DBD}"/>
              </a:ext>
            </a:extLst>
          </p:cNvPr>
          <p:cNvSpPr>
            <a:spLocks noGrp="1"/>
          </p:cNvSpPr>
          <p:nvPr>
            <p:ph idx="1"/>
          </p:nvPr>
        </p:nvSpPr>
        <p:spPr>
          <a:xfrm>
            <a:off x="480058" y="2116604"/>
            <a:ext cx="3822189" cy="4264130"/>
          </a:xfrm>
        </p:spPr>
        <p:txBody>
          <a:bodyPr vert="horz" lIns="91440" tIns="45720" rIns="91440" bIns="45720" rtlCol="0" anchor="t">
            <a:normAutofit fontScale="92500" lnSpcReduction="20000"/>
          </a:bodyPr>
          <a:lstStyle/>
          <a:p>
            <a:r>
              <a:rPr lang="en-US" sz="1900" dirty="0"/>
              <a:t>Use all of our papers to support you</a:t>
            </a:r>
          </a:p>
          <a:p>
            <a:r>
              <a:rPr lang="en-US" sz="1900" dirty="0"/>
              <a:t>Do you have a lead who owns the work?</a:t>
            </a:r>
          </a:p>
          <a:p>
            <a:r>
              <a:rPr lang="en-US" sz="1900" dirty="0"/>
              <a:t>Develop an action plan </a:t>
            </a:r>
          </a:p>
          <a:p>
            <a:r>
              <a:rPr lang="en-US" sz="1900" dirty="0"/>
              <a:t>Who else is involved in influencing change in the market (</a:t>
            </a:r>
            <a:r>
              <a:rPr lang="en-US" sz="1900" dirty="0" err="1"/>
              <a:t>eg</a:t>
            </a:r>
            <a:r>
              <a:rPr lang="en-US" sz="1900" dirty="0"/>
              <a:t> quality)?</a:t>
            </a:r>
          </a:p>
          <a:p>
            <a:r>
              <a:rPr lang="en-US" sz="1900" dirty="0"/>
              <a:t>Use your data and share it widely</a:t>
            </a:r>
          </a:p>
          <a:p>
            <a:r>
              <a:rPr lang="en-US" sz="1900" dirty="0"/>
              <a:t>Manage the turnover of supply</a:t>
            </a:r>
          </a:p>
          <a:p>
            <a:r>
              <a:rPr lang="en-US" sz="1900" dirty="0"/>
              <a:t>Take account of supply and demand side activity</a:t>
            </a:r>
          </a:p>
          <a:p>
            <a:r>
              <a:rPr lang="en-US" sz="1900" dirty="0"/>
              <a:t>Review your training offers</a:t>
            </a:r>
          </a:p>
          <a:p>
            <a:r>
              <a:rPr lang="en-US" sz="1900" dirty="0"/>
              <a:t>Celebrate success and create new norms </a:t>
            </a:r>
          </a:p>
          <a:p>
            <a:r>
              <a:rPr lang="en-US" sz="1900" dirty="0">
                <a:cs typeface="Calibri" panose="020F0502020204030204"/>
              </a:rPr>
              <a:t>Join our inclusion lunches</a:t>
            </a:r>
          </a:p>
          <a:p>
            <a:endParaRPr lang="en-US" sz="1900" dirty="0"/>
          </a:p>
          <a:p>
            <a:endParaRPr lang="en-US" sz="1900" dirty="0">
              <a:cs typeface="Calibri" panose="020F0502020204030204"/>
            </a:endParaRPr>
          </a:p>
        </p:txBody>
      </p:sp>
    </p:spTree>
    <p:extLst>
      <p:ext uri="{BB962C8B-B14F-4D97-AF65-F5344CB8AC3E}">
        <p14:creationId xmlns:p14="http://schemas.microsoft.com/office/powerpoint/2010/main" val="4151553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y question marks on black background">
            <a:extLst>
              <a:ext uri="{FF2B5EF4-FFF2-40B4-BE49-F238E27FC236}">
                <a16:creationId xmlns:a16="http://schemas.microsoft.com/office/drawing/2014/main" id="{F28F8405-C72D-FEB2-A309-B90B7FFC3345}"/>
              </a:ext>
            </a:extLst>
          </p:cNvPr>
          <p:cNvPicPr>
            <a:picLocks noChangeAspect="1"/>
          </p:cNvPicPr>
          <p:nvPr/>
        </p:nvPicPr>
        <p:blipFill rotWithShape="1">
          <a:blip r:embed="rId2"/>
          <a:srcRect l="13991" r="2" b="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A68468-C291-14EB-95B8-BDE4C2F5E43B}"/>
              </a:ext>
            </a:extLst>
          </p:cNvPr>
          <p:cNvSpPr>
            <a:spLocks noGrp="1"/>
          </p:cNvSpPr>
          <p:nvPr>
            <p:ph type="title"/>
          </p:nvPr>
        </p:nvSpPr>
        <p:spPr>
          <a:xfrm>
            <a:off x="838198" y="1132408"/>
            <a:ext cx="3822189" cy="1899912"/>
          </a:xfrm>
        </p:spPr>
        <p:txBody>
          <a:bodyPr>
            <a:normAutofit/>
          </a:bodyPr>
          <a:lstStyle/>
          <a:p>
            <a:r>
              <a:rPr lang="en-US" sz="4000" b="1" dirty="0">
                <a:latin typeface="+mn-lt"/>
              </a:rPr>
              <a:t>Questions?</a:t>
            </a:r>
          </a:p>
        </p:txBody>
      </p:sp>
      <p:sp>
        <p:nvSpPr>
          <p:cNvPr id="3" name="Content Placeholder 2">
            <a:extLst>
              <a:ext uri="{FF2B5EF4-FFF2-40B4-BE49-F238E27FC236}">
                <a16:creationId xmlns:a16="http://schemas.microsoft.com/office/drawing/2014/main" id="{B450DBB3-94D0-3210-4065-BB9C1DDD71D6}"/>
              </a:ext>
            </a:extLst>
          </p:cNvPr>
          <p:cNvSpPr>
            <a:spLocks noGrp="1"/>
          </p:cNvSpPr>
          <p:nvPr>
            <p:ph idx="1"/>
          </p:nvPr>
        </p:nvSpPr>
        <p:spPr>
          <a:xfrm>
            <a:off x="838199" y="3825680"/>
            <a:ext cx="3822189" cy="3742762"/>
          </a:xfrm>
        </p:spPr>
        <p:txBody>
          <a:bodyPr>
            <a:normAutofit/>
          </a:bodyPr>
          <a:lstStyle/>
          <a:p>
            <a:r>
              <a:rPr lang="en-US" sz="2000" dirty="0"/>
              <a:t>What are you doing already?</a:t>
            </a:r>
          </a:p>
          <a:p>
            <a:r>
              <a:rPr lang="en-US" sz="2000" dirty="0"/>
              <a:t>What could you do?</a:t>
            </a:r>
          </a:p>
          <a:p>
            <a:pPr marL="0" indent="0">
              <a:buNone/>
            </a:pPr>
            <a:endParaRPr lang="en-US" sz="2000" dirty="0"/>
          </a:p>
        </p:txBody>
      </p:sp>
    </p:spTree>
    <p:extLst>
      <p:ext uri="{BB962C8B-B14F-4D97-AF65-F5344CB8AC3E}">
        <p14:creationId xmlns:p14="http://schemas.microsoft.com/office/powerpoint/2010/main" val="784023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posing&#10;&#10;Description automatically generated">
            <a:extLst>
              <a:ext uri="{FF2B5EF4-FFF2-40B4-BE49-F238E27FC236}">
                <a16:creationId xmlns:a16="http://schemas.microsoft.com/office/drawing/2014/main" id="{0850B928-DF61-72CA-52B1-3A17BC5DBF49}"/>
              </a:ext>
            </a:extLst>
          </p:cNvPr>
          <p:cNvPicPr>
            <a:picLocks noChangeAspect="1"/>
          </p:cNvPicPr>
          <p:nvPr/>
        </p:nvPicPr>
        <p:blipFill rotWithShape="1">
          <a:blip r:embed="rId2"/>
          <a:srcRect b="1836"/>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F2A9D6-2F21-CFBA-204E-22BF1DDF4532}"/>
              </a:ext>
            </a:extLst>
          </p:cNvPr>
          <p:cNvSpPr>
            <a:spLocks noGrp="1"/>
          </p:cNvSpPr>
          <p:nvPr>
            <p:ph type="title"/>
          </p:nvPr>
        </p:nvSpPr>
        <p:spPr>
          <a:xfrm>
            <a:off x="241852" y="828951"/>
            <a:ext cx="3822189" cy="1899912"/>
          </a:xfrm>
        </p:spPr>
        <p:txBody>
          <a:bodyPr>
            <a:normAutofit/>
          </a:bodyPr>
          <a:lstStyle/>
          <a:p>
            <a:r>
              <a:rPr lang="en-US" sz="4000" b="1">
                <a:latin typeface="+mn-lt"/>
              </a:rPr>
              <a:t>Thank you for your passion and commitment!</a:t>
            </a:r>
            <a:endParaRPr lang="en-US" sz="4000" b="1" dirty="0">
              <a:latin typeface="+mn-lt"/>
            </a:endParaRPr>
          </a:p>
        </p:txBody>
      </p:sp>
      <p:sp>
        <p:nvSpPr>
          <p:cNvPr id="3" name="Content Placeholder 2">
            <a:extLst>
              <a:ext uri="{FF2B5EF4-FFF2-40B4-BE49-F238E27FC236}">
                <a16:creationId xmlns:a16="http://schemas.microsoft.com/office/drawing/2014/main" id="{F485062C-B9BE-A255-5F34-8C6B3CF3A12F}"/>
              </a:ext>
            </a:extLst>
          </p:cNvPr>
          <p:cNvSpPr>
            <a:spLocks noGrp="1"/>
          </p:cNvSpPr>
          <p:nvPr>
            <p:ph idx="1"/>
          </p:nvPr>
        </p:nvSpPr>
        <p:spPr>
          <a:xfrm>
            <a:off x="347869" y="4408775"/>
            <a:ext cx="3822189" cy="3742762"/>
          </a:xfrm>
        </p:spPr>
        <p:txBody>
          <a:bodyPr>
            <a:normAutofit/>
          </a:bodyPr>
          <a:lstStyle/>
          <a:p>
            <a:pPr marL="0" indent="0">
              <a:buNone/>
            </a:pPr>
            <a:endParaRPr lang="en-US" sz="2000" dirty="0">
              <a:hlinkClick r:id="rId3"/>
            </a:endParaRPr>
          </a:p>
          <a:p>
            <a:pPr marL="0" indent="0">
              <a:buNone/>
            </a:pPr>
            <a:r>
              <a:rPr lang="en-US" sz="2000" dirty="0">
                <a:hlinkClick r:id="rId3"/>
              </a:rPr>
              <a:t>ann.vandyke@dingley.org.uk</a:t>
            </a:r>
            <a:endParaRPr lang="en-US" sz="2000" dirty="0"/>
          </a:p>
          <a:p>
            <a:pPr marL="0" indent="0">
              <a:buNone/>
            </a:pPr>
            <a:r>
              <a:rPr lang="en-US" sz="2000" dirty="0">
                <a:hlinkClick r:id="rId4"/>
              </a:rPr>
              <a:t>catherine.mcleod@dingley.org.uk</a:t>
            </a:r>
            <a:endParaRPr lang="en-US" sz="2000" dirty="0"/>
          </a:p>
        </p:txBody>
      </p:sp>
    </p:spTree>
    <p:extLst>
      <p:ext uri="{BB962C8B-B14F-4D97-AF65-F5344CB8AC3E}">
        <p14:creationId xmlns:p14="http://schemas.microsoft.com/office/powerpoint/2010/main" val="115690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p15"/>
          <p:cNvSpPr txBox="1">
            <a:spLocks noGrp="1"/>
          </p:cNvSpPr>
          <p:nvPr>
            <p:ph type="title"/>
          </p:nvPr>
        </p:nvSpPr>
        <p:spPr>
          <a:xfrm>
            <a:off x="838200" y="556337"/>
            <a:ext cx="6797405" cy="1651404"/>
          </a:xfrm>
          <a:prstGeom prst="rect">
            <a:avLst/>
          </a:prstGeom>
        </p:spPr>
        <p:txBody>
          <a:bodyPr spcFirstLastPara="1" lIns="91608" tIns="45791" rIns="91608" bIns="45791" anchorCtr="0">
            <a:normAutofit/>
          </a:bodyPr>
          <a:lstStyle/>
          <a:p>
            <a:pPr>
              <a:spcBef>
                <a:spcPts val="0"/>
              </a:spcBef>
              <a:buClr>
                <a:srgbClr val="002060"/>
              </a:buClr>
              <a:buSzPts val="5400"/>
            </a:pPr>
            <a:r>
              <a:rPr lang="en-GB" sz="4000" b="1" dirty="0">
                <a:ea typeface="Calibri"/>
                <a:cs typeface="Calibri" panose="020F0502020204030204" pitchFamily="34" charset="0"/>
                <a:sym typeface="Calibri"/>
              </a:rPr>
              <a:t>How shall we work? </a:t>
            </a:r>
          </a:p>
        </p:txBody>
      </p:sp>
      <p:sp>
        <p:nvSpPr>
          <p:cNvPr id="106" name="Google Shape;106;p15"/>
          <p:cNvSpPr txBox="1">
            <a:spLocks noGrp="1"/>
          </p:cNvSpPr>
          <p:nvPr>
            <p:ph idx="1"/>
          </p:nvPr>
        </p:nvSpPr>
        <p:spPr>
          <a:xfrm>
            <a:off x="838200" y="2401330"/>
            <a:ext cx="6797405" cy="3719384"/>
          </a:xfrm>
          <a:prstGeom prst="rect">
            <a:avLst/>
          </a:prstGeom>
        </p:spPr>
        <p:txBody>
          <a:bodyPr spcFirstLastPara="1" lIns="91608" tIns="45791" rIns="91608" bIns="45791" anchorCtr="0">
            <a:normAutofit/>
          </a:bodyPr>
          <a:lstStyle/>
          <a:p>
            <a:pPr>
              <a:spcBef>
                <a:spcPts val="1002"/>
              </a:spcBef>
              <a:buClr>
                <a:schemeClr val="dk1"/>
              </a:buClr>
              <a:buSzPts val="2800"/>
              <a:buFont typeface="Wingdings" panose="05000000000000000000" pitchFamily="2" charset="2"/>
              <a:buChar char="ü"/>
            </a:pPr>
            <a:r>
              <a:rPr lang="en-GB" sz="2000" dirty="0"/>
              <a:t>Cameras, mics, joining in and chat</a:t>
            </a:r>
          </a:p>
          <a:p>
            <a:pPr>
              <a:spcBef>
                <a:spcPts val="1002"/>
              </a:spcBef>
              <a:buClr>
                <a:schemeClr val="dk1"/>
              </a:buClr>
              <a:buSzPts val="2800"/>
              <a:buFont typeface="Wingdings" panose="05000000000000000000" pitchFamily="2" charset="2"/>
              <a:buChar char="ü"/>
            </a:pPr>
            <a:r>
              <a:rPr lang="en-GB" sz="2000" dirty="0"/>
              <a:t>Can you stop the clock and give yourself this time?</a:t>
            </a:r>
          </a:p>
          <a:p>
            <a:pPr>
              <a:spcBef>
                <a:spcPts val="1002"/>
              </a:spcBef>
              <a:buClr>
                <a:schemeClr val="dk1"/>
              </a:buClr>
              <a:buSzPts val="2800"/>
              <a:buFont typeface="Wingdings" panose="05000000000000000000" pitchFamily="2" charset="2"/>
              <a:buChar char="ü"/>
            </a:pPr>
            <a:r>
              <a:rPr lang="en-GB" sz="2000" dirty="0"/>
              <a:t>Are you comfy?</a:t>
            </a:r>
          </a:p>
          <a:p>
            <a:pPr>
              <a:spcBef>
                <a:spcPts val="1002"/>
              </a:spcBef>
              <a:buClr>
                <a:schemeClr val="dk1"/>
              </a:buClr>
              <a:buSzPts val="2800"/>
              <a:buFont typeface="Wingdings" panose="05000000000000000000" pitchFamily="2" charset="2"/>
              <a:buChar char="ü"/>
            </a:pPr>
            <a:r>
              <a:rPr lang="en-GB" sz="2000" dirty="0"/>
              <a:t>Who are we all? Please tell us in the chat!</a:t>
            </a:r>
          </a:p>
        </p:txBody>
      </p:sp>
      <p:pic>
        <p:nvPicPr>
          <p:cNvPr id="5" name="Picture 4" descr="A cat sleeping in a cat bed&#10;&#10;Description automatically generated with medium confidence">
            <a:extLst>
              <a:ext uri="{FF2B5EF4-FFF2-40B4-BE49-F238E27FC236}">
                <a16:creationId xmlns:a16="http://schemas.microsoft.com/office/drawing/2014/main" id="{01C83678-9664-C31C-A90A-EF17070315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97556" y="358772"/>
            <a:ext cx="3995623" cy="2786947"/>
          </a:xfrm>
          <a:prstGeom prst="rect">
            <a:avLst/>
          </a:prstGeom>
        </p:spPr>
      </p:pic>
      <p:pic>
        <p:nvPicPr>
          <p:cNvPr id="7" name="Picture 6" descr="A red alarm clock&#10;&#10;Description automatically generated">
            <a:extLst>
              <a:ext uri="{FF2B5EF4-FFF2-40B4-BE49-F238E27FC236}">
                <a16:creationId xmlns:a16="http://schemas.microsoft.com/office/drawing/2014/main" id="{1083FF1A-E281-E373-7AE7-3732647A978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997556" y="3582912"/>
            <a:ext cx="3995623" cy="26570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osing, crowd&#10;&#10;Description automatically generated">
            <a:extLst>
              <a:ext uri="{FF2B5EF4-FFF2-40B4-BE49-F238E27FC236}">
                <a16:creationId xmlns:a16="http://schemas.microsoft.com/office/drawing/2014/main" id="{0AB453F2-7BBB-8BBD-992C-9B0980A3ABAD}"/>
              </a:ext>
            </a:extLst>
          </p:cNvPr>
          <p:cNvPicPr>
            <a:picLocks noChangeAspect="1"/>
          </p:cNvPicPr>
          <p:nvPr/>
        </p:nvPicPr>
        <p:blipFill rotWithShape="1">
          <a:blip r:embed="rId3"/>
          <a:srcRect l="3639" r="207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6907513-3E88-0170-9506-C48AFBB94305}"/>
              </a:ext>
            </a:extLst>
          </p:cNvPr>
          <p:cNvSpPr>
            <a:spLocks noGrp="1"/>
          </p:cNvSpPr>
          <p:nvPr>
            <p:ph type="title"/>
          </p:nvPr>
        </p:nvSpPr>
        <p:spPr>
          <a:xfrm>
            <a:off x="371593" y="470410"/>
            <a:ext cx="3438144" cy="1125728"/>
          </a:xfrm>
        </p:spPr>
        <p:txBody>
          <a:bodyPr anchor="b">
            <a:normAutofit/>
          </a:bodyPr>
          <a:lstStyle/>
          <a:p>
            <a:r>
              <a:rPr lang="en-US" sz="2600" b="1" dirty="0">
                <a:latin typeface="+mn-lt"/>
              </a:rPr>
              <a:t>Who we are, and what we do </a:t>
            </a:r>
            <a:endParaRPr lang="en-US" sz="2600" b="1" dirty="0">
              <a:latin typeface="+mn-lt"/>
              <a:cs typeface="Calibri"/>
            </a:endParaRPr>
          </a:p>
        </p:txBody>
      </p:sp>
      <p:sp>
        <p:nvSpPr>
          <p:cNvPr id="3" name="Content Placeholder 2">
            <a:extLst>
              <a:ext uri="{FF2B5EF4-FFF2-40B4-BE49-F238E27FC236}">
                <a16:creationId xmlns:a16="http://schemas.microsoft.com/office/drawing/2014/main" id="{9008BA61-9304-03C4-2618-FF569030CC8A}"/>
              </a:ext>
            </a:extLst>
          </p:cNvPr>
          <p:cNvSpPr>
            <a:spLocks noGrp="1"/>
          </p:cNvSpPr>
          <p:nvPr>
            <p:ph idx="1"/>
          </p:nvPr>
        </p:nvSpPr>
        <p:spPr>
          <a:xfrm>
            <a:off x="190738" y="2332677"/>
            <a:ext cx="3799853" cy="3788783"/>
          </a:xfrm>
        </p:spPr>
        <p:txBody>
          <a:bodyPr vert="horz" lIns="91440" tIns="45720" rIns="91440" bIns="45720" rtlCol="0" anchor="t">
            <a:noAutofit/>
          </a:bodyPr>
          <a:lstStyle/>
          <a:p>
            <a:pPr marL="0" indent="0" fontAlgn="base">
              <a:buNone/>
            </a:pPr>
            <a:r>
              <a:rPr lang="en-GB" sz="1400" b="1" dirty="0"/>
              <a:t>A charity delivering specialist nursery provision for children with SEND</a:t>
            </a:r>
            <a:endParaRPr lang="en-GB" sz="1400" b="1" dirty="0">
              <a:cs typeface="Calibri"/>
            </a:endParaRPr>
          </a:p>
          <a:p>
            <a:pPr lvl="1" fontAlgn="base"/>
            <a:r>
              <a:rPr lang="en-GB" sz="1400" dirty="0"/>
              <a:t>Working with children, families and mainstream providers</a:t>
            </a:r>
            <a:endParaRPr lang="en-GB" sz="1400" dirty="0">
              <a:cs typeface="Calibri"/>
            </a:endParaRPr>
          </a:p>
          <a:p>
            <a:pPr lvl="1"/>
            <a:r>
              <a:rPr lang="en-GB" sz="1400" dirty="0">
                <a:cs typeface="Calibri"/>
              </a:rPr>
              <a:t>Thousands of children and families supported over 40 years</a:t>
            </a:r>
          </a:p>
          <a:p>
            <a:pPr lvl="1"/>
            <a:r>
              <a:rPr lang="en-GB" sz="1400" dirty="0">
                <a:ea typeface="+mn-lt"/>
                <a:cs typeface="+mn-lt"/>
              </a:rPr>
              <a:t>35% to 70% transitions to the mainstream</a:t>
            </a:r>
            <a:endParaRPr lang="en-GB" sz="1400" dirty="0"/>
          </a:p>
          <a:p>
            <a:pPr marL="457200" lvl="1" indent="0">
              <a:buNone/>
            </a:pPr>
            <a:endParaRPr lang="en-GB" sz="1400" dirty="0">
              <a:cs typeface="Calibri" panose="020F0502020204030204"/>
            </a:endParaRPr>
          </a:p>
          <a:p>
            <a:pPr marL="0" indent="0" fontAlgn="base">
              <a:buNone/>
            </a:pPr>
            <a:r>
              <a:rPr lang="en-GB" sz="1400" b="1" dirty="0"/>
              <a:t>A will to drive an inclusion movement</a:t>
            </a:r>
            <a:endParaRPr lang="en-GB" sz="1400" b="1" dirty="0">
              <a:cs typeface="Calibri"/>
            </a:endParaRPr>
          </a:p>
          <a:p>
            <a:pPr lvl="1" fontAlgn="base"/>
            <a:r>
              <a:rPr lang="en-GB" sz="1400" dirty="0"/>
              <a:t>Working across the UK with LAs, providers, partners &amp; parents</a:t>
            </a:r>
            <a:endParaRPr lang="en-GB" sz="1400" dirty="0">
              <a:cs typeface="Calibri"/>
            </a:endParaRPr>
          </a:p>
          <a:p>
            <a:pPr lvl="1"/>
            <a:r>
              <a:rPr lang="en-GB" sz="1400" dirty="0">
                <a:cs typeface="Calibri"/>
              </a:rPr>
              <a:t>National training for inclusion</a:t>
            </a:r>
            <a:endParaRPr lang="en-GB" sz="1400" dirty="0"/>
          </a:p>
          <a:p>
            <a:pPr lvl="1" fontAlgn="base"/>
            <a:r>
              <a:rPr lang="en-GB" sz="1400" dirty="0"/>
              <a:t>Lobbying for change nationally representing their voices</a:t>
            </a:r>
            <a:endParaRPr lang="en-GB" sz="1400" dirty="0">
              <a:cs typeface="Calibri"/>
            </a:endParaRPr>
          </a:p>
          <a:p>
            <a:pPr marL="0" indent="0">
              <a:buNone/>
            </a:pPr>
            <a:r>
              <a:rPr lang="en-GB" sz="1400" dirty="0">
                <a:solidFill>
                  <a:schemeClr val="accent1">
                    <a:lumMod val="75000"/>
                  </a:schemeClr>
                </a:solidFill>
                <a:ea typeface="Calibri"/>
                <a:cs typeface="Calibri"/>
                <a:hlinkClick r:id="rId4"/>
              </a:rPr>
              <a:t>www.dingley.org.uk</a:t>
            </a:r>
            <a:endParaRPr lang="en-GB" sz="1400" dirty="0">
              <a:solidFill>
                <a:schemeClr val="accent1">
                  <a:lumMod val="75000"/>
                </a:schemeClr>
              </a:solidFill>
              <a:ea typeface="Calibri"/>
              <a:cs typeface="Calibri"/>
            </a:endParaRPr>
          </a:p>
          <a:p>
            <a:pPr marL="0" indent="0">
              <a:buNone/>
            </a:pPr>
            <a:endParaRPr lang="en-GB" sz="1400" dirty="0">
              <a:solidFill>
                <a:schemeClr val="accent1">
                  <a:lumMod val="75000"/>
                </a:schemeClr>
              </a:solidFill>
              <a:ea typeface="Calibri"/>
              <a:cs typeface="Calibri"/>
            </a:endParaRPr>
          </a:p>
          <a:p>
            <a:pPr marL="0" indent="0">
              <a:buNone/>
            </a:pPr>
            <a:endParaRPr lang="en-US" sz="1100" dirty="0">
              <a:cs typeface="Calibri"/>
            </a:endParaRPr>
          </a:p>
        </p:txBody>
      </p:sp>
    </p:spTree>
    <p:extLst>
      <p:ext uri="{BB962C8B-B14F-4D97-AF65-F5344CB8AC3E}">
        <p14:creationId xmlns:p14="http://schemas.microsoft.com/office/powerpoint/2010/main" val="68927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84ACD-73F6-AAD2-E29B-2CCDA7531001}"/>
              </a:ext>
            </a:extLst>
          </p:cNvPr>
          <p:cNvSpPr>
            <a:spLocks noGrp="1"/>
          </p:cNvSpPr>
          <p:nvPr>
            <p:ph type="title"/>
          </p:nvPr>
        </p:nvSpPr>
        <p:spPr>
          <a:xfrm>
            <a:off x="7531610" y="365125"/>
            <a:ext cx="3822189" cy="1899912"/>
          </a:xfrm>
        </p:spPr>
        <p:txBody>
          <a:bodyPr>
            <a:normAutofit/>
          </a:bodyPr>
          <a:lstStyle/>
          <a:p>
            <a:r>
              <a:rPr lang="en-US" sz="3400" b="1" dirty="0"/>
              <a:t>A reminder about our previous papers and sessions</a:t>
            </a:r>
          </a:p>
        </p:txBody>
      </p:sp>
      <p:pic>
        <p:nvPicPr>
          <p:cNvPr id="6" name="Picture 5" descr="A stack of papers on a table&#10;&#10;Description automatically generated">
            <a:extLst>
              <a:ext uri="{FF2B5EF4-FFF2-40B4-BE49-F238E27FC236}">
                <a16:creationId xmlns:a16="http://schemas.microsoft.com/office/drawing/2014/main" id="{C85229FC-9021-F4A5-8F5B-FE15A200518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049" r="10437"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4DEAECA0-A7FC-51BA-222E-7AA75C425A5D}"/>
              </a:ext>
            </a:extLst>
          </p:cNvPr>
          <p:cNvSpPr>
            <a:spLocks noGrp="1"/>
          </p:cNvSpPr>
          <p:nvPr>
            <p:ph idx="1"/>
          </p:nvPr>
        </p:nvSpPr>
        <p:spPr>
          <a:xfrm>
            <a:off x="7531610" y="2750113"/>
            <a:ext cx="3822189" cy="3742762"/>
          </a:xfrm>
        </p:spPr>
        <p:txBody>
          <a:bodyPr>
            <a:normAutofit/>
          </a:bodyPr>
          <a:lstStyle/>
          <a:p>
            <a:r>
              <a:rPr lang="en-US" sz="2000" dirty="0"/>
              <a:t>The benefits of early intervention, </a:t>
            </a:r>
            <a:r>
              <a:rPr lang="en-GB" sz="2000" kern="0" dirty="0">
                <a:effectLst/>
                <a:latin typeface="Calibri" panose="020F0502020204030204" pitchFamily="34" charset="0"/>
                <a:ea typeface="Times New Roman" panose="02020603050405020304" pitchFamily="18" charset="0"/>
                <a:cs typeface="Times New Roman" panose="02020603050405020304" pitchFamily="18" charset="0"/>
              </a:rPr>
              <a:t>The Business Case for Assessing and Securing Sufficiency for Children with SEND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a:p>
            <a:r>
              <a:rPr lang="en-US" sz="2000" dirty="0"/>
              <a:t>Measuring sufficiency for children with SEND</a:t>
            </a:r>
          </a:p>
        </p:txBody>
      </p:sp>
    </p:spTree>
    <p:extLst>
      <p:ext uri="{BB962C8B-B14F-4D97-AF65-F5344CB8AC3E}">
        <p14:creationId xmlns:p14="http://schemas.microsoft.com/office/powerpoint/2010/main" val="46722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8A93D-FF71-BA6C-B785-87AA9D078B56}"/>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a:t>Naming our shared concerns</a:t>
            </a:r>
          </a:p>
        </p:txBody>
      </p:sp>
      <p:pic>
        <p:nvPicPr>
          <p:cNvPr id="4" name="Picture 3" descr="A close-up of a pressure gauge&#10;&#10;Description automatically generated">
            <a:extLst>
              <a:ext uri="{FF2B5EF4-FFF2-40B4-BE49-F238E27FC236}">
                <a16:creationId xmlns:a16="http://schemas.microsoft.com/office/drawing/2014/main" id="{48566783-5D2E-5C28-64AC-5E4B244CC92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130"/>
          <a:stretch/>
        </p:blipFill>
        <p:spPr>
          <a:xfrm>
            <a:off x="1" y="10"/>
            <a:ext cx="6936390" cy="6857990"/>
          </a:xfrm>
          <a:prstGeom prst="rect">
            <a:avLst/>
          </a:prstGeom>
        </p:spPr>
      </p:pic>
      <p:sp>
        <p:nvSpPr>
          <p:cNvPr id="5" name="TextBox 4">
            <a:extLst>
              <a:ext uri="{FF2B5EF4-FFF2-40B4-BE49-F238E27FC236}">
                <a16:creationId xmlns:a16="http://schemas.microsoft.com/office/drawing/2014/main" id="{4AE75AB3-6195-AC5C-7FA0-8269D99E3BEF}"/>
              </a:ext>
            </a:extLst>
          </p:cNvPr>
          <p:cNvSpPr txBox="1"/>
          <p:nvPr/>
        </p:nvSpPr>
        <p:spPr>
          <a:xfrm>
            <a:off x="7531610" y="2434201"/>
            <a:ext cx="3822189" cy="374276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dirty="0"/>
              <a:t>Pressure on the sector (rising costs and recruitment and retention issues)</a:t>
            </a:r>
          </a:p>
          <a:p>
            <a:pPr marL="285750" indent="-228600">
              <a:lnSpc>
                <a:spcPct val="90000"/>
              </a:lnSpc>
              <a:spcAft>
                <a:spcPts val="600"/>
              </a:spcAft>
              <a:buFont typeface="Arial" panose="020B0604020202020204" pitchFamily="34" charset="0"/>
              <a:buChar char="•"/>
            </a:pPr>
            <a:r>
              <a:rPr lang="en-US" sz="1900" dirty="0"/>
              <a:t>Pressure on the public sector purse</a:t>
            </a:r>
          </a:p>
          <a:p>
            <a:pPr marL="285750" indent="-228600">
              <a:lnSpc>
                <a:spcPct val="90000"/>
              </a:lnSpc>
              <a:spcAft>
                <a:spcPts val="600"/>
              </a:spcAft>
              <a:buFont typeface="Arial" panose="020B0604020202020204" pitchFamily="34" charset="0"/>
              <a:buChar char="•"/>
            </a:pPr>
            <a:r>
              <a:rPr lang="en-US" sz="1900" dirty="0"/>
              <a:t>The profile of early years locally and allocation of resources</a:t>
            </a:r>
          </a:p>
          <a:p>
            <a:pPr marL="285750" indent="-228600">
              <a:lnSpc>
                <a:spcPct val="90000"/>
              </a:lnSpc>
              <a:spcAft>
                <a:spcPts val="600"/>
              </a:spcAft>
              <a:buFont typeface="Arial" panose="020B0604020202020204" pitchFamily="34" charset="0"/>
              <a:buChar char="•"/>
            </a:pPr>
            <a:r>
              <a:rPr lang="en-US" sz="1900" dirty="0"/>
              <a:t>Increased numbers of children with SEND</a:t>
            </a:r>
          </a:p>
          <a:p>
            <a:pPr marL="285750" indent="-228600">
              <a:lnSpc>
                <a:spcPct val="90000"/>
              </a:lnSpc>
              <a:spcAft>
                <a:spcPts val="600"/>
              </a:spcAft>
              <a:buFont typeface="Arial" panose="020B0604020202020204" pitchFamily="34" charset="0"/>
              <a:buChar char="•"/>
            </a:pPr>
            <a:r>
              <a:rPr lang="en-US" sz="1900" dirty="0"/>
              <a:t>Are we in danger of widening the gap?</a:t>
            </a:r>
          </a:p>
          <a:p>
            <a:pPr marL="285750" indent="-228600">
              <a:lnSpc>
                <a:spcPct val="90000"/>
              </a:lnSpc>
              <a:spcAft>
                <a:spcPts val="600"/>
              </a:spcAft>
              <a:buFont typeface="Arial" panose="020B0604020202020204" pitchFamily="34" charset="0"/>
              <a:buChar char="•"/>
            </a:pPr>
            <a:r>
              <a:rPr lang="en-US" sz="1900" dirty="0"/>
              <a:t>What else? (tell us in the chat)</a:t>
            </a:r>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208539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5582B-C6C4-BC84-5C4E-6CF0DC419926}"/>
              </a:ext>
            </a:extLst>
          </p:cNvPr>
          <p:cNvSpPr>
            <a:spLocks noGrp="1"/>
          </p:cNvSpPr>
          <p:nvPr>
            <p:ph type="title"/>
          </p:nvPr>
        </p:nvSpPr>
        <p:spPr>
          <a:xfrm>
            <a:off x="6303737" y="366208"/>
            <a:ext cx="4156512" cy="1708244"/>
          </a:xfrm>
        </p:spPr>
        <p:txBody>
          <a:bodyPr anchor="ctr">
            <a:normAutofit/>
          </a:bodyPr>
          <a:lstStyle/>
          <a:p>
            <a:r>
              <a:rPr lang="en-US" sz="4000" b="1" dirty="0"/>
              <a:t>Our own research shows…</a:t>
            </a:r>
          </a:p>
        </p:txBody>
      </p:sp>
      <p:pic>
        <p:nvPicPr>
          <p:cNvPr id="5" name="Picture 4" descr="A close-up of hands holding a pen over a graph&#10;&#10;Description automatically generated">
            <a:extLst>
              <a:ext uri="{FF2B5EF4-FFF2-40B4-BE49-F238E27FC236}">
                <a16:creationId xmlns:a16="http://schemas.microsoft.com/office/drawing/2014/main" id="{8EC639D7-D9C4-6E2F-F7DD-835C2DCB017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9681" r="31208"/>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5ECE16B8-7A9A-933A-0A76-E3B50C1030DC}"/>
              </a:ext>
            </a:extLst>
          </p:cNvPr>
          <p:cNvSpPr>
            <a:spLocks noGrp="1"/>
          </p:cNvSpPr>
          <p:nvPr>
            <p:ph idx="1"/>
          </p:nvPr>
        </p:nvSpPr>
        <p:spPr>
          <a:xfrm>
            <a:off x="6103869" y="1733852"/>
            <a:ext cx="4856052" cy="3394201"/>
          </a:xfrm>
        </p:spPr>
        <p:txBody>
          <a:bodyPr vert="horz" lIns="91440" tIns="45720" rIns="91440" bIns="45720" rtlCol="0" anchor="ctr">
            <a:noAutofit/>
          </a:bodyPr>
          <a:lstStyle/>
          <a:p>
            <a:pPr marL="0" indent="0">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itchFamily="2" charset="2"/>
              <a:buChar char=""/>
              <a:tabLst>
                <a:tab pos="457200" algn="l"/>
              </a:tabLst>
            </a:pPr>
            <a:r>
              <a:rPr lang="en-US" sz="1600" dirty="0">
                <a:effectLst/>
                <a:latin typeface="Calibri"/>
                <a:ea typeface="Calibri" panose="020F0502020204030204" pitchFamily="34" charset="0"/>
                <a:cs typeface="Times New Roman"/>
              </a:rPr>
              <a:t>95% settings say the number of children with SEND is rising - 79% say the rise is significant.​</a:t>
            </a:r>
            <a:endParaRPr lang="en-GB" sz="1600" dirty="0">
              <a:effectLst/>
              <a:latin typeface="Calibri"/>
              <a:ea typeface="Calibri" panose="020F0502020204030204" pitchFamily="34" charset="0"/>
              <a:cs typeface="Times New Roman"/>
            </a:endParaRPr>
          </a:p>
          <a:p>
            <a:pPr marL="342900" indent="-342900">
              <a:spcAft>
                <a:spcPts val="800"/>
              </a:spcAft>
              <a:buSzPts val="1000"/>
              <a:buFont typeface="Symbol" pitchFamily="2" charset="2"/>
              <a:buChar char=""/>
              <a:tabLst>
                <a:tab pos="457200" algn="l"/>
              </a:tabLst>
            </a:pPr>
            <a:r>
              <a:rPr lang="en-US" sz="1600" dirty="0">
                <a:effectLst/>
                <a:latin typeface="Calibri"/>
                <a:ea typeface="Calibri" panose="020F0502020204030204" pitchFamily="34" charset="0"/>
                <a:cs typeface="Times New Roman"/>
              </a:rPr>
              <a:t>One in five parents </a:t>
            </a:r>
            <a:r>
              <a:rPr lang="en-US" sz="1600" dirty="0">
                <a:latin typeface="Calibri"/>
                <a:ea typeface="Calibri" panose="020F0502020204030204" pitchFamily="34" charset="0"/>
                <a:cs typeface="Times New Roman"/>
              </a:rPr>
              <a:t>turned away</a:t>
            </a:r>
            <a:endParaRPr lang="en-US" sz="1600" dirty="0">
              <a:effectLst/>
              <a:latin typeface="Calibri"/>
              <a:ea typeface="Calibri" panose="020F0502020204030204" pitchFamily="34" charset="0"/>
              <a:cs typeface="Times New Roman" panose="02020603050405020304" pitchFamily="18" charset="0"/>
            </a:endParaRPr>
          </a:p>
          <a:p>
            <a:pPr marL="342900" lvl="0" indent="-342900">
              <a:spcAft>
                <a:spcPts val="800"/>
              </a:spcAft>
              <a:buSzPts val="1000"/>
              <a:buFont typeface="Symbol" pitchFamily="2" charset="2"/>
              <a:buChar char=""/>
              <a:tabLst>
                <a:tab pos="457200" algn="l"/>
              </a:tabLst>
            </a:pPr>
            <a:r>
              <a:rPr lang="en-US" sz="1600" dirty="0">
                <a:effectLst/>
                <a:latin typeface="Calibri"/>
                <a:ea typeface="Calibri" panose="020F0502020204030204" pitchFamily="34" charset="0"/>
                <a:cs typeface="Times New Roman"/>
              </a:rPr>
              <a:t>27% of settings felt one year ago they had no more space for children with SEND – new entitlements rises to 57%.​</a:t>
            </a:r>
            <a:endParaRPr lang="en-GB" sz="1600" dirty="0">
              <a:effectLst/>
              <a:latin typeface="Calibri"/>
              <a:ea typeface="Calibri" panose="020F0502020204030204" pitchFamily="34" charset="0"/>
              <a:cs typeface="Times New Roman"/>
            </a:endParaRPr>
          </a:p>
          <a:p>
            <a:pPr marL="342900" indent="-342900">
              <a:spcAft>
                <a:spcPts val="800"/>
              </a:spcAft>
              <a:buSzPts val="1000"/>
              <a:buFont typeface="Symbol" pitchFamily="2" charset="2"/>
              <a:buChar char=""/>
              <a:tabLst>
                <a:tab pos="457200" algn="l"/>
              </a:tabLst>
            </a:pPr>
            <a:r>
              <a:rPr lang="en-US" sz="1600" dirty="0">
                <a:effectLst/>
                <a:latin typeface="Calibri"/>
                <a:ea typeface="Calibri" panose="020F0502020204030204" pitchFamily="34" charset="0"/>
                <a:cs typeface="Times New Roman"/>
              </a:rPr>
              <a:t>Only 15% of local authorities believe they have enough provision for children with SEND and 78% think new entitlements will make it worse</a:t>
            </a:r>
            <a:r>
              <a:rPr lang="en-GB" sz="1600" dirty="0">
                <a:effectLst/>
                <a:latin typeface="Calibri"/>
                <a:ea typeface="Calibri" panose="020F0502020204030204" pitchFamily="34" charset="0"/>
                <a:cs typeface="Times New Roman"/>
              </a:rPr>
              <a:t>​.</a:t>
            </a:r>
          </a:p>
          <a:p>
            <a:pPr marL="0" indent="0">
              <a:spcAft>
                <a:spcPts val="800"/>
              </a:spcAft>
              <a:buNone/>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54E213-7BF7-7B01-13B5-02E614D4A9F9}"/>
              </a:ext>
            </a:extLst>
          </p:cNvPr>
          <p:cNvSpPr txBox="1"/>
          <p:nvPr/>
        </p:nvSpPr>
        <p:spPr>
          <a:xfrm>
            <a:off x="6237825" y="5192481"/>
            <a:ext cx="482573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Coram 2024 Childcare Annual Report shows only 6% of local authorities are sufficient</a:t>
            </a:r>
          </a:p>
        </p:txBody>
      </p:sp>
    </p:spTree>
    <p:extLst>
      <p:ext uri="{BB962C8B-B14F-4D97-AF65-F5344CB8AC3E}">
        <p14:creationId xmlns:p14="http://schemas.microsoft.com/office/powerpoint/2010/main" val="39328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71F5-B35F-AA34-8099-BB7C0E55642D}"/>
              </a:ext>
            </a:extLst>
          </p:cNvPr>
          <p:cNvSpPr>
            <a:spLocks noGrp="1"/>
          </p:cNvSpPr>
          <p:nvPr>
            <p:ph type="title"/>
          </p:nvPr>
        </p:nvSpPr>
        <p:spPr/>
        <p:txBody>
          <a:bodyPr/>
          <a:lstStyle/>
          <a:p>
            <a:r>
              <a:rPr lang="en-US" b="1" dirty="0">
                <a:latin typeface="+mn-lt"/>
              </a:rPr>
              <a:t>What do parents tell us?</a:t>
            </a:r>
          </a:p>
        </p:txBody>
      </p:sp>
      <p:sp>
        <p:nvSpPr>
          <p:cNvPr id="3" name="Content Placeholder 2">
            <a:extLst>
              <a:ext uri="{FF2B5EF4-FFF2-40B4-BE49-F238E27FC236}">
                <a16:creationId xmlns:a16="http://schemas.microsoft.com/office/drawing/2014/main" id="{72607F9A-9055-E66E-178C-D85AF5978314}"/>
              </a:ext>
            </a:extLst>
          </p:cNvPr>
          <p:cNvSpPr>
            <a:spLocks noGrp="1"/>
          </p:cNvSpPr>
          <p:nvPr>
            <p:ph idx="1"/>
          </p:nvPr>
        </p:nvSpPr>
        <p:spPr>
          <a:xfrm>
            <a:off x="838200" y="1635711"/>
            <a:ext cx="10515600" cy="4351338"/>
          </a:xfrm>
        </p:spPr>
        <p:txBody>
          <a:bodyPr>
            <a:normAutofit fontScale="62500" lnSpcReduction="20000"/>
          </a:bodyPr>
          <a:lstStyle/>
          <a:p>
            <a:pPr marL="0" indent="0">
              <a:buNone/>
            </a:pPr>
            <a:endParaRPr lang="en-US" dirty="0">
              <a:solidFill>
                <a:srgbClr val="025B9D"/>
              </a:solidFill>
            </a:endParaRPr>
          </a:p>
          <a:p>
            <a:pPr marL="0" indent="0">
              <a:buNone/>
            </a:pPr>
            <a:r>
              <a:rPr lang="en-US" dirty="0"/>
              <a:t>““Trying to find childcare was horrific, I ended up seeing my doctor I was so worried about my child, having to give up work and money”</a:t>
            </a:r>
          </a:p>
          <a:p>
            <a:pPr marL="0" indent="0">
              <a:buNone/>
            </a:pPr>
            <a:endParaRPr lang="en-US" dirty="0"/>
          </a:p>
          <a:p>
            <a:pPr marL="0" indent="0">
              <a:buNone/>
            </a:pPr>
            <a:r>
              <a:rPr lang="en-US" dirty="0"/>
              <a:t>“My mental health was suffering anyway. I needed a break from 24/7 caring and I just kept being told there were no spaces or I had to go through yet another process when other families just got theirs”</a:t>
            </a:r>
          </a:p>
          <a:p>
            <a:pPr marL="0" indent="0">
              <a:buNone/>
            </a:pPr>
            <a:endParaRPr lang="en-US" dirty="0"/>
          </a:p>
          <a:p>
            <a:pPr marL="0" indent="0">
              <a:buNone/>
            </a:pPr>
            <a:r>
              <a:rPr lang="en-US" dirty="0"/>
              <a:t>“My child needs to </a:t>
            </a:r>
            <a:r>
              <a:rPr lang="en-US" dirty="0" err="1"/>
              <a:t>socialise</a:t>
            </a:r>
            <a:r>
              <a:rPr lang="en-US" dirty="0"/>
              <a:t> and have these experiences more than other children not less”</a:t>
            </a:r>
          </a:p>
          <a:p>
            <a:pPr marL="0" indent="0">
              <a:buNone/>
            </a:pPr>
            <a:endParaRPr lang="en-US" dirty="0"/>
          </a:p>
          <a:p>
            <a:pPr marL="0" indent="0">
              <a:buNone/>
            </a:pPr>
            <a:r>
              <a:rPr lang="en-US" dirty="0"/>
              <a:t>“It felt like me and my child were being rejected over and over”</a:t>
            </a:r>
          </a:p>
          <a:p>
            <a:pPr marL="0" indent="0">
              <a:buNone/>
            </a:pPr>
            <a:endParaRPr lang="en-US" dirty="0"/>
          </a:p>
          <a:p>
            <a:pPr marL="0" indent="0">
              <a:buNone/>
            </a:pPr>
            <a:r>
              <a:rPr lang="en-US" dirty="0"/>
              <a:t>“What happens to the parents who are not articulate and confident enough to complain?”.</a:t>
            </a:r>
          </a:p>
          <a:p>
            <a:pPr marL="0" indent="0">
              <a:buNone/>
            </a:pPr>
            <a:endParaRPr lang="en-US" dirty="0"/>
          </a:p>
          <a:p>
            <a:pPr marL="0" indent="0">
              <a:buNone/>
            </a:pPr>
            <a:r>
              <a:rPr lang="en-US" sz="1800" dirty="0"/>
              <a:t>Parent representatives on the Dingley’s Parent Board</a:t>
            </a:r>
          </a:p>
          <a:p>
            <a:pPr marL="0" indent="0">
              <a:buNone/>
            </a:pPr>
            <a:endParaRPr lang="en-US" dirty="0">
              <a:solidFill>
                <a:srgbClr val="025B9D"/>
              </a:solidFill>
            </a:endParaRPr>
          </a:p>
        </p:txBody>
      </p:sp>
      <p:pic>
        <p:nvPicPr>
          <p:cNvPr id="5" name="Picture 4" descr="Logo, company name&#10;&#10;Description automatically generated">
            <a:extLst>
              <a:ext uri="{FF2B5EF4-FFF2-40B4-BE49-F238E27FC236}">
                <a16:creationId xmlns:a16="http://schemas.microsoft.com/office/drawing/2014/main" id="{DF5E9919-C505-6DA3-2E47-DE3CA220A17F}"/>
              </a:ext>
            </a:extLst>
          </p:cNvPr>
          <p:cNvPicPr>
            <a:picLocks noChangeAspect="1"/>
          </p:cNvPicPr>
          <p:nvPr/>
        </p:nvPicPr>
        <p:blipFill rotWithShape="1">
          <a:blip r:embed="rId2"/>
          <a:srcRect t="28826" b="31705"/>
          <a:stretch/>
        </p:blipFill>
        <p:spPr>
          <a:xfrm>
            <a:off x="7761667" y="5397286"/>
            <a:ext cx="4258615" cy="1190257"/>
          </a:xfrm>
          <a:prstGeom prst="rect">
            <a:avLst/>
          </a:prstGeom>
        </p:spPr>
      </p:pic>
    </p:spTree>
    <p:extLst>
      <p:ext uri="{BB962C8B-B14F-4D97-AF65-F5344CB8AC3E}">
        <p14:creationId xmlns:p14="http://schemas.microsoft.com/office/powerpoint/2010/main" val="48739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CCE3D-A620-E33C-7B99-80F583AC2D9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legal requirements</a:t>
            </a:r>
          </a:p>
        </p:txBody>
      </p:sp>
      <p:sp>
        <p:nvSpPr>
          <p:cNvPr id="3" name="Content Placeholder 2">
            <a:extLst>
              <a:ext uri="{FF2B5EF4-FFF2-40B4-BE49-F238E27FC236}">
                <a16:creationId xmlns:a16="http://schemas.microsoft.com/office/drawing/2014/main" id="{0323B881-8603-4471-8FF9-6FE597E9342C}"/>
              </a:ext>
            </a:extLst>
          </p:cNvPr>
          <p:cNvSpPr>
            <a:spLocks noGrp="1"/>
          </p:cNvSpPr>
          <p:nvPr>
            <p:ph idx="1"/>
          </p:nvPr>
        </p:nvSpPr>
        <p:spPr>
          <a:xfrm>
            <a:off x="4810259" y="649480"/>
            <a:ext cx="6555347" cy="5546047"/>
          </a:xfrm>
        </p:spPr>
        <p:txBody>
          <a:bodyPr anchor="ctr">
            <a:normAutofit/>
          </a:bodyPr>
          <a:lstStyle/>
          <a:p>
            <a:pPr marL="0" indent="0">
              <a:buNone/>
            </a:pPr>
            <a:r>
              <a:rPr lang="en-GB" sz="2000" u="sng" dirty="0">
                <a:effectLst/>
                <a:latin typeface="Calibri" panose="020F0502020204030204" pitchFamily="34" charset="0"/>
                <a:ea typeface="Calibri" panose="020F0502020204030204" pitchFamily="34" charset="0"/>
                <a:cs typeface="Calibri" panose="020F0502020204030204" pitchFamily="34" charset="0"/>
                <a:hlinkClick r:id="rId2"/>
              </a:rPr>
              <a:t>The Childcare Act</a:t>
            </a:r>
            <a:r>
              <a:rPr lang="en-GB" sz="2000" dirty="0">
                <a:effectLst/>
                <a:latin typeface="Calibri" panose="020F0502020204030204" pitchFamily="34" charset="0"/>
                <a:ea typeface="Calibri" panose="020F0502020204030204" pitchFamily="34" charset="0"/>
              </a:rPr>
              <a:t> 2006 and 16 sections 6, 7, 8 and 9 </a:t>
            </a:r>
            <a:r>
              <a:rPr lang="en-GB" sz="2000" u="sng" dirty="0">
                <a:latin typeface="Calibri" panose="020F0502020204030204" pitchFamily="34" charset="0"/>
                <a:ea typeface="Calibri" panose="020F0502020204030204" pitchFamily="34" charset="0"/>
                <a:cs typeface="Times New Roman" panose="02020603050405020304" pitchFamily="18" charset="0"/>
                <a:hlinkClick r:id="rId2"/>
              </a:rPr>
              <a:t>https://www.legislation.gov.uk/ukpga/2006/21/notes/division/6/1</a:t>
            </a:r>
            <a:r>
              <a:rPr lang="en-GB" sz="2000" u="sng" dirty="0">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rPr>
              <a:t>require LAs to secure childcare for working parents and the early education entitlements, whilst also outlining the LA powers to do so.  The duties specify that provision for children with SEND should be secured for children up to the age of 18.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GB" sz="2000" dirty="0">
                <a:latin typeface="Calibri" panose="020F0502020204030204" pitchFamily="34" charset="0"/>
                <a:ea typeface="Calibri" panose="020F0502020204030204" pitchFamily="34" charset="0"/>
                <a:cs typeface="Times New Roman" panose="02020603050405020304" pitchFamily="18" charset="0"/>
              </a:rPr>
              <a:t>Measuring Sufficiency for Children with SEND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GB" sz="2000" dirty="0">
                <a:latin typeface="Calibri" panose="020F0502020204030204" pitchFamily="34" charset="0"/>
                <a:ea typeface="Calibri" panose="020F0502020204030204" pitchFamily="34" charset="0"/>
                <a:cs typeface="Times New Roman" panose="02020603050405020304" pitchFamily="18" charset="0"/>
              </a:rPr>
              <a:t>Dingley’s Promise Feb 2024</a:t>
            </a:r>
          </a:p>
          <a:p>
            <a:pPr marL="0" indent="0" algn="r">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000" b="1" dirty="0"/>
              <a:t>Question - Are you taking reasonable steps to secure sufficiency or increasing the risk of legal challenge ?</a:t>
            </a:r>
          </a:p>
          <a:p>
            <a:pPr marL="0" indent="0" algn="r">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823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SS Q1 2021 (1)" id="{5EB4EAC6-AB99-451E-9492-7A8FDE59BE9B}" vid="{285E2FF0-B6BD-4DB2-9F01-C4529E380AA0}"/>
    </a:ext>
  </a:extLst>
</a:theme>
</file>

<file path=ppt/theme/theme3.xml><?xml version="1.0" encoding="utf-8"?>
<a:theme xmlns:a="http://schemas.openxmlformats.org/drawingml/2006/main" name="1_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4.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5.xml><?xml version="1.0" encoding="utf-8"?>
<a:theme xmlns:a="http://schemas.openxmlformats.org/drawingml/2006/main" name="2_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ildrens Services Powerpoint Template" id="{A5B9DEB0-B3FB-4869-8C59-4F7CB99E826F}" vid="{B8BCB0DA-4E59-4AF7-97E2-E5BC5F72CFD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bc997-f854-457e-a89a-f53daf41e975">
      <Terms xmlns="http://schemas.microsoft.com/office/infopath/2007/PartnerControls"/>
    </lcf76f155ced4ddcb4097134ff3c332f>
    <TaxCatchAll xmlns="5ff03d53-907b-4153-b31a-f9c01187da2f" xsi:nil="true"/>
    <SharedWithUsers xmlns="5ff03d53-907b-4153-b31a-f9c01187da2f">
      <UserInfo>
        <DisplayName>Georgina  Gonzalez-Matthews</DisplayName>
        <AccountId>97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27934E83E3AC4A821FF7D65C647CF3" ma:contentTypeVersion="18" ma:contentTypeDescription="Create a new document." ma:contentTypeScope="" ma:versionID="5797f0bc1d4900ba710060bfd187960e">
  <xsd:schema xmlns:xsd="http://www.w3.org/2001/XMLSchema" xmlns:xs="http://www.w3.org/2001/XMLSchema" xmlns:p="http://schemas.microsoft.com/office/2006/metadata/properties" xmlns:ns2="2f3bc997-f854-457e-a89a-f53daf41e975" xmlns:ns3="5ff03d53-907b-4153-b31a-f9c01187da2f" targetNamespace="http://schemas.microsoft.com/office/2006/metadata/properties" ma:root="true" ma:fieldsID="ac5ce1b79af9bc05dab852fe9b2a7131" ns2:_="" ns3:_="">
    <xsd:import namespace="2f3bc997-f854-457e-a89a-f53daf41e975"/>
    <xsd:import namespace="5ff03d53-907b-4153-b31a-f9c01187d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bc997-f854-457e-a89a-f53daf41e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fd98df-2cc9-409e-a9a9-85a472a8861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03d53-907b-4153-b31a-f9c01187d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a809a7-1504-4795-ab1a-8225feca0323}" ma:internalName="TaxCatchAll" ma:showField="CatchAllData" ma:web="5ff03d53-907b-4153-b31a-f9c01187d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6CDEA-30EE-40DE-9E05-645C93E11398}">
  <ds:schemaRefs>
    <ds:schemaRef ds:uri="http://schemas.microsoft.com/sharepoint/v3/contenttype/forms"/>
  </ds:schemaRefs>
</ds:datastoreItem>
</file>

<file path=customXml/itemProps2.xml><?xml version="1.0" encoding="utf-8"?>
<ds:datastoreItem xmlns:ds="http://schemas.openxmlformats.org/officeDocument/2006/customXml" ds:itemID="{F2D09E54-9E1A-4ABE-BD30-6C07900267F6}">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2f3bc997-f854-457e-a89a-f53daf41e975"/>
    <ds:schemaRef ds:uri="http://schemas.microsoft.com/office/2006/metadata/properties"/>
    <ds:schemaRef ds:uri="http://purl.org/dc/terms/"/>
    <ds:schemaRef ds:uri="http://purl.org/dc/dcmitype/"/>
    <ds:schemaRef ds:uri="5ff03d53-907b-4153-b31a-f9c01187da2f"/>
  </ds:schemaRefs>
</ds:datastoreItem>
</file>

<file path=customXml/itemProps3.xml><?xml version="1.0" encoding="utf-8"?>
<ds:datastoreItem xmlns:ds="http://schemas.openxmlformats.org/officeDocument/2006/customXml" ds:itemID="{65947ED6-6A87-48C1-8555-C6E0C27C5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bc997-f854-457e-a89a-f53daf41e975"/>
    <ds:schemaRef ds:uri="5ff03d53-907b-4153-b31a-f9c01187d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56706</TotalTime>
  <Words>1215</Words>
  <Application>Microsoft Office PowerPoint</Application>
  <PresentationFormat>Widescreen</PresentationFormat>
  <Paragraphs>165</Paragraphs>
  <Slides>26</Slides>
  <Notes>4</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Title slide theme</vt:lpstr>
      <vt:lpstr>1_Title slide theme</vt:lpstr>
      <vt:lpstr>Content slide theme</vt:lpstr>
      <vt:lpstr>2_Title slide theme</vt:lpstr>
      <vt:lpstr>  Securing Sufficiency for EYs Children with SEND</vt:lpstr>
      <vt:lpstr>PowerPoint Presentation</vt:lpstr>
      <vt:lpstr>How shall we work? </vt:lpstr>
      <vt:lpstr>Who we are, and what we do </vt:lpstr>
      <vt:lpstr>A reminder about our previous papers and sessions</vt:lpstr>
      <vt:lpstr>Naming our shared concerns</vt:lpstr>
      <vt:lpstr>Our own research shows…</vt:lpstr>
      <vt:lpstr>What do parents tell us?</vt:lpstr>
      <vt:lpstr>The legal requirements</vt:lpstr>
      <vt:lpstr>What are our powers?</vt:lpstr>
      <vt:lpstr>So how can you take “reasonable steps” and what are our levers for change?</vt:lpstr>
      <vt:lpstr>1. Do you have a vision for your childcare market?</vt:lpstr>
      <vt:lpstr>2. Data driven change </vt:lpstr>
      <vt:lpstr>3. Using turn over to drive change</vt:lpstr>
      <vt:lpstr>4. And continue to drive new norms</vt:lpstr>
      <vt:lpstr>5. Parental demand creating new norms</vt:lpstr>
      <vt:lpstr>How do we support parent led activity?</vt:lpstr>
      <vt:lpstr>6. Increasing confidence and skills   Why?</vt:lpstr>
      <vt:lpstr>What might help?</vt:lpstr>
      <vt:lpstr>7. Reducing paperwork</vt:lpstr>
      <vt:lpstr>8. A word about carrots and sticks</vt:lpstr>
      <vt:lpstr>Case Study Wiltshire</vt:lpstr>
      <vt:lpstr>What can help you achieve sufficiency?</vt:lpstr>
      <vt:lpstr>Next steps you could take</vt:lpstr>
      <vt:lpstr>Questions?</vt:lpstr>
      <vt:lpstr>Thank you for your passion and commitment!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development and wellbeing of young children (0-5) with SEND during and beyond the Covid 19 outbreak</dc:title>
  <dc:creator>Ann Van Dyke</dc:creator>
  <cp:lastModifiedBy>Ann Van Dyke</cp:lastModifiedBy>
  <cp:revision>461</cp:revision>
  <cp:lastPrinted>2024-03-26T09:53:35Z</cp:lastPrinted>
  <dcterms:created xsi:type="dcterms:W3CDTF">2020-07-10T07:30:28Z</dcterms:created>
  <dcterms:modified xsi:type="dcterms:W3CDTF">2024-05-22T11:58:51Z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0x0101009627934E83E3AC4A821FF7D65C647CF3</vt:lpwstr>
  </property>
  <property fmtid="{D5CDD505-2E9C-101B-9397-08002B2CF9AE}" pid="3" name="MediaServiceImageTags">
    <vt:lpwstr/>
  </property>
</Properties>
</file>