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500" r:id="rId5"/>
    <p:sldId id="501" r:id="rId6"/>
    <p:sldId id="502" r:id="rId7"/>
    <p:sldId id="503" r:id="rId8"/>
    <p:sldId id="504" r:id="rId9"/>
    <p:sldId id="505" r:id="rId10"/>
    <p:sldId id="506" r:id="rId11"/>
    <p:sldId id="492" r:id="rId12"/>
    <p:sldId id="491" r:id="rId13"/>
    <p:sldId id="507" r:id="rId14"/>
    <p:sldId id="508" r:id="rId15"/>
    <p:sldId id="509" r:id="rId16"/>
    <p:sldId id="510" r:id="rId17"/>
    <p:sldId id="499" r:id="rId18"/>
    <p:sldId id="511" r:id="rId19"/>
    <p:sldId id="51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345863-4C94-D993-B2A2-B97A976C93ED}" v="63" dt="2024-05-09T10:00:27.783"/>
    <p1510:client id="{F5C10933-09FF-DA33-F665-9639A741796B}" v="1" dt="2024-05-09T08:18:20.1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McLeod" userId="S::catherine.mcleod@dingley.org.uk::a06e0e67-8764-4765-a196-dfdeac0a9ce0" providerId="AD" clId="Web-{13345863-4C94-D993-B2A2-B97A976C93ED}"/>
    <pc:docChg chg="modSld">
      <pc:chgData name="Catherine McLeod" userId="S::catherine.mcleod@dingley.org.uk::a06e0e67-8764-4765-a196-dfdeac0a9ce0" providerId="AD" clId="Web-{13345863-4C94-D993-B2A2-B97A976C93ED}" dt="2024-05-09T10:00:25.126" v="38" actId="20577"/>
      <pc:docMkLst>
        <pc:docMk/>
      </pc:docMkLst>
      <pc:sldChg chg="modSp">
        <pc:chgData name="Catherine McLeod" userId="S::catherine.mcleod@dingley.org.uk::a06e0e67-8764-4765-a196-dfdeac0a9ce0" providerId="AD" clId="Web-{13345863-4C94-D993-B2A2-B97A976C93ED}" dt="2024-05-09T10:00:25.126" v="38" actId="20577"/>
        <pc:sldMkLst>
          <pc:docMk/>
          <pc:sldMk cId="1905370296" sldId="499"/>
        </pc:sldMkLst>
        <pc:spChg chg="mod">
          <ac:chgData name="Catherine McLeod" userId="S::catherine.mcleod@dingley.org.uk::a06e0e67-8764-4765-a196-dfdeac0a9ce0" providerId="AD" clId="Web-{13345863-4C94-D993-B2A2-B97A976C93ED}" dt="2024-05-09T10:00:25.126" v="38" actId="20577"/>
          <ac:spMkLst>
            <pc:docMk/>
            <pc:sldMk cId="1905370296" sldId="499"/>
            <ac:spMk id="2" creationId="{314BCE74-4CF5-35E8-FBF5-18BA760DB00B}"/>
          </ac:spMkLst>
        </pc:spChg>
      </pc:sldChg>
      <pc:sldChg chg="modSp">
        <pc:chgData name="Catherine McLeod" userId="S::catherine.mcleod@dingley.org.uk::a06e0e67-8764-4765-a196-dfdeac0a9ce0" providerId="AD" clId="Web-{13345863-4C94-D993-B2A2-B97A976C93ED}" dt="2024-05-09T09:59:15.200" v="26" actId="20577"/>
        <pc:sldMkLst>
          <pc:docMk/>
          <pc:sldMk cId="3582838428" sldId="511"/>
        </pc:sldMkLst>
        <pc:spChg chg="mod">
          <ac:chgData name="Catherine McLeod" userId="S::catherine.mcleod@dingley.org.uk::a06e0e67-8764-4765-a196-dfdeac0a9ce0" providerId="AD" clId="Web-{13345863-4C94-D993-B2A2-B97A976C93ED}" dt="2024-05-09T09:59:15.200" v="26" actId="20577"/>
          <ac:spMkLst>
            <pc:docMk/>
            <pc:sldMk cId="3582838428" sldId="511"/>
            <ac:spMk id="7" creationId="{916DD9D5-A927-1FBF-11F1-0C810519317D}"/>
          </ac:spMkLst>
        </pc:spChg>
      </pc:sldChg>
    </pc:docChg>
  </pc:docChgLst>
  <pc:docChgLst>
    <pc:chgData name="Abi Preston-Rees" userId="S::abi.preston-rees@dingley.org.uk::101d5ddb-ac38-4c46-9d7a-99466c0e13bc" providerId="AD" clId="Web-{F5C10933-09FF-DA33-F665-9639A741796B}"/>
    <pc:docChg chg="modSld">
      <pc:chgData name="Abi Preston-Rees" userId="S::abi.preston-rees@dingley.org.uk::101d5ddb-ac38-4c46-9d7a-99466c0e13bc" providerId="AD" clId="Web-{F5C10933-09FF-DA33-F665-9639A741796B}" dt="2024-05-09T08:18:20.147" v="0"/>
      <pc:docMkLst>
        <pc:docMk/>
      </pc:docMkLst>
      <pc:sldChg chg="delSp">
        <pc:chgData name="Abi Preston-Rees" userId="S::abi.preston-rees@dingley.org.uk::101d5ddb-ac38-4c46-9d7a-99466c0e13bc" providerId="AD" clId="Web-{F5C10933-09FF-DA33-F665-9639A741796B}" dt="2024-05-09T08:18:20.147" v="0"/>
        <pc:sldMkLst>
          <pc:docMk/>
          <pc:sldMk cId="86325213" sldId="491"/>
        </pc:sldMkLst>
        <pc:spChg chg="del">
          <ac:chgData name="Abi Preston-Rees" userId="S::abi.preston-rees@dingley.org.uk::101d5ddb-ac38-4c46-9d7a-99466c0e13bc" providerId="AD" clId="Web-{F5C10933-09FF-DA33-F665-9639A741796B}" dt="2024-05-09T08:18:20.147" v="0"/>
          <ac:spMkLst>
            <pc:docMk/>
            <pc:sldMk cId="86325213" sldId="491"/>
            <ac:spMk id="2" creationId="{7ECC499F-57A4-64DD-9A82-6F11B68D464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C8955-FD92-1E45-9CAA-D519A7646790}" type="datetimeFigureOut">
              <a:rPr lang="en-US" smtClean="0"/>
              <a:t>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9851C-E0B2-8A46-91F1-D0EDD426AFEB}" type="slidenum">
              <a:rPr lang="en-US" smtClean="0"/>
              <a:t>‹#›</a:t>
            </a:fld>
            <a:endParaRPr lang="en-US"/>
          </a:p>
        </p:txBody>
      </p:sp>
    </p:spTree>
    <p:extLst>
      <p:ext uri="{BB962C8B-B14F-4D97-AF65-F5344CB8AC3E}">
        <p14:creationId xmlns:p14="http://schemas.microsoft.com/office/powerpoint/2010/main" val="17483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EB9851C-E0B2-8A46-91F1-D0EDD426AFEB}" type="slidenum">
              <a:rPr lang="en-US" smtClean="0"/>
              <a:t>1</a:t>
            </a:fld>
            <a:endParaRPr lang="en-US"/>
          </a:p>
        </p:txBody>
      </p:sp>
    </p:spTree>
    <p:extLst>
      <p:ext uri="{BB962C8B-B14F-4D97-AF65-F5344CB8AC3E}">
        <p14:creationId xmlns:p14="http://schemas.microsoft.com/office/powerpoint/2010/main" val="2652210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Gill Sans MT" panose="020B0502020104020203" pitchFamily="34" charset="0"/>
                <a:ea typeface="Times New Roman" panose="02020603050405020304" pitchFamily="18" charset="0"/>
              </a:rPr>
              <a:t>How to get parents on board</a:t>
            </a:r>
            <a:endParaRPr lang="en-GB" sz="12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Gill Sans MT" panose="020B0502020104020203" pitchFamily="34" charset="0"/>
                <a:ea typeface="Times New Roman" panose="02020603050405020304" pitchFamily="18" charset="0"/>
                <a:cs typeface="Segoe UI" panose="020B0502040204020203" pitchFamily="34" charset="0"/>
              </a:rPr>
              <a:t>Supporting families with EAL who have children with SEND</a:t>
            </a:r>
            <a:endParaRPr lang="en-GB" sz="12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Gill Sans MT" panose="020B0502020104020203" pitchFamily="34" charset="0"/>
                <a:ea typeface="Times New Roman" panose="02020603050405020304" pitchFamily="18" charset="0"/>
              </a:rPr>
              <a:t>Supporting parents with difficult conversations and understanding their children’s needs </a:t>
            </a:r>
            <a:endParaRPr lang="en-GB" sz="12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8EB9851C-E0B2-8A46-91F1-D0EDD426AFEB}" type="slidenum">
              <a:rPr lang="en-US" smtClean="0"/>
              <a:t>6</a:t>
            </a:fld>
            <a:endParaRPr lang="en-US"/>
          </a:p>
        </p:txBody>
      </p:sp>
    </p:spTree>
    <p:extLst>
      <p:ext uri="{BB962C8B-B14F-4D97-AF65-F5344CB8AC3E}">
        <p14:creationId xmlns:p14="http://schemas.microsoft.com/office/powerpoint/2010/main" val="1674533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ea typeface="Calibri"/>
              <a:cs typeface="Calibri"/>
            </a:endParaRPr>
          </a:p>
          <a:p>
            <a:pPr marL="171450" indent="-171450">
              <a:lnSpc>
                <a:spcPct val="90000"/>
              </a:lnSpc>
              <a:spcBef>
                <a:spcPts val="1000"/>
              </a:spcBef>
              <a:buFont typeface="Arial"/>
              <a:buChar char="•"/>
            </a:pPr>
            <a:r>
              <a:rPr lang="en-US">
                <a:ea typeface="Calibri"/>
                <a:cs typeface="Calibri"/>
              </a:rPr>
              <a:t>This is a reminder of why you are so important and why your support of parents really is lifechanging for them as well as their children.</a:t>
            </a:r>
          </a:p>
          <a:p>
            <a:endParaRPr lang="en-GB"/>
          </a:p>
        </p:txBody>
      </p:sp>
      <p:sp>
        <p:nvSpPr>
          <p:cNvPr id="4" name="Slide Number Placeholder 3"/>
          <p:cNvSpPr>
            <a:spLocks noGrp="1"/>
          </p:cNvSpPr>
          <p:nvPr>
            <p:ph type="sldNum" sz="quarter" idx="5"/>
          </p:nvPr>
        </p:nvSpPr>
        <p:spPr/>
        <p:txBody>
          <a:bodyPr/>
          <a:lstStyle/>
          <a:p>
            <a:fld id="{8EB9851C-E0B2-8A46-91F1-D0EDD426AFEB}" type="slidenum">
              <a:rPr lang="en-US" smtClean="0"/>
              <a:t>11</a:t>
            </a:fld>
            <a:endParaRPr lang="en-US"/>
          </a:p>
        </p:txBody>
      </p:sp>
    </p:spTree>
    <p:extLst>
      <p:ext uri="{BB962C8B-B14F-4D97-AF65-F5344CB8AC3E}">
        <p14:creationId xmlns:p14="http://schemas.microsoft.com/office/powerpoint/2010/main" val="4093607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Explores the conversations that you sometimes need to have if a child is not making the progress in their learning or behaviour that you would expect. </a:t>
            </a:r>
            <a:endParaRPr lang="en-US"/>
          </a:p>
          <a:p>
            <a:r>
              <a:rPr lang="en-GB"/>
              <a:t>Looks at your own communication and interaction skills and the difficult conversations you can plan for. </a:t>
            </a:r>
            <a:endParaRPr lang="en-US"/>
          </a:p>
          <a:p>
            <a:r>
              <a:rPr lang="en-GB"/>
              <a:t>Also considers the unplanned conversations you may encounter with frustrated, worried or even angry parents. How can you be ready to respond with professionalism and how can you keep yourself safe from harm and accusation.</a:t>
            </a:r>
            <a:endParaRPr lang="en-US">
              <a:ea typeface="Calibri"/>
              <a:cs typeface="Calibri"/>
            </a:endParaRPr>
          </a:p>
          <a:p>
            <a:endParaRPr lang="en-GB"/>
          </a:p>
        </p:txBody>
      </p:sp>
      <p:sp>
        <p:nvSpPr>
          <p:cNvPr id="4" name="Slide Number Placeholder 3"/>
          <p:cNvSpPr>
            <a:spLocks noGrp="1"/>
          </p:cNvSpPr>
          <p:nvPr>
            <p:ph type="sldNum" sz="quarter" idx="5"/>
          </p:nvPr>
        </p:nvSpPr>
        <p:spPr/>
        <p:txBody>
          <a:bodyPr/>
          <a:lstStyle/>
          <a:p>
            <a:fld id="{8EB9851C-E0B2-8A46-91F1-D0EDD426AFEB}" type="slidenum">
              <a:rPr lang="en-US" smtClean="0"/>
              <a:t>12</a:t>
            </a:fld>
            <a:endParaRPr lang="en-US"/>
          </a:p>
        </p:txBody>
      </p:sp>
    </p:spTree>
    <p:extLst>
      <p:ext uri="{BB962C8B-B14F-4D97-AF65-F5344CB8AC3E}">
        <p14:creationId xmlns:p14="http://schemas.microsoft.com/office/powerpoint/2010/main" val="2446817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EB9851C-E0B2-8A46-91F1-D0EDD426AFEB}" type="slidenum">
              <a:rPr lang="en-US" smtClean="0"/>
              <a:t>16</a:t>
            </a:fld>
            <a:endParaRPr lang="en-US"/>
          </a:p>
        </p:txBody>
      </p:sp>
    </p:spTree>
    <p:extLst>
      <p:ext uri="{BB962C8B-B14F-4D97-AF65-F5344CB8AC3E}">
        <p14:creationId xmlns:p14="http://schemas.microsoft.com/office/powerpoint/2010/main" val="3392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5155-EBF3-159D-35BD-A31B093518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7FDFADC-8772-CFE8-3774-9967AB31FB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27D8154-DDE3-BC0F-13E2-7AFB4E775159}"/>
              </a:ext>
            </a:extLst>
          </p:cNvPr>
          <p:cNvSpPr>
            <a:spLocks noGrp="1"/>
          </p:cNvSpPr>
          <p:nvPr>
            <p:ph type="dt" sz="half" idx="10"/>
          </p:nvPr>
        </p:nvSpPr>
        <p:spPr/>
        <p:txBody>
          <a:bodyPr/>
          <a:lstStyle/>
          <a:p>
            <a:fld id="{76B63337-BD44-AD41-B8FD-1AA614B130D3}" type="datetimeFigureOut">
              <a:rPr lang="en-US" smtClean="0"/>
              <a:t>5/9/2024</a:t>
            </a:fld>
            <a:endParaRPr lang="en-US"/>
          </a:p>
        </p:txBody>
      </p:sp>
      <p:sp>
        <p:nvSpPr>
          <p:cNvPr id="5" name="Footer Placeholder 4">
            <a:extLst>
              <a:ext uri="{FF2B5EF4-FFF2-40B4-BE49-F238E27FC236}">
                <a16:creationId xmlns:a16="http://schemas.microsoft.com/office/drawing/2014/main" id="{DFD6A16C-67B7-86AF-075D-58C61A3C9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43435-7C2E-A114-55D2-2AF3AF3CEC7C}"/>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425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9C85-1D45-BB13-E998-C1E4904D3B9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6211DC-9B27-D73B-B10B-8F8DD5BCDF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AC8F86-B573-35A3-714E-C0AB55853C84}"/>
              </a:ext>
            </a:extLst>
          </p:cNvPr>
          <p:cNvSpPr>
            <a:spLocks noGrp="1"/>
          </p:cNvSpPr>
          <p:nvPr>
            <p:ph type="dt" sz="half" idx="10"/>
          </p:nvPr>
        </p:nvSpPr>
        <p:spPr/>
        <p:txBody>
          <a:bodyPr/>
          <a:lstStyle/>
          <a:p>
            <a:fld id="{76B63337-BD44-AD41-B8FD-1AA614B130D3}" type="datetimeFigureOut">
              <a:rPr lang="en-US" smtClean="0"/>
              <a:t>5/9/2024</a:t>
            </a:fld>
            <a:endParaRPr lang="en-US"/>
          </a:p>
        </p:txBody>
      </p:sp>
      <p:sp>
        <p:nvSpPr>
          <p:cNvPr id="5" name="Footer Placeholder 4">
            <a:extLst>
              <a:ext uri="{FF2B5EF4-FFF2-40B4-BE49-F238E27FC236}">
                <a16:creationId xmlns:a16="http://schemas.microsoft.com/office/drawing/2014/main" id="{43E10A2F-D24C-9B16-DFD2-7480662B0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F8B82-F85F-D8E0-3852-A3B791724136}"/>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14952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1012D0-886C-3A74-8597-1FB1D519D7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8814B-C3E8-6ED9-DC93-FC4E8570ADB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8BFEFE-AA5F-2AA3-0823-EA45CB9362F0}"/>
              </a:ext>
            </a:extLst>
          </p:cNvPr>
          <p:cNvSpPr>
            <a:spLocks noGrp="1"/>
          </p:cNvSpPr>
          <p:nvPr>
            <p:ph type="dt" sz="half" idx="10"/>
          </p:nvPr>
        </p:nvSpPr>
        <p:spPr/>
        <p:txBody>
          <a:bodyPr/>
          <a:lstStyle/>
          <a:p>
            <a:fld id="{76B63337-BD44-AD41-B8FD-1AA614B130D3}" type="datetimeFigureOut">
              <a:rPr lang="en-US" smtClean="0"/>
              <a:t>5/9/2024</a:t>
            </a:fld>
            <a:endParaRPr lang="en-US"/>
          </a:p>
        </p:txBody>
      </p:sp>
      <p:sp>
        <p:nvSpPr>
          <p:cNvPr id="5" name="Footer Placeholder 4">
            <a:extLst>
              <a:ext uri="{FF2B5EF4-FFF2-40B4-BE49-F238E27FC236}">
                <a16:creationId xmlns:a16="http://schemas.microsoft.com/office/drawing/2014/main" id="{D04BB61E-C3B0-B268-5F52-17F4A619F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F68FB-BD56-8722-4DA8-9B321215F12D}"/>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54318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EFAD-E62E-1412-54D8-F7CF4CC7C2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D2AF99-1E8D-C940-492B-5834A14093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CC4E39-727C-8ED4-13DE-D4480B4E106D}"/>
              </a:ext>
            </a:extLst>
          </p:cNvPr>
          <p:cNvSpPr>
            <a:spLocks noGrp="1"/>
          </p:cNvSpPr>
          <p:nvPr>
            <p:ph type="dt" sz="half" idx="10"/>
          </p:nvPr>
        </p:nvSpPr>
        <p:spPr/>
        <p:txBody>
          <a:bodyPr/>
          <a:lstStyle/>
          <a:p>
            <a:fld id="{76B63337-BD44-AD41-B8FD-1AA614B130D3}" type="datetimeFigureOut">
              <a:rPr lang="en-US" smtClean="0"/>
              <a:t>5/9/2024</a:t>
            </a:fld>
            <a:endParaRPr lang="en-US"/>
          </a:p>
        </p:txBody>
      </p:sp>
      <p:sp>
        <p:nvSpPr>
          <p:cNvPr id="5" name="Footer Placeholder 4">
            <a:extLst>
              <a:ext uri="{FF2B5EF4-FFF2-40B4-BE49-F238E27FC236}">
                <a16:creationId xmlns:a16="http://schemas.microsoft.com/office/drawing/2014/main" id="{4D58953D-9870-8171-2317-D8AE326BB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8BD3C-5ED2-D303-FFFF-91C7645346C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610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3291-6AAE-3DC9-2491-69655A46DC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1473306-C8D9-7AC9-DDD5-6FAA5126C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840338-0D39-8286-9B08-54F0ADEB6FB2}"/>
              </a:ext>
            </a:extLst>
          </p:cNvPr>
          <p:cNvSpPr>
            <a:spLocks noGrp="1"/>
          </p:cNvSpPr>
          <p:nvPr>
            <p:ph type="dt" sz="half" idx="10"/>
          </p:nvPr>
        </p:nvSpPr>
        <p:spPr/>
        <p:txBody>
          <a:bodyPr/>
          <a:lstStyle/>
          <a:p>
            <a:fld id="{76B63337-BD44-AD41-B8FD-1AA614B130D3}" type="datetimeFigureOut">
              <a:rPr lang="en-US" smtClean="0"/>
              <a:t>5/9/2024</a:t>
            </a:fld>
            <a:endParaRPr lang="en-US"/>
          </a:p>
        </p:txBody>
      </p:sp>
      <p:sp>
        <p:nvSpPr>
          <p:cNvPr id="5" name="Footer Placeholder 4">
            <a:extLst>
              <a:ext uri="{FF2B5EF4-FFF2-40B4-BE49-F238E27FC236}">
                <a16:creationId xmlns:a16="http://schemas.microsoft.com/office/drawing/2014/main" id="{6530A2CF-8E65-7E2B-7994-1FF3EFA70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CE92D-6E9B-1627-532F-DB494404A75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52919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426A-1359-80CE-5DF4-DF2EED3608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D06589-BB2B-5EB9-99BB-251BD537FC1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F643EE-A314-F5AE-24BD-D797758A23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BA11D8C-FEB9-89C7-A9C5-C9D8E4F290F6}"/>
              </a:ext>
            </a:extLst>
          </p:cNvPr>
          <p:cNvSpPr>
            <a:spLocks noGrp="1"/>
          </p:cNvSpPr>
          <p:nvPr>
            <p:ph type="dt" sz="half" idx="10"/>
          </p:nvPr>
        </p:nvSpPr>
        <p:spPr/>
        <p:txBody>
          <a:bodyPr/>
          <a:lstStyle/>
          <a:p>
            <a:fld id="{76B63337-BD44-AD41-B8FD-1AA614B130D3}" type="datetimeFigureOut">
              <a:rPr lang="en-US" smtClean="0"/>
              <a:t>5/9/2024</a:t>
            </a:fld>
            <a:endParaRPr lang="en-US"/>
          </a:p>
        </p:txBody>
      </p:sp>
      <p:sp>
        <p:nvSpPr>
          <p:cNvPr id="6" name="Footer Placeholder 5">
            <a:extLst>
              <a:ext uri="{FF2B5EF4-FFF2-40B4-BE49-F238E27FC236}">
                <a16:creationId xmlns:a16="http://schemas.microsoft.com/office/drawing/2014/main" id="{F8B735A6-D632-4D02-E27B-68B3945F5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DF57D-158B-9967-015A-ADED8F3722DF}"/>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9507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FFAE-50DE-4A42-A43B-9E54E2937DC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5273FB-CA5C-BD02-94D0-DE0A96DB3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24EA6-88DB-7738-B54C-A444B567FA4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86D0CD4-6BE5-6DBE-4EEE-4D5FBA8F1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7656DE-AF72-3A64-AA51-6AA6EED7C3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3093C65-42E7-40B5-A7B5-CB91F174F7DA}"/>
              </a:ext>
            </a:extLst>
          </p:cNvPr>
          <p:cNvSpPr>
            <a:spLocks noGrp="1"/>
          </p:cNvSpPr>
          <p:nvPr>
            <p:ph type="dt" sz="half" idx="10"/>
          </p:nvPr>
        </p:nvSpPr>
        <p:spPr/>
        <p:txBody>
          <a:bodyPr/>
          <a:lstStyle/>
          <a:p>
            <a:fld id="{76B63337-BD44-AD41-B8FD-1AA614B130D3}" type="datetimeFigureOut">
              <a:rPr lang="en-US" smtClean="0"/>
              <a:t>5/9/2024</a:t>
            </a:fld>
            <a:endParaRPr lang="en-US"/>
          </a:p>
        </p:txBody>
      </p:sp>
      <p:sp>
        <p:nvSpPr>
          <p:cNvPr id="8" name="Footer Placeholder 7">
            <a:extLst>
              <a:ext uri="{FF2B5EF4-FFF2-40B4-BE49-F238E27FC236}">
                <a16:creationId xmlns:a16="http://schemas.microsoft.com/office/drawing/2014/main" id="{FBD1B1FC-0F9D-9E0D-8101-1E279F06D1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5EF53C-C9E4-34D3-170F-1900ADC0C049}"/>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26779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FE8C-49E9-5BD1-3AB9-E11883624A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0D45EF1-E36A-0543-E91A-B2540DC29ECD}"/>
              </a:ext>
            </a:extLst>
          </p:cNvPr>
          <p:cNvSpPr>
            <a:spLocks noGrp="1"/>
          </p:cNvSpPr>
          <p:nvPr>
            <p:ph type="dt" sz="half" idx="10"/>
          </p:nvPr>
        </p:nvSpPr>
        <p:spPr/>
        <p:txBody>
          <a:bodyPr/>
          <a:lstStyle/>
          <a:p>
            <a:fld id="{76B63337-BD44-AD41-B8FD-1AA614B130D3}" type="datetimeFigureOut">
              <a:rPr lang="en-US" smtClean="0"/>
              <a:t>5/9/2024</a:t>
            </a:fld>
            <a:endParaRPr lang="en-US"/>
          </a:p>
        </p:txBody>
      </p:sp>
      <p:sp>
        <p:nvSpPr>
          <p:cNvPr id="4" name="Footer Placeholder 3">
            <a:extLst>
              <a:ext uri="{FF2B5EF4-FFF2-40B4-BE49-F238E27FC236}">
                <a16:creationId xmlns:a16="http://schemas.microsoft.com/office/drawing/2014/main" id="{8A17A9E3-0490-E201-B07F-A412B4E67A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82091A-0CB4-F026-C812-042251B2233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5590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2B9C30-B414-8215-D453-7166AA3D1CF4}"/>
              </a:ext>
            </a:extLst>
          </p:cNvPr>
          <p:cNvSpPr>
            <a:spLocks noGrp="1"/>
          </p:cNvSpPr>
          <p:nvPr>
            <p:ph type="dt" sz="half" idx="10"/>
          </p:nvPr>
        </p:nvSpPr>
        <p:spPr/>
        <p:txBody>
          <a:bodyPr/>
          <a:lstStyle/>
          <a:p>
            <a:fld id="{76B63337-BD44-AD41-B8FD-1AA614B130D3}" type="datetimeFigureOut">
              <a:rPr lang="en-US" smtClean="0"/>
              <a:t>5/9/2024</a:t>
            </a:fld>
            <a:endParaRPr lang="en-US"/>
          </a:p>
        </p:txBody>
      </p:sp>
      <p:sp>
        <p:nvSpPr>
          <p:cNvPr id="3" name="Footer Placeholder 2">
            <a:extLst>
              <a:ext uri="{FF2B5EF4-FFF2-40B4-BE49-F238E27FC236}">
                <a16:creationId xmlns:a16="http://schemas.microsoft.com/office/drawing/2014/main" id="{9EACDDC7-D5D4-6DDF-E092-CD9660215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883AB6-65B2-F2DB-2917-04BA733EDEA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69218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8CBEE-0A9F-82E2-20C3-0BB4D13E40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408C047-5033-99BD-8646-7E9A7AA4F0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2B32A3-C761-614A-FFF9-EE2563EF1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F195FF-2C44-36D5-ED75-D17DFDF9EDD3}"/>
              </a:ext>
            </a:extLst>
          </p:cNvPr>
          <p:cNvSpPr>
            <a:spLocks noGrp="1"/>
          </p:cNvSpPr>
          <p:nvPr>
            <p:ph type="dt" sz="half" idx="10"/>
          </p:nvPr>
        </p:nvSpPr>
        <p:spPr/>
        <p:txBody>
          <a:bodyPr/>
          <a:lstStyle/>
          <a:p>
            <a:fld id="{76B63337-BD44-AD41-B8FD-1AA614B130D3}" type="datetimeFigureOut">
              <a:rPr lang="en-US" smtClean="0"/>
              <a:t>5/9/2024</a:t>
            </a:fld>
            <a:endParaRPr lang="en-US"/>
          </a:p>
        </p:txBody>
      </p:sp>
      <p:sp>
        <p:nvSpPr>
          <p:cNvPr id="6" name="Footer Placeholder 5">
            <a:extLst>
              <a:ext uri="{FF2B5EF4-FFF2-40B4-BE49-F238E27FC236}">
                <a16:creationId xmlns:a16="http://schemas.microsoft.com/office/drawing/2014/main" id="{D69B80CF-244C-DDB8-65A7-ECEC0E4E3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8C450-4EA9-72E9-1C6C-F4D9912B6723}"/>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79120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C5EF-C61B-4CA3-696C-EA707FAC52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D4C175-C64A-6C3F-6092-F3FC5082F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819175-331B-BC00-0AA3-1EC66B50F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8FCA29-D4C8-E47D-E999-08CEAB6D149E}"/>
              </a:ext>
            </a:extLst>
          </p:cNvPr>
          <p:cNvSpPr>
            <a:spLocks noGrp="1"/>
          </p:cNvSpPr>
          <p:nvPr>
            <p:ph type="dt" sz="half" idx="10"/>
          </p:nvPr>
        </p:nvSpPr>
        <p:spPr/>
        <p:txBody>
          <a:bodyPr/>
          <a:lstStyle/>
          <a:p>
            <a:fld id="{76B63337-BD44-AD41-B8FD-1AA614B130D3}" type="datetimeFigureOut">
              <a:rPr lang="en-US" smtClean="0"/>
              <a:t>5/9/2024</a:t>
            </a:fld>
            <a:endParaRPr lang="en-US"/>
          </a:p>
        </p:txBody>
      </p:sp>
      <p:sp>
        <p:nvSpPr>
          <p:cNvPr id="6" name="Footer Placeholder 5">
            <a:extLst>
              <a:ext uri="{FF2B5EF4-FFF2-40B4-BE49-F238E27FC236}">
                <a16:creationId xmlns:a16="http://schemas.microsoft.com/office/drawing/2014/main" id="{4B978320-82D8-6F4F-4A13-B51F88E28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AA3B7-C40D-2A02-17C2-BC356AFD6094}"/>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89305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85590-98AA-335A-0969-9060B8EC65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91C7DC-5E52-86FB-E5F4-6A7323770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EE0EB7-EE67-75BB-994C-7A2281900B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3337-BD44-AD41-B8FD-1AA614B130D3}" type="datetimeFigureOut">
              <a:rPr lang="en-US" smtClean="0"/>
              <a:t>5/9/2024</a:t>
            </a:fld>
            <a:endParaRPr lang="en-US"/>
          </a:p>
        </p:txBody>
      </p:sp>
      <p:sp>
        <p:nvSpPr>
          <p:cNvPr id="5" name="Footer Placeholder 4">
            <a:extLst>
              <a:ext uri="{FF2B5EF4-FFF2-40B4-BE49-F238E27FC236}">
                <a16:creationId xmlns:a16="http://schemas.microsoft.com/office/drawing/2014/main" id="{B5EE4960-54AE-1E6D-3BB2-2019EBF79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C7653-6BC1-C1B2-B392-2A5BF5C33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345DC-C62A-F846-81DB-8183448E53A1}" type="slidenum">
              <a:rPr lang="en-US" smtClean="0"/>
              <a:t>‹#›</a:t>
            </a:fld>
            <a:endParaRPr lang="en-US"/>
          </a:p>
        </p:txBody>
      </p:sp>
    </p:spTree>
    <p:extLst>
      <p:ext uri="{BB962C8B-B14F-4D97-AF65-F5344CB8AC3E}">
        <p14:creationId xmlns:p14="http://schemas.microsoft.com/office/powerpoint/2010/main" val="412239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ingley.org.uk/training/having-difficult-conversations-with-families-training-course/"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mailto:abi.preston-rees@dingley.org.uk" TargetMode="External"/><Relationship Id="rId4" Type="http://schemas.openxmlformats.org/officeDocument/2006/relationships/hyperlink" Target="mailto:catherine.mcleod@dingley.org.u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F93AA-E5EA-0279-DA4D-36286D580029}"/>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3451D83D-F202-D863-C334-03D0869E9B21}"/>
              </a:ext>
            </a:extLst>
          </p:cNvPr>
          <p:cNvSpPr>
            <a:spLocks noGrp="1"/>
          </p:cNvSpPr>
          <p:nvPr>
            <p:ph type="subTitle" idx="1"/>
          </p:nvPr>
        </p:nvSpPr>
        <p:spPr/>
        <p:txBody>
          <a:bodyPr/>
          <a:lstStyle/>
          <a:p>
            <a:endParaRPr lang="en-GB"/>
          </a:p>
        </p:txBody>
      </p:sp>
      <p:pic>
        <p:nvPicPr>
          <p:cNvPr id="5" name="Picture 4" descr="A white and orange rectangular object with text&#10;&#10;Description automatically generated">
            <a:extLst>
              <a:ext uri="{FF2B5EF4-FFF2-40B4-BE49-F238E27FC236}">
                <a16:creationId xmlns:a16="http://schemas.microsoft.com/office/drawing/2014/main" id="{45CB46D2-72FA-4392-67CA-705306B64F44}"/>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E8D830D-8445-2897-4268-F4539EEF1BEB}"/>
              </a:ext>
            </a:extLst>
          </p:cNvPr>
          <p:cNvSpPr txBox="1"/>
          <p:nvPr/>
        </p:nvSpPr>
        <p:spPr>
          <a:xfrm>
            <a:off x="3008671" y="2595414"/>
            <a:ext cx="6174658" cy="2308324"/>
          </a:xfrm>
          <a:prstGeom prst="rect">
            <a:avLst/>
          </a:prstGeom>
          <a:noFill/>
        </p:spPr>
        <p:txBody>
          <a:bodyPr wrap="square">
            <a:spAutoFit/>
          </a:bodyPr>
          <a:lstStyle/>
          <a:p>
            <a:pPr algn="ctr"/>
            <a:r>
              <a:rPr lang="en-US" sz="4800">
                <a:solidFill>
                  <a:schemeClr val="accent1">
                    <a:lumMod val="75000"/>
                  </a:schemeClr>
                </a:solidFill>
                <a:latin typeface="Gill Sans MT" panose="020B0502020104020203" pitchFamily="34" charset="0"/>
              </a:rPr>
              <a:t>Welcome to our </a:t>
            </a:r>
            <a:br>
              <a:rPr lang="en-US" sz="4800">
                <a:solidFill>
                  <a:schemeClr val="accent1">
                    <a:lumMod val="75000"/>
                  </a:schemeClr>
                </a:solidFill>
                <a:latin typeface="Gill Sans MT" panose="020B0502020104020203" pitchFamily="34" charset="0"/>
              </a:rPr>
            </a:br>
            <a:r>
              <a:rPr lang="en-US" sz="4800">
                <a:solidFill>
                  <a:schemeClr val="accent1">
                    <a:lumMod val="75000"/>
                  </a:schemeClr>
                </a:solidFill>
                <a:latin typeface="Gill Sans MT" panose="020B0502020104020203" pitchFamily="34" charset="0"/>
              </a:rPr>
              <a:t>Providers Inclusion Lunch Break!</a:t>
            </a:r>
            <a:endParaRPr lang="en-GB" sz="4800">
              <a:latin typeface="Gill Sans MT" panose="020B0502020104020203" pitchFamily="34" charset="0"/>
            </a:endParaRPr>
          </a:p>
        </p:txBody>
      </p:sp>
    </p:spTree>
    <p:extLst>
      <p:ext uri="{BB962C8B-B14F-4D97-AF65-F5344CB8AC3E}">
        <p14:creationId xmlns:p14="http://schemas.microsoft.com/office/powerpoint/2010/main" val="2078894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53424-3C79-A9B3-5B6D-530E8B1771DA}"/>
              </a:ext>
            </a:extLst>
          </p:cNvPr>
          <p:cNvSpPr>
            <a:spLocks noGrp="1"/>
          </p:cNvSpPr>
          <p:nvPr>
            <p:ph type="title"/>
          </p:nvPr>
        </p:nvSpPr>
        <p:spPr/>
        <p:txBody>
          <a:bodyPr/>
          <a:lstStyle/>
          <a:p>
            <a:endParaRPr lang="en-GB"/>
          </a:p>
        </p:txBody>
      </p:sp>
      <p:pic>
        <p:nvPicPr>
          <p:cNvPr id="5" name="Content Placeholder 4" descr="A white board with blue text&#10;&#10;Description automatically generated">
            <a:extLst>
              <a:ext uri="{FF2B5EF4-FFF2-40B4-BE49-F238E27FC236}">
                <a16:creationId xmlns:a16="http://schemas.microsoft.com/office/drawing/2014/main" id="{894277CF-FFF0-013A-BC60-6F49374E9504}"/>
              </a:ext>
            </a:extLst>
          </p:cNvPr>
          <p:cNvPicPr>
            <a:picLocks noGrp="1" noChangeAspect="1"/>
          </p:cNvPicPr>
          <p:nvPr>
            <p:ph idx="1"/>
          </p:nvPr>
        </p:nvPicPr>
        <p:blipFill>
          <a:blip r:embed="rId2"/>
          <a:stretch>
            <a:fillRect/>
          </a:stretch>
        </p:blipFill>
        <p:spPr>
          <a:xfrm>
            <a:off x="0" y="0"/>
            <a:ext cx="12192000" cy="6858001"/>
          </a:xfrm>
        </p:spPr>
      </p:pic>
      <p:sp>
        <p:nvSpPr>
          <p:cNvPr id="7" name="TextBox 6">
            <a:extLst>
              <a:ext uri="{FF2B5EF4-FFF2-40B4-BE49-F238E27FC236}">
                <a16:creationId xmlns:a16="http://schemas.microsoft.com/office/drawing/2014/main" id="{8AE196A5-E4E4-DE5D-539D-0219F7EE68FA}"/>
              </a:ext>
            </a:extLst>
          </p:cNvPr>
          <p:cNvSpPr txBox="1"/>
          <p:nvPr/>
        </p:nvSpPr>
        <p:spPr>
          <a:xfrm>
            <a:off x="639983" y="3243293"/>
            <a:ext cx="10912033" cy="2554545"/>
          </a:xfrm>
          <a:prstGeom prst="rect">
            <a:avLst/>
          </a:prstGeom>
          <a:noFill/>
        </p:spPr>
        <p:txBody>
          <a:bodyPr wrap="square">
            <a:spAutoFit/>
          </a:bodyPr>
          <a:lstStyle/>
          <a:p>
            <a:pPr marL="0" indent="0">
              <a:buNone/>
            </a:pPr>
            <a:r>
              <a:rPr lang="en-US" sz="3200">
                <a:latin typeface="Gill Sans MT" panose="020B0502020104020203" pitchFamily="34" charset="0"/>
              </a:rPr>
              <a:t>Time to share what is currently working well for you when getting families to engage. </a:t>
            </a:r>
          </a:p>
          <a:p>
            <a:pPr marL="0" indent="0">
              <a:buNone/>
            </a:pPr>
            <a:endParaRPr lang="en-US" sz="3200">
              <a:latin typeface="Gill Sans MT" panose="020B0502020104020203" pitchFamily="34" charset="0"/>
            </a:endParaRPr>
          </a:p>
          <a:p>
            <a:pPr marL="0" indent="0">
              <a:buNone/>
            </a:pPr>
            <a:r>
              <a:rPr lang="en-US" sz="3200">
                <a:latin typeface="Gill Sans MT" panose="020B0502020104020203" pitchFamily="34" charset="0"/>
              </a:rPr>
              <a:t>Pop your answers in the chat or feel free to share                 with the room.</a:t>
            </a:r>
          </a:p>
        </p:txBody>
      </p:sp>
    </p:spTree>
    <p:extLst>
      <p:ext uri="{BB962C8B-B14F-4D97-AF65-F5344CB8AC3E}">
        <p14:creationId xmlns:p14="http://schemas.microsoft.com/office/powerpoint/2010/main" val="4047083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0A476-CF6D-A6F2-1084-54CC53D597E9}"/>
              </a:ext>
            </a:extLst>
          </p:cNvPr>
          <p:cNvSpPr>
            <a:spLocks noGrp="1"/>
          </p:cNvSpPr>
          <p:nvPr>
            <p:ph type="title"/>
          </p:nvPr>
        </p:nvSpPr>
        <p:spPr/>
        <p:txBody>
          <a:bodyPr/>
          <a:lstStyle/>
          <a:p>
            <a:endParaRPr lang="en-GB"/>
          </a:p>
        </p:txBody>
      </p:sp>
      <p:pic>
        <p:nvPicPr>
          <p:cNvPr id="5" name="Content Placeholder 4" descr="A cartoon character with a pen&#10;&#10;Description automatically generated with medium confidence">
            <a:extLst>
              <a:ext uri="{FF2B5EF4-FFF2-40B4-BE49-F238E27FC236}">
                <a16:creationId xmlns:a16="http://schemas.microsoft.com/office/drawing/2014/main" id="{10AFD36B-5878-0FC3-2B34-11C4A3367619}"/>
              </a:ext>
            </a:extLst>
          </p:cNvPr>
          <p:cNvPicPr>
            <a:picLocks noGrp="1" noChangeAspect="1"/>
          </p:cNvPicPr>
          <p:nvPr>
            <p:ph idx="1"/>
          </p:nvPr>
        </p:nvPicPr>
        <p:blipFill>
          <a:blip r:embed="rId3"/>
          <a:stretch>
            <a:fillRect/>
          </a:stretch>
        </p:blipFill>
        <p:spPr>
          <a:xfrm>
            <a:off x="0" y="0"/>
            <a:ext cx="12192000" cy="6858001"/>
          </a:xfrm>
        </p:spPr>
      </p:pic>
      <p:sp>
        <p:nvSpPr>
          <p:cNvPr id="7" name="TextBox 6">
            <a:extLst>
              <a:ext uri="{FF2B5EF4-FFF2-40B4-BE49-F238E27FC236}">
                <a16:creationId xmlns:a16="http://schemas.microsoft.com/office/drawing/2014/main" id="{8BE1B20F-CE50-B043-8B37-29804AD7921E}"/>
              </a:ext>
            </a:extLst>
          </p:cNvPr>
          <p:cNvSpPr txBox="1"/>
          <p:nvPr/>
        </p:nvSpPr>
        <p:spPr>
          <a:xfrm>
            <a:off x="581628" y="1861042"/>
            <a:ext cx="10772172" cy="3539430"/>
          </a:xfrm>
          <a:prstGeom prst="rect">
            <a:avLst/>
          </a:prstGeom>
          <a:noFill/>
        </p:spPr>
        <p:txBody>
          <a:bodyPr wrap="square">
            <a:spAutoFit/>
          </a:bodyPr>
          <a:lstStyle/>
          <a:p>
            <a:pPr marL="285750" indent="-285750">
              <a:buFont typeface="Arial" panose="020B0604020202020204" pitchFamily="34" charset="0"/>
              <a:buChar char="•"/>
            </a:pPr>
            <a:r>
              <a:rPr lang="en-US" sz="2800">
                <a:latin typeface="Gill Sans MT" panose="020B0502020104020203" pitchFamily="34" charset="0"/>
                <a:ea typeface="+mn-lt"/>
                <a:cs typeface="+mn-lt"/>
              </a:rPr>
              <a:t>Only 16 per cent of mothers with disabled children work,        compared to 61 per cent of other mothers. (Contact)</a:t>
            </a:r>
          </a:p>
          <a:p>
            <a:pPr marL="285750" indent="-285750">
              <a:buFont typeface="Arial" panose="020B0604020202020204" pitchFamily="34" charset="0"/>
              <a:buChar char="•"/>
            </a:pPr>
            <a:endParaRPr lang="en-US" sz="2800">
              <a:latin typeface="Gill Sans MT" panose="020B0502020104020203" pitchFamily="34" charset="0"/>
              <a:cs typeface="Calibri" panose="020F0502020204030204"/>
            </a:endParaRPr>
          </a:p>
          <a:p>
            <a:pPr marL="285750" indent="-285750">
              <a:buFont typeface="Arial" panose="020B0604020202020204" pitchFamily="34" charset="0"/>
              <a:buChar char="•"/>
            </a:pPr>
            <a:r>
              <a:rPr lang="en-US" sz="2800">
                <a:latin typeface="Gill Sans MT" panose="020B0502020104020203" pitchFamily="34" charset="0"/>
                <a:cs typeface="Calibri" panose="020F0502020204030204"/>
              </a:rPr>
              <a:t>3 in 4 parents have to give up work because of a lack of support for their children. (Disabled Children's Partnership)</a:t>
            </a:r>
          </a:p>
          <a:p>
            <a:pPr marL="285750" indent="-285750">
              <a:buFont typeface="Arial" panose="020B0604020202020204" pitchFamily="34" charset="0"/>
              <a:buChar char="•"/>
            </a:pPr>
            <a:endParaRPr lang="en-US" sz="2800">
              <a:latin typeface="Gill Sans MT" panose="020B0502020104020203" pitchFamily="34" charset="0"/>
              <a:cs typeface="Calibri" panose="020F0502020204030204"/>
            </a:endParaRPr>
          </a:p>
          <a:p>
            <a:pPr marL="285750" indent="-285750">
              <a:buFont typeface="Arial" panose="020B0604020202020204" pitchFamily="34" charset="0"/>
              <a:buChar char="•"/>
            </a:pPr>
            <a:r>
              <a:rPr lang="en-US" sz="2800">
                <a:latin typeface="Gill Sans MT" panose="020B0502020104020203" pitchFamily="34" charset="0"/>
                <a:cs typeface="Calibri" panose="020F0502020204030204"/>
              </a:rPr>
              <a:t>One in five say that isolation has led to the break up of their family life, and 72% say it has led to mental ill health. (Contact)</a:t>
            </a:r>
          </a:p>
        </p:txBody>
      </p:sp>
    </p:spTree>
    <p:extLst>
      <p:ext uri="{BB962C8B-B14F-4D97-AF65-F5344CB8AC3E}">
        <p14:creationId xmlns:p14="http://schemas.microsoft.com/office/powerpoint/2010/main" val="1866994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CF528-25E5-A351-DC6A-E2FC1CDB3448}"/>
              </a:ext>
            </a:extLst>
          </p:cNvPr>
          <p:cNvSpPr>
            <a:spLocks noGrp="1"/>
          </p:cNvSpPr>
          <p:nvPr>
            <p:ph type="title"/>
          </p:nvPr>
        </p:nvSpPr>
        <p:spPr/>
        <p:txBody>
          <a:bodyPr/>
          <a:lstStyle/>
          <a:p>
            <a:endParaRPr lang="en-GB"/>
          </a:p>
        </p:txBody>
      </p:sp>
      <p:pic>
        <p:nvPicPr>
          <p:cNvPr id="9" name="Content Placeholder 8" descr="A cartoon character with a question mark&#10;&#10;Description automatically generated with medium confidence">
            <a:extLst>
              <a:ext uri="{FF2B5EF4-FFF2-40B4-BE49-F238E27FC236}">
                <a16:creationId xmlns:a16="http://schemas.microsoft.com/office/drawing/2014/main" id="{08D247F4-9C02-019A-E707-BD81CEE7B714}"/>
              </a:ext>
            </a:extLst>
          </p:cNvPr>
          <p:cNvPicPr>
            <a:picLocks noGrp="1" noChangeAspect="1"/>
          </p:cNvPicPr>
          <p:nvPr>
            <p:ph idx="1"/>
          </p:nvPr>
        </p:nvPicPr>
        <p:blipFill>
          <a:blip r:embed="rId3"/>
          <a:stretch>
            <a:fillRect/>
          </a:stretch>
        </p:blipFill>
        <p:spPr>
          <a:xfrm>
            <a:off x="0" y="-1"/>
            <a:ext cx="12192000" cy="6858001"/>
          </a:xfrm>
        </p:spPr>
      </p:pic>
      <p:sp>
        <p:nvSpPr>
          <p:cNvPr id="11" name="TextBox 10">
            <a:extLst>
              <a:ext uri="{FF2B5EF4-FFF2-40B4-BE49-F238E27FC236}">
                <a16:creationId xmlns:a16="http://schemas.microsoft.com/office/drawing/2014/main" id="{3A25CA5F-6469-20EA-AD88-58B6F498826F}"/>
              </a:ext>
            </a:extLst>
          </p:cNvPr>
          <p:cNvSpPr txBox="1"/>
          <p:nvPr/>
        </p:nvSpPr>
        <p:spPr>
          <a:xfrm>
            <a:off x="570053" y="2055814"/>
            <a:ext cx="10148104" cy="2677656"/>
          </a:xfrm>
          <a:prstGeom prst="rect">
            <a:avLst/>
          </a:prstGeom>
          <a:noFill/>
        </p:spPr>
        <p:txBody>
          <a:bodyPr wrap="square">
            <a:spAutoFit/>
          </a:bodyPr>
          <a:lstStyle/>
          <a:p>
            <a:r>
              <a:rPr lang="en-GB" sz="2800">
                <a:latin typeface="Gill Sans MT" panose="020B0502020104020203" pitchFamily="34" charset="0"/>
                <a:hlinkClick r:id="rId4"/>
              </a:rPr>
              <a:t>Having Difficult Conversations With Families Training Course</a:t>
            </a:r>
            <a:endParaRPr lang="en-GB" sz="2800">
              <a:latin typeface="Gill Sans MT" panose="020B0502020104020203" pitchFamily="34" charset="0"/>
            </a:endParaRPr>
          </a:p>
          <a:p>
            <a:endParaRPr lang="en-US" sz="2800">
              <a:latin typeface="Gill Sans MT" panose="020B0502020104020203" pitchFamily="34" charset="0"/>
              <a:ea typeface="Calibri"/>
              <a:cs typeface="Calibri"/>
            </a:endParaRPr>
          </a:p>
          <a:p>
            <a:r>
              <a:rPr lang="en-US" sz="2800">
                <a:latin typeface="Gill Sans MT" panose="020B0502020104020203" pitchFamily="34" charset="0"/>
                <a:ea typeface="Calibri"/>
                <a:cs typeface="Calibri"/>
              </a:rPr>
              <a:t>Learners say: </a:t>
            </a:r>
            <a:r>
              <a:rPr lang="en-US" sz="2800" i="1">
                <a:latin typeface="Gill Sans MT" panose="020B0502020104020203" pitchFamily="34" charset="0"/>
                <a:ea typeface="+mn-lt"/>
                <a:cs typeface="+mn-lt"/>
              </a:rPr>
              <a:t>‘It's an amazing course, gives such valuable information and gives great examples of how to have these difficult conversations.’</a:t>
            </a:r>
            <a:endParaRPr lang="en-US" sz="2800" i="1">
              <a:latin typeface="Gill Sans MT" panose="020B0502020104020203" pitchFamily="34" charset="0"/>
              <a:ea typeface="Calibri"/>
              <a:cs typeface="Calibri"/>
            </a:endParaRPr>
          </a:p>
          <a:p>
            <a:pPr lvl="1"/>
            <a:endParaRPr lang="en-US" sz="2800">
              <a:latin typeface="Gill Sans MT" panose="020B0502020104020203" pitchFamily="34" charset="0"/>
              <a:ea typeface="Calibri"/>
              <a:cs typeface="Calibri"/>
            </a:endParaRPr>
          </a:p>
          <a:p>
            <a:r>
              <a:rPr lang="en-US" sz="2800">
                <a:latin typeface="Gill Sans MT" panose="020B0502020104020203" pitchFamily="34" charset="0"/>
                <a:ea typeface="Calibri"/>
                <a:cs typeface="Calibri"/>
              </a:rPr>
              <a:t>What else should we be doing to support you?</a:t>
            </a:r>
          </a:p>
        </p:txBody>
      </p:sp>
    </p:spTree>
    <p:extLst>
      <p:ext uri="{BB962C8B-B14F-4D97-AF65-F5344CB8AC3E}">
        <p14:creationId xmlns:p14="http://schemas.microsoft.com/office/powerpoint/2010/main" val="3652469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CFBC8-FFC1-221E-4D3D-E31486EF8FF2}"/>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A41E5E54-B208-0D56-55BB-5B511179CEC5}"/>
              </a:ext>
            </a:extLst>
          </p:cNvPr>
          <p:cNvSpPr>
            <a:spLocks noGrp="1"/>
          </p:cNvSpPr>
          <p:nvPr>
            <p:ph type="subTitle" idx="1"/>
          </p:nvPr>
        </p:nvSpPr>
        <p:spPr/>
        <p:txBody>
          <a:bodyPr/>
          <a:lstStyle/>
          <a:p>
            <a:endParaRPr lang="en-GB"/>
          </a:p>
        </p:txBody>
      </p:sp>
      <p:pic>
        <p:nvPicPr>
          <p:cNvPr id="5" name="Picture 4" descr="A cartoon characters on a white background&#10;&#10;Description automatically generated">
            <a:extLst>
              <a:ext uri="{FF2B5EF4-FFF2-40B4-BE49-F238E27FC236}">
                <a16:creationId xmlns:a16="http://schemas.microsoft.com/office/drawing/2014/main" id="{FD60AF4E-FBE7-55FA-A767-5CBE024DCBD1}"/>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6C62AE9-4F84-7D19-FDB6-622B94874FF0}"/>
              </a:ext>
            </a:extLst>
          </p:cNvPr>
          <p:cNvSpPr txBox="1"/>
          <p:nvPr/>
        </p:nvSpPr>
        <p:spPr>
          <a:xfrm>
            <a:off x="627927" y="2001838"/>
            <a:ext cx="8273006" cy="1323439"/>
          </a:xfrm>
          <a:prstGeom prst="rect">
            <a:avLst/>
          </a:prstGeom>
          <a:noFill/>
        </p:spPr>
        <p:txBody>
          <a:bodyPr wrap="square">
            <a:spAutoFit/>
          </a:bodyPr>
          <a:lstStyle/>
          <a:p>
            <a:r>
              <a:rPr lang="en-US" sz="4000">
                <a:latin typeface="Gill Sans MT" panose="020B0502020104020203" pitchFamily="34" charset="0"/>
                <a:ea typeface="Calibri"/>
                <a:cs typeface="Calibri"/>
              </a:rPr>
              <a:t>Do you have any questions to put to the room?</a:t>
            </a:r>
          </a:p>
        </p:txBody>
      </p:sp>
    </p:spTree>
    <p:extLst>
      <p:ext uri="{BB962C8B-B14F-4D97-AF65-F5344CB8AC3E}">
        <p14:creationId xmlns:p14="http://schemas.microsoft.com/office/powerpoint/2010/main" val="1965105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rtoon characters on a white background&#10;&#10;Description automatically generated">
            <a:extLst>
              <a:ext uri="{FF2B5EF4-FFF2-40B4-BE49-F238E27FC236}">
                <a16:creationId xmlns:a16="http://schemas.microsoft.com/office/drawing/2014/main" id="{184DA3BB-4EA9-3CEC-C020-0394EDD49FFB}"/>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BCE74-4CF5-35E8-FBF5-18BA760DB00B}"/>
              </a:ext>
            </a:extLst>
          </p:cNvPr>
          <p:cNvSpPr>
            <a:spLocks noGrp="1"/>
          </p:cNvSpPr>
          <p:nvPr>
            <p:ph type="title"/>
          </p:nvPr>
        </p:nvSpPr>
        <p:spPr>
          <a:xfrm>
            <a:off x="645162" y="1456652"/>
            <a:ext cx="8186321" cy="3692028"/>
          </a:xfrm>
          <a:noFill/>
        </p:spPr>
        <p:txBody>
          <a:bodyPr vert="horz" lIns="91440" tIns="45720" rIns="91440" bIns="45720" rtlCol="0" anchor="b">
            <a:noAutofit/>
          </a:bodyPr>
          <a:lstStyle/>
          <a:p>
            <a:r>
              <a:rPr lang="en-US" sz="3600" dirty="0">
                <a:latin typeface="Gill Sans MT"/>
              </a:rPr>
              <a:t>What will you do next?</a:t>
            </a:r>
            <a:br>
              <a:rPr lang="en-US" sz="3600" dirty="0">
                <a:latin typeface="Gill Sans MT" panose="020B0502020104020203" pitchFamily="34" charset="0"/>
              </a:rPr>
            </a:br>
            <a:br>
              <a:rPr lang="en-US" sz="3600" dirty="0">
                <a:latin typeface="Gill Sans MT" panose="020B0502020104020203" pitchFamily="34" charset="0"/>
              </a:rPr>
            </a:br>
            <a:r>
              <a:rPr lang="en-US" sz="3600" dirty="0">
                <a:latin typeface="Gill Sans MT"/>
              </a:rPr>
              <a:t>What would you like our spotlight to be next time?</a:t>
            </a:r>
            <a:br>
              <a:rPr lang="en-US" sz="3600" dirty="0">
                <a:latin typeface="Gill Sans MT" panose="020B0502020104020203" pitchFamily="34" charset="0"/>
              </a:rPr>
            </a:br>
            <a:br>
              <a:rPr lang="en-US" sz="3600" dirty="0">
                <a:latin typeface="Gill Sans MT" panose="020B0502020104020203" pitchFamily="34" charset="0"/>
              </a:rPr>
            </a:br>
            <a:r>
              <a:rPr lang="en-US" sz="3600" dirty="0">
                <a:latin typeface="Gill Sans MT"/>
                <a:ea typeface="Calibri Light"/>
                <a:cs typeface="Calibri Light"/>
              </a:rPr>
              <a:t>What's next for Dingley's Promise?</a:t>
            </a:r>
            <a:endParaRPr lang="en-US" sz="3600" dirty="0">
              <a:latin typeface="Gill Sans MT" panose="020B0502020104020203" pitchFamily="34" charset="0"/>
              <a:ea typeface="Calibri Light"/>
              <a:cs typeface="Calibri Light"/>
            </a:endParaRPr>
          </a:p>
        </p:txBody>
      </p:sp>
    </p:spTree>
    <p:extLst>
      <p:ext uri="{BB962C8B-B14F-4D97-AF65-F5344CB8AC3E}">
        <p14:creationId xmlns:p14="http://schemas.microsoft.com/office/powerpoint/2010/main" val="190537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83B4-9AF0-41D9-DD17-A3419405E1DC}"/>
              </a:ext>
            </a:extLst>
          </p:cNvPr>
          <p:cNvSpPr>
            <a:spLocks noGrp="1"/>
          </p:cNvSpPr>
          <p:nvPr>
            <p:ph type="title"/>
          </p:nvPr>
        </p:nvSpPr>
        <p:spPr/>
        <p:txBody>
          <a:bodyPr/>
          <a:lstStyle/>
          <a:p>
            <a:endParaRPr lang="en-GB"/>
          </a:p>
        </p:txBody>
      </p:sp>
      <p:pic>
        <p:nvPicPr>
          <p:cNvPr id="5" name="Content Placeholder 4" descr="A cartoon characters on a white background&#10;&#10;Description automatically generated">
            <a:extLst>
              <a:ext uri="{FF2B5EF4-FFF2-40B4-BE49-F238E27FC236}">
                <a16:creationId xmlns:a16="http://schemas.microsoft.com/office/drawing/2014/main" id="{143617DB-16EF-32B0-21A7-5BA2407EF348}"/>
              </a:ext>
            </a:extLst>
          </p:cNvPr>
          <p:cNvPicPr>
            <a:picLocks noGrp="1" noChangeAspect="1"/>
          </p:cNvPicPr>
          <p:nvPr>
            <p:ph idx="1"/>
          </p:nvPr>
        </p:nvPicPr>
        <p:blipFill>
          <a:blip r:embed="rId2"/>
          <a:stretch>
            <a:fillRect/>
          </a:stretch>
        </p:blipFill>
        <p:spPr>
          <a:xfrm>
            <a:off x="0" y="-1"/>
            <a:ext cx="12192000" cy="6858001"/>
          </a:xfrm>
        </p:spPr>
      </p:pic>
      <p:sp>
        <p:nvSpPr>
          <p:cNvPr id="7" name="TextBox 6">
            <a:extLst>
              <a:ext uri="{FF2B5EF4-FFF2-40B4-BE49-F238E27FC236}">
                <a16:creationId xmlns:a16="http://schemas.microsoft.com/office/drawing/2014/main" id="{916DD9D5-A927-1FBF-11F1-0C810519317D}"/>
              </a:ext>
            </a:extLst>
          </p:cNvPr>
          <p:cNvSpPr txBox="1"/>
          <p:nvPr/>
        </p:nvSpPr>
        <p:spPr>
          <a:xfrm>
            <a:off x="662652" y="1951671"/>
            <a:ext cx="8342452" cy="3416320"/>
          </a:xfrm>
          <a:prstGeom prst="rect">
            <a:avLst/>
          </a:prstGeom>
          <a:noFill/>
        </p:spPr>
        <p:txBody>
          <a:bodyPr wrap="square" lIns="91440" tIns="45720" rIns="91440" bIns="45720" anchor="t">
            <a:spAutoFit/>
          </a:bodyPr>
          <a:lstStyle/>
          <a:p>
            <a:r>
              <a:rPr lang="en-US" sz="3600" dirty="0">
                <a:latin typeface="Gill Sans MT"/>
              </a:rPr>
              <a:t>Please remember to tell us who you are in the chat and leave your email if we can stay in touch directly</a:t>
            </a:r>
          </a:p>
          <a:p>
            <a:endParaRPr lang="en-US" sz="3600" dirty="0">
              <a:latin typeface="Gill Sans MT"/>
            </a:endParaRPr>
          </a:p>
          <a:p>
            <a:r>
              <a:rPr lang="en-US" sz="3600" dirty="0">
                <a:latin typeface="Gill Sans MT"/>
              </a:rPr>
              <a:t>See you for our next lunch:                  13th June, 12.30-1.30pm</a:t>
            </a:r>
          </a:p>
        </p:txBody>
      </p:sp>
    </p:spTree>
    <p:extLst>
      <p:ext uri="{BB962C8B-B14F-4D97-AF65-F5344CB8AC3E}">
        <p14:creationId xmlns:p14="http://schemas.microsoft.com/office/powerpoint/2010/main" val="3582838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F93AA-E5EA-0279-DA4D-36286D580029}"/>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3451D83D-F202-D863-C334-03D0869E9B21}"/>
              </a:ext>
            </a:extLst>
          </p:cNvPr>
          <p:cNvSpPr>
            <a:spLocks noGrp="1"/>
          </p:cNvSpPr>
          <p:nvPr>
            <p:ph type="subTitle" idx="1"/>
          </p:nvPr>
        </p:nvSpPr>
        <p:spPr/>
        <p:txBody>
          <a:bodyPr/>
          <a:lstStyle/>
          <a:p>
            <a:endParaRPr lang="en-GB"/>
          </a:p>
        </p:txBody>
      </p:sp>
      <p:pic>
        <p:nvPicPr>
          <p:cNvPr id="5" name="Picture 4" descr="A white and orange rectangular object with text&#10;&#10;Description automatically generated">
            <a:extLst>
              <a:ext uri="{FF2B5EF4-FFF2-40B4-BE49-F238E27FC236}">
                <a16:creationId xmlns:a16="http://schemas.microsoft.com/office/drawing/2014/main" id="{45CB46D2-72FA-4392-67CA-705306B64F44}"/>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E8D830D-8445-2897-4268-F4539EEF1BEB}"/>
              </a:ext>
            </a:extLst>
          </p:cNvPr>
          <p:cNvSpPr txBox="1"/>
          <p:nvPr/>
        </p:nvSpPr>
        <p:spPr>
          <a:xfrm>
            <a:off x="1524000" y="2353781"/>
            <a:ext cx="8836088" cy="3077766"/>
          </a:xfrm>
          <a:prstGeom prst="rect">
            <a:avLst/>
          </a:prstGeom>
          <a:noFill/>
        </p:spPr>
        <p:txBody>
          <a:bodyPr wrap="square">
            <a:spAutoFit/>
          </a:bodyPr>
          <a:lstStyle/>
          <a:p>
            <a:pPr algn="ctr"/>
            <a:r>
              <a:rPr lang="en-US" sz="4800">
                <a:solidFill>
                  <a:schemeClr val="accent1">
                    <a:lumMod val="75000"/>
                  </a:schemeClr>
                </a:solidFill>
                <a:latin typeface="Gill Sans MT" panose="020B0502020104020203" pitchFamily="34" charset="0"/>
              </a:rPr>
              <a:t>Thank you for your continued commitment and passion!</a:t>
            </a:r>
          </a:p>
          <a:p>
            <a:pPr algn="ctr"/>
            <a:endParaRPr lang="en-US" sz="2400">
              <a:solidFill>
                <a:schemeClr val="accent1">
                  <a:lumMod val="75000"/>
                </a:schemeClr>
              </a:solidFill>
              <a:latin typeface="Gill Sans MT" panose="020B0502020104020203" pitchFamily="34" charset="0"/>
            </a:endParaRPr>
          </a:p>
          <a:p>
            <a:pPr indent="-228600">
              <a:buFont typeface="Arial" panose="020B0604020202020204" pitchFamily="34" charset="0"/>
              <a:buChar char="•"/>
            </a:pPr>
            <a:endParaRPr lang="en-US" sz="100">
              <a:solidFill>
                <a:schemeClr val="tx2"/>
              </a:solidFill>
            </a:endParaRPr>
          </a:p>
          <a:p>
            <a:pPr indent="-228600">
              <a:buFont typeface="Arial" panose="020B0604020202020204" pitchFamily="34" charset="0"/>
              <a:buChar char="•"/>
            </a:pPr>
            <a:endParaRPr lang="en-US" sz="100">
              <a:solidFill>
                <a:schemeClr val="tx2"/>
              </a:solidFill>
            </a:endParaRPr>
          </a:p>
          <a:p>
            <a:pPr algn="ctr"/>
            <a:r>
              <a:rPr lang="en-US" sz="2400">
                <a:solidFill>
                  <a:schemeClr val="tx2"/>
                </a:solidFill>
              </a:rPr>
              <a:t>Catherine McLeod MBE </a:t>
            </a:r>
            <a:r>
              <a:rPr lang="en-US" sz="2400">
                <a:ea typeface="Calibri"/>
                <a:cs typeface="Calibri"/>
                <a:hlinkClick r:id="rId4"/>
              </a:rPr>
              <a:t>catherine.mcleod@dingley.org.uk</a:t>
            </a:r>
            <a:endParaRPr lang="en-US" sz="2400">
              <a:ea typeface="Calibri"/>
              <a:cs typeface="Calibri"/>
            </a:endParaRPr>
          </a:p>
          <a:p>
            <a:pPr algn="ctr"/>
            <a:endParaRPr lang="en-US" sz="2400">
              <a:solidFill>
                <a:schemeClr val="tx2"/>
              </a:solidFill>
              <a:ea typeface="Calibri" panose="020F0502020204030204"/>
              <a:cs typeface="Calibri" panose="020F0502020204030204"/>
            </a:endParaRPr>
          </a:p>
          <a:p>
            <a:pPr algn="ctr"/>
            <a:r>
              <a:rPr lang="en-US" sz="2400">
                <a:solidFill>
                  <a:schemeClr val="tx2"/>
                </a:solidFill>
                <a:ea typeface="+mn-lt"/>
                <a:cs typeface="+mn-lt"/>
              </a:rPr>
              <a:t>Abi Preston-Rees </a:t>
            </a:r>
            <a:r>
              <a:rPr lang="en-US" sz="2400">
                <a:solidFill>
                  <a:schemeClr val="tx2"/>
                </a:solidFill>
                <a:ea typeface="+mn-lt"/>
                <a:cs typeface="+mn-lt"/>
                <a:hlinkClick r:id="rId5"/>
              </a:rPr>
              <a:t>abi.preston-rees@dingley.org.uk</a:t>
            </a:r>
            <a:r>
              <a:rPr lang="en-US" sz="2400">
                <a:solidFill>
                  <a:schemeClr val="tx2"/>
                </a:solidFill>
                <a:ea typeface="+mn-lt"/>
                <a:cs typeface="+mn-lt"/>
              </a:rPr>
              <a:t> </a:t>
            </a:r>
            <a:endParaRPr lang="en-US" sz="2400">
              <a:solidFill>
                <a:schemeClr val="accent1">
                  <a:lumMod val="75000"/>
                </a:schemeClr>
              </a:solidFill>
              <a:latin typeface="Gill Sans MT" panose="020B0502020104020203" pitchFamily="34" charset="0"/>
            </a:endParaRPr>
          </a:p>
        </p:txBody>
      </p:sp>
    </p:spTree>
    <p:extLst>
      <p:ext uri="{BB962C8B-B14F-4D97-AF65-F5344CB8AC3E}">
        <p14:creationId xmlns:p14="http://schemas.microsoft.com/office/powerpoint/2010/main" val="493699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7583A-DC57-BC5C-3EAF-5C0810A6250D}"/>
              </a:ext>
            </a:extLst>
          </p:cNvPr>
          <p:cNvSpPr>
            <a:spLocks noGrp="1"/>
          </p:cNvSpPr>
          <p:nvPr>
            <p:ph type="title"/>
          </p:nvPr>
        </p:nvSpPr>
        <p:spPr/>
        <p:txBody>
          <a:bodyPr/>
          <a:lstStyle/>
          <a:p>
            <a:endParaRPr lang="en-GB"/>
          </a:p>
        </p:txBody>
      </p:sp>
      <p:pic>
        <p:nvPicPr>
          <p:cNvPr id="5" name="Content Placeholder 4" descr="A cartoon characters on a white background&#10;&#10;Description automatically generated">
            <a:extLst>
              <a:ext uri="{FF2B5EF4-FFF2-40B4-BE49-F238E27FC236}">
                <a16:creationId xmlns:a16="http://schemas.microsoft.com/office/drawing/2014/main" id="{26AD60B8-5405-4E21-5E81-E443B3DCC1B3}"/>
              </a:ext>
            </a:extLst>
          </p:cNvPr>
          <p:cNvPicPr>
            <a:picLocks noGrp="1" noChangeAspect="1"/>
          </p:cNvPicPr>
          <p:nvPr>
            <p:ph idx="1"/>
          </p:nvPr>
        </p:nvPicPr>
        <p:blipFill>
          <a:blip r:embed="rId2"/>
          <a:stretch>
            <a:fillRect/>
          </a:stretch>
        </p:blipFill>
        <p:spPr>
          <a:xfrm>
            <a:off x="0" y="0"/>
            <a:ext cx="12192000" cy="6858001"/>
          </a:xfrm>
        </p:spPr>
      </p:pic>
      <p:sp>
        <p:nvSpPr>
          <p:cNvPr id="7" name="TextBox 6">
            <a:extLst>
              <a:ext uri="{FF2B5EF4-FFF2-40B4-BE49-F238E27FC236}">
                <a16:creationId xmlns:a16="http://schemas.microsoft.com/office/drawing/2014/main" id="{6E3B36A9-F4A9-13C2-5E6A-02D99ADDAE0C}"/>
              </a:ext>
            </a:extLst>
          </p:cNvPr>
          <p:cNvSpPr txBox="1"/>
          <p:nvPr/>
        </p:nvSpPr>
        <p:spPr>
          <a:xfrm>
            <a:off x="570054" y="1862762"/>
            <a:ext cx="8886462" cy="3970318"/>
          </a:xfrm>
          <a:prstGeom prst="rect">
            <a:avLst/>
          </a:prstGeom>
          <a:noFill/>
        </p:spPr>
        <p:txBody>
          <a:bodyPr wrap="square">
            <a:spAutoFit/>
          </a:bodyPr>
          <a:lstStyle/>
          <a:p>
            <a:pPr marL="342900" indent="-342900">
              <a:buFont typeface="Arial" panose="020B0604020202020204" pitchFamily="34" charset="0"/>
              <a:buChar char="•"/>
            </a:pPr>
            <a:r>
              <a:rPr lang="en-US" sz="2800">
                <a:latin typeface="Gill Sans MT" panose="020B0502020104020203" pitchFamily="34" charset="0"/>
              </a:rPr>
              <a:t>Introductions and welcome</a:t>
            </a:r>
            <a:endParaRPr lang="en-US" sz="2800">
              <a:latin typeface="Gill Sans MT" panose="020B0502020104020203" pitchFamily="34" charset="0"/>
              <a:ea typeface="Calibri"/>
              <a:cs typeface="Calibri"/>
            </a:endParaRPr>
          </a:p>
          <a:p>
            <a:pPr marL="342900" indent="-342900">
              <a:buFont typeface="Arial" panose="020B0604020202020204" pitchFamily="34" charset="0"/>
              <a:buChar char="•"/>
            </a:pPr>
            <a:r>
              <a:rPr lang="en-US" sz="2800">
                <a:latin typeface="Gill Sans MT" panose="020B0502020104020203" pitchFamily="34" charset="0"/>
              </a:rPr>
              <a:t>Round up of what we discussed last time</a:t>
            </a:r>
            <a:endParaRPr lang="en-US" sz="2800">
              <a:latin typeface="Gill Sans MT" panose="020B0502020104020203" pitchFamily="34" charset="0"/>
              <a:ea typeface="Calibri"/>
              <a:cs typeface="Calibri"/>
            </a:endParaRPr>
          </a:p>
          <a:p>
            <a:pPr marL="342900" indent="-342900">
              <a:buFont typeface="Arial" panose="020B0604020202020204" pitchFamily="34" charset="0"/>
              <a:buChar char="•"/>
            </a:pPr>
            <a:r>
              <a:rPr lang="en-US" sz="2800">
                <a:latin typeface="Gill Sans MT" panose="020B0502020104020203" pitchFamily="34" charset="0"/>
              </a:rPr>
              <a:t>Spotlight session – engaging with parents and carers:</a:t>
            </a:r>
            <a:endParaRPr lang="en-US" sz="2800">
              <a:latin typeface="Gill Sans MT" panose="020B0502020104020203" pitchFamily="34" charset="0"/>
              <a:ea typeface="Calibri"/>
              <a:cs typeface="Calibri"/>
            </a:endParaRPr>
          </a:p>
          <a:p>
            <a:pPr lvl="1"/>
            <a:r>
              <a:rPr lang="en-US" sz="2800" i="1">
                <a:latin typeface="Gill Sans MT" panose="020B0502020104020203" pitchFamily="34" charset="0"/>
              </a:rPr>
              <a:t>Challenges</a:t>
            </a:r>
            <a:endParaRPr lang="en-US" sz="2800" i="1">
              <a:latin typeface="Gill Sans MT" panose="020B0502020104020203" pitchFamily="34" charset="0"/>
              <a:ea typeface="Calibri"/>
              <a:cs typeface="Calibri"/>
            </a:endParaRPr>
          </a:p>
          <a:p>
            <a:pPr lvl="1"/>
            <a:r>
              <a:rPr lang="en-US" sz="2800" i="1">
                <a:latin typeface="Gill Sans MT" panose="020B0502020104020203" pitchFamily="34" charset="0"/>
                <a:cs typeface="Calibri"/>
              </a:rPr>
              <a:t>Best practice</a:t>
            </a:r>
            <a:endParaRPr lang="en-US" sz="2800" i="1">
              <a:latin typeface="Gill Sans MT" panose="020B0502020104020203" pitchFamily="34" charset="0"/>
              <a:ea typeface="Calibri"/>
              <a:cs typeface="Calibri"/>
            </a:endParaRPr>
          </a:p>
          <a:p>
            <a:pPr lvl="1"/>
            <a:r>
              <a:rPr lang="en-US" sz="2800" i="1">
                <a:latin typeface="Gill Sans MT" panose="020B0502020104020203" pitchFamily="34" charset="0"/>
                <a:ea typeface="Calibri"/>
                <a:cs typeface="Calibri"/>
              </a:rPr>
              <a:t>Why is this important - family impact</a:t>
            </a:r>
          </a:p>
          <a:p>
            <a:pPr marL="342900" indent="-342900">
              <a:buFont typeface="Arial" panose="020B0604020202020204" pitchFamily="34" charset="0"/>
              <a:buChar char="•"/>
            </a:pPr>
            <a:r>
              <a:rPr lang="en-US" sz="2800">
                <a:latin typeface="Gill Sans MT" panose="020B0502020104020203" pitchFamily="34" charset="0"/>
              </a:rPr>
              <a:t>How else can we help?</a:t>
            </a:r>
            <a:endParaRPr lang="en-US" sz="2800">
              <a:latin typeface="Gill Sans MT" panose="020B0502020104020203" pitchFamily="34" charset="0"/>
              <a:ea typeface="Calibri"/>
              <a:cs typeface="Calibri"/>
            </a:endParaRPr>
          </a:p>
          <a:p>
            <a:pPr marL="342900" indent="-342900">
              <a:buFont typeface="Arial" panose="020B0604020202020204" pitchFamily="34" charset="0"/>
              <a:buChar char="•"/>
            </a:pPr>
            <a:r>
              <a:rPr lang="en-US" sz="2800">
                <a:latin typeface="Gill Sans MT" panose="020B0502020104020203" pitchFamily="34" charset="0"/>
              </a:rPr>
              <a:t>Ask the room</a:t>
            </a:r>
            <a:endParaRPr lang="en-US" sz="2800">
              <a:latin typeface="Gill Sans MT" panose="020B0502020104020203" pitchFamily="34" charset="0"/>
              <a:ea typeface="Calibri"/>
              <a:cs typeface="Calibri"/>
            </a:endParaRPr>
          </a:p>
          <a:p>
            <a:pPr marL="342900" indent="-342900">
              <a:buFont typeface="Arial" panose="020B0604020202020204" pitchFamily="34" charset="0"/>
              <a:buChar char="•"/>
            </a:pPr>
            <a:r>
              <a:rPr lang="en-US" sz="2800">
                <a:latin typeface="Gill Sans MT" panose="020B0502020104020203" pitchFamily="34" charset="0"/>
              </a:rPr>
              <a:t>What next?</a:t>
            </a:r>
            <a:endParaRPr lang="en-US" sz="2800">
              <a:latin typeface="Gill Sans MT" panose="020B0502020104020203" pitchFamily="34" charset="0"/>
              <a:ea typeface="Calibri"/>
              <a:cs typeface="Calibri"/>
            </a:endParaRPr>
          </a:p>
        </p:txBody>
      </p:sp>
    </p:spTree>
    <p:extLst>
      <p:ext uri="{BB962C8B-B14F-4D97-AF65-F5344CB8AC3E}">
        <p14:creationId xmlns:p14="http://schemas.microsoft.com/office/powerpoint/2010/main" val="173840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2B75-98BE-F5FC-B74F-25DB009C0324}"/>
              </a:ext>
            </a:extLst>
          </p:cNvPr>
          <p:cNvSpPr>
            <a:spLocks noGrp="1"/>
          </p:cNvSpPr>
          <p:nvPr>
            <p:ph type="title"/>
          </p:nvPr>
        </p:nvSpPr>
        <p:spPr/>
        <p:txBody>
          <a:bodyPr/>
          <a:lstStyle/>
          <a:p>
            <a:endParaRPr lang="en-GB"/>
          </a:p>
        </p:txBody>
      </p:sp>
      <p:pic>
        <p:nvPicPr>
          <p:cNvPr id="5" name="Content Placeholder 4" descr="A cartoon character with a white background&#10;&#10;Description automatically generated with medium confidence">
            <a:extLst>
              <a:ext uri="{FF2B5EF4-FFF2-40B4-BE49-F238E27FC236}">
                <a16:creationId xmlns:a16="http://schemas.microsoft.com/office/drawing/2014/main" id="{7038778D-17F3-D4CC-F5AB-4FE7C32225D3}"/>
              </a:ext>
            </a:extLst>
          </p:cNvPr>
          <p:cNvPicPr>
            <a:picLocks noGrp="1" noChangeAspect="1"/>
          </p:cNvPicPr>
          <p:nvPr>
            <p:ph idx="1"/>
          </p:nvPr>
        </p:nvPicPr>
        <p:blipFill>
          <a:blip r:embed="rId2"/>
          <a:stretch>
            <a:fillRect/>
          </a:stretch>
        </p:blipFill>
        <p:spPr>
          <a:xfrm>
            <a:off x="0" y="0"/>
            <a:ext cx="12191999" cy="6858000"/>
          </a:xfrm>
        </p:spPr>
      </p:pic>
      <p:sp>
        <p:nvSpPr>
          <p:cNvPr id="7" name="TextBox 6">
            <a:extLst>
              <a:ext uri="{FF2B5EF4-FFF2-40B4-BE49-F238E27FC236}">
                <a16:creationId xmlns:a16="http://schemas.microsoft.com/office/drawing/2014/main" id="{8B737DB4-2E09-9164-A27A-839712ED08FC}"/>
              </a:ext>
            </a:extLst>
          </p:cNvPr>
          <p:cNvSpPr txBox="1"/>
          <p:nvPr/>
        </p:nvSpPr>
        <p:spPr>
          <a:xfrm>
            <a:off x="662650" y="1950630"/>
            <a:ext cx="8319303" cy="3247043"/>
          </a:xfrm>
          <a:prstGeom prst="rect">
            <a:avLst/>
          </a:prstGeom>
          <a:noFill/>
        </p:spPr>
        <p:txBody>
          <a:bodyPr wrap="square">
            <a:spAutoFit/>
          </a:bodyPr>
          <a:lstStyle/>
          <a:p>
            <a:pPr marL="342900" indent="-342900">
              <a:spcBef>
                <a:spcPts val="1002"/>
              </a:spcBef>
              <a:buClr>
                <a:schemeClr val="dk1"/>
              </a:buClr>
              <a:buSzPts val="2800"/>
              <a:buFont typeface="Arial" panose="020B0604020202020204" pitchFamily="34" charset="0"/>
              <a:buChar char="•"/>
            </a:pPr>
            <a:r>
              <a:rPr lang="en-GB" sz="3600">
                <a:latin typeface="Gill Sans MT" panose="020B0502020104020203" pitchFamily="34" charset="0"/>
              </a:rPr>
              <a:t>Cameras, mics, joining in and chat</a:t>
            </a:r>
          </a:p>
          <a:p>
            <a:pPr marL="342900" indent="-342900">
              <a:spcBef>
                <a:spcPts val="1002"/>
              </a:spcBef>
              <a:buClr>
                <a:schemeClr val="dk1"/>
              </a:buClr>
              <a:buSzPts val="2800"/>
              <a:buFont typeface="Arial" panose="020B0604020202020204" pitchFamily="34" charset="0"/>
              <a:buChar char="•"/>
            </a:pPr>
            <a:r>
              <a:rPr lang="en-GB" sz="3600">
                <a:latin typeface="Gill Sans MT" panose="020B0502020104020203" pitchFamily="34" charset="0"/>
              </a:rPr>
              <a:t>We will make notes but not identify individuals</a:t>
            </a:r>
          </a:p>
          <a:p>
            <a:pPr marL="342900" indent="-342900">
              <a:spcBef>
                <a:spcPts val="1002"/>
              </a:spcBef>
              <a:buClr>
                <a:schemeClr val="dk1"/>
              </a:buClr>
              <a:buSzPts val="2800"/>
              <a:buFont typeface="Arial" panose="020B0604020202020204" pitchFamily="34" charset="0"/>
              <a:buChar char="•"/>
            </a:pPr>
            <a:r>
              <a:rPr lang="en-GB" sz="3600">
                <a:latin typeface="Gill Sans MT" panose="020B0502020104020203" pitchFamily="34" charset="0"/>
              </a:rPr>
              <a:t>Can you give yourself this time?</a:t>
            </a:r>
          </a:p>
          <a:p>
            <a:pPr marL="342900" indent="-342900">
              <a:spcBef>
                <a:spcPts val="1002"/>
              </a:spcBef>
              <a:buClr>
                <a:schemeClr val="dk1"/>
              </a:buClr>
              <a:buSzPts val="2800"/>
              <a:buFont typeface="Arial" panose="020B0604020202020204" pitchFamily="34" charset="0"/>
              <a:buChar char="•"/>
            </a:pPr>
            <a:r>
              <a:rPr lang="en-GB" sz="3600">
                <a:latin typeface="Gill Sans MT" panose="020B0502020104020203" pitchFamily="34" charset="0"/>
              </a:rPr>
              <a:t>Are you comfy?</a:t>
            </a:r>
          </a:p>
        </p:txBody>
      </p:sp>
    </p:spTree>
    <p:extLst>
      <p:ext uri="{BB962C8B-B14F-4D97-AF65-F5344CB8AC3E}">
        <p14:creationId xmlns:p14="http://schemas.microsoft.com/office/powerpoint/2010/main" val="1571417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003CF-44A1-7B8F-D1D3-D18C0888E263}"/>
              </a:ext>
            </a:extLst>
          </p:cNvPr>
          <p:cNvSpPr>
            <a:spLocks noGrp="1"/>
          </p:cNvSpPr>
          <p:nvPr>
            <p:ph type="title"/>
          </p:nvPr>
        </p:nvSpPr>
        <p:spPr/>
        <p:txBody>
          <a:bodyPr/>
          <a:lstStyle/>
          <a:p>
            <a:endParaRPr lang="en-GB"/>
          </a:p>
        </p:txBody>
      </p:sp>
      <p:pic>
        <p:nvPicPr>
          <p:cNvPr id="5" name="Content Placeholder 4" descr="A cartoon characters on a white background&#10;&#10;Description automatically generated">
            <a:extLst>
              <a:ext uri="{FF2B5EF4-FFF2-40B4-BE49-F238E27FC236}">
                <a16:creationId xmlns:a16="http://schemas.microsoft.com/office/drawing/2014/main" id="{1BB59914-0F95-35AF-EE92-247743D0E3D1}"/>
              </a:ext>
            </a:extLst>
          </p:cNvPr>
          <p:cNvPicPr>
            <a:picLocks noGrp="1" noChangeAspect="1"/>
          </p:cNvPicPr>
          <p:nvPr>
            <p:ph idx="1"/>
          </p:nvPr>
        </p:nvPicPr>
        <p:blipFill>
          <a:blip r:embed="rId2"/>
          <a:stretch>
            <a:fillRect/>
          </a:stretch>
        </p:blipFill>
        <p:spPr>
          <a:xfrm>
            <a:off x="0" y="-1"/>
            <a:ext cx="12192000" cy="6858001"/>
          </a:xfrm>
        </p:spPr>
      </p:pic>
      <p:sp>
        <p:nvSpPr>
          <p:cNvPr id="7" name="TextBox 6">
            <a:extLst>
              <a:ext uri="{FF2B5EF4-FFF2-40B4-BE49-F238E27FC236}">
                <a16:creationId xmlns:a16="http://schemas.microsoft.com/office/drawing/2014/main" id="{D3318EF6-86A3-9F88-9437-6C7E196A2B6F}"/>
              </a:ext>
            </a:extLst>
          </p:cNvPr>
          <p:cNvSpPr txBox="1"/>
          <p:nvPr/>
        </p:nvSpPr>
        <p:spPr>
          <a:xfrm>
            <a:off x="616351" y="1951260"/>
            <a:ext cx="7578525" cy="1754326"/>
          </a:xfrm>
          <a:prstGeom prst="rect">
            <a:avLst/>
          </a:prstGeom>
          <a:noFill/>
        </p:spPr>
        <p:txBody>
          <a:bodyPr wrap="square">
            <a:spAutoFit/>
          </a:bodyPr>
          <a:lstStyle/>
          <a:p>
            <a:r>
              <a:rPr lang="en-US" sz="3600">
                <a:latin typeface="Gill Sans MT" panose="020B0502020104020203" pitchFamily="34" charset="0"/>
              </a:rPr>
              <a:t>Please tell us who you are in the chat and leave your email so we can stay in touch directly</a:t>
            </a:r>
            <a:endParaRPr lang="en-GB" sz="3600">
              <a:latin typeface="Gill Sans MT" panose="020B0502020104020203" pitchFamily="34" charset="0"/>
            </a:endParaRPr>
          </a:p>
        </p:txBody>
      </p:sp>
    </p:spTree>
    <p:extLst>
      <p:ext uri="{BB962C8B-B14F-4D97-AF65-F5344CB8AC3E}">
        <p14:creationId xmlns:p14="http://schemas.microsoft.com/office/powerpoint/2010/main" val="1597857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characters on a white background&#10;&#10;Description automatically generated">
            <a:extLst>
              <a:ext uri="{FF2B5EF4-FFF2-40B4-BE49-F238E27FC236}">
                <a16:creationId xmlns:a16="http://schemas.microsoft.com/office/drawing/2014/main" id="{0CD61DD8-3F34-F7D3-A830-90E4E1E7A95D}"/>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B17D160-4219-AE66-F31B-C89D6D9898C7}"/>
              </a:ext>
            </a:extLst>
          </p:cNvPr>
          <p:cNvSpPr txBox="1"/>
          <p:nvPr/>
        </p:nvSpPr>
        <p:spPr>
          <a:xfrm>
            <a:off x="570053" y="1874728"/>
            <a:ext cx="10344874" cy="3108543"/>
          </a:xfrm>
          <a:prstGeom prst="rect">
            <a:avLst/>
          </a:prstGeom>
          <a:noFill/>
        </p:spPr>
        <p:txBody>
          <a:bodyPr wrap="square">
            <a:spAutoFit/>
          </a:bodyPr>
          <a:lstStyle/>
          <a:p>
            <a:r>
              <a:rPr lang="en-US" sz="2800">
                <a:latin typeface="Gill Sans MT" panose="020B0502020104020203" pitchFamily="34" charset="0"/>
              </a:rPr>
              <a:t>Introduction to Dingley’s Promise</a:t>
            </a:r>
            <a:br>
              <a:rPr lang="en-US" sz="2800">
                <a:latin typeface="Gill Sans MT" panose="020B0502020104020203" pitchFamily="34" charset="0"/>
              </a:rPr>
            </a:br>
            <a:br>
              <a:rPr lang="en-US" sz="2800">
                <a:latin typeface="Gill Sans MT" panose="020B0502020104020203" pitchFamily="34" charset="0"/>
              </a:rPr>
            </a:br>
            <a:r>
              <a:rPr lang="en-US" sz="2800">
                <a:latin typeface="Gill Sans MT" panose="020B0502020104020203" pitchFamily="34" charset="0"/>
              </a:rPr>
              <a:t>Current challenges – staffing, funding, wait times for professional involvement and EHCPs</a:t>
            </a:r>
            <a:br>
              <a:rPr lang="en-US" sz="2800">
                <a:latin typeface="Gill Sans MT" panose="020B0502020104020203" pitchFamily="34" charset="0"/>
              </a:rPr>
            </a:br>
            <a:br>
              <a:rPr lang="en-US" sz="2800">
                <a:latin typeface="Gill Sans MT" panose="020B0502020104020203" pitchFamily="34" charset="0"/>
              </a:rPr>
            </a:br>
            <a:r>
              <a:rPr lang="en-US" sz="2800">
                <a:latin typeface="Gill Sans MT" panose="020B0502020104020203" pitchFamily="34" charset="0"/>
              </a:rPr>
              <a:t>Spotlight on transitions – visits to school, teachers visiting nursery, coffee mornings, ‘speed dating’, social stories</a:t>
            </a:r>
            <a:endParaRPr lang="en-GB" sz="2800">
              <a:latin typeface="Gill Sans MT" panose="020B0502020104020203" pitchFamily="34" charset="0"/>
            </a:endParaRPr>
          </a:p>
        </p:txBody>
      </p:sp>
    </p:spTree>
    <p:extLst>
      <p:ext uri="{BB962C8B-B14F-4D97-AF65-F5344CB8AC3E}">
        <p14:creationId xmlns:p14="http://schemas.microsoft.com/office/powerpoint/2010/main" val="3760485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04AF-1398-8591-C2B2-4BBF301B4EFA}"/>
              </a:ext>
            </a:extLst>
          </p:cNvPr>
          <p:cNvSpPr>
            <a:spLocks noGrp="1"/>
          </p:cNvSpPr>
          <p:nvPr>
            <p:ph type="title"/>
          </p:nvPr>
        </p:nvSpPr>
        <p:spPr/>
        <p:txBody>
          <a:bodyPr/>
          <a:lstStyle/>
          <a:p>
            <a:endParaRPr lang="en-GB"/>
          </a:p>
        </p:txBody>
      </p:sp>
      <p:pic>
        <p:nvPicPr>
          <p:cNvPr id="5" name="Content Placeholder 4" descr="A whiteboard with blue text&#10;&#10;Description automatically generated">
            <a:extLst>
              <a:ext uri="{FF2B5EF4-FFF2-40B4-BE49-F238E27FC236}">
                <a16:creationId xmlns:a16="http://schemas.microsoft.com/office/drawing/2014/main" id="{CA9ADBFA-2FF2-E3EC-E66D-A074ED09100C}"/>
              </a:ext>
            </a:extLst>
          </p:cNvPr>
          <p:cNvPicPr>
            <a:picLocks noGrp="1" noChangeAspect="1"/>
          </p:cNvPicPr>
          <p:nvPr>
            <p:ph idx="1"/>
          </p:nvPr>
        </p:nvPicPr>
        <p:blipFill>
          <a:blip r:embed="rId3"/>
          <a:stretch>
            <a:fillRect/>
          </a:stretch>
        </p:blipFill>
        <p:spPr>
          <a:xfrm>
            <a:off x="0" y="0"/>
            <a:ext cx="12192000" cy="6858001"/>
          </a:xfrm>
        </p:spPr>
      </p:pic>
    </p:spTree>
    <p:extLst>
      <p:ext uri="{BB962C8B-B14F-4D97-AF65-F5344CB8AC3E}">
        <p14:creationId xmlns:p14="http://schemas.microsoft.com/office/powerpoint/2010/main" val="4027171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64A4-ECDA-93D6-4089-2B90679B50E1}"/>
              </a:ext>
            </a:extLst>
          </p:cNvPr>
          <p:cNvSpPr>
            <a:spLocks noGrp="1"/>
          </p:cNvSpPr>
          <p:nvPr>
            <p:ph type="title"/>
          </p:nvPr>
        </p:nvSpPr>
        <p:spPr/>
        <p:txBody>
          <a:bodyPr/>
          <a:lstStyle/>
          <a:p>
            <a:endParaRPr lang="en-GB"/>
          </a:p>
        </p:txBody>
      </p:sp>
      <p:pic>
        <p:nvPicPr>
          <p:cNvPr id="5" name="Content Placeholder 4" descr="A cartoon character with a pencil&#10;&#10;Description automatically generated with medium confidence">
            <a:extLst>
              <a:ext uri="{FF2B5EF4-FFF2-40B4-BE49-F238E27FC236}">
                <a16:creationId xmlns:a16="http://schemas.microsoft.com/office/drawing/2014/main" id="{FC35B0A8-3489-FEE6-CABB-53261245B9B3}"/>
              </a:ext>
            </a:extLst>
          </p:cNvPr>
          <p:cNvPicPr>
            <a:picLocks noGrp="1" noChangeAspect="1"/>
          </p:cNvPicPr>
          <p:nvPr>
            <p:ph idx="1"/>
          </p:nvPr>
        </p:nvPicPr>
        <p:blipFill>
          <a:blip r:embed="rId2"/>
          <a:stretch>
            <a:fillRect/>
          </a:stretch>
        </p:blipFill>
        <p:spPr>
          <a:xfrm>
            <a:off x="0" y="0"/>
            <a:ext cx="12192000" cy="6858001"/>
          </a:xfrm>
        </p:spPr>
      </p:pic>
      <p:sp>
        <p:nvSpPr>
          <p:cNvPr id="7" name="TextBox 6">
            <a:extLst>
              <a:ext uri="{FF2B5EF4-FFF2-40B4-BE49-F238E27FC236}">
                <a16:creationId xmlns:a16="http://schemas.microsoft.com/office/drawing/2014/main" id="{18FEFE0C-2E38-4B99-EE30-1585A477A1A5}"/>
              </a:ext>
            </a:extLst>
          </p:cNvPr>
          <p:cNvSpPr txBox="1"/>
          <p:nvPr/>
        </p:nvSpPr>
        <p:spPr>
          <a:xfrm>
            <a:off x="616353" y="1966020"/>
            <a:ext cx="8029936" cy="1754326"/>
          </a:xfrm>
          <a:prstGeom prst="rect">
            <a:avLst/>
          </a:prstGeom>
          <a:noFill/>
        </p:spPr>
        <p:txBody>
          <a:bodyPr wrap="square">
            <a:spAutoFit/>
          </a:bodyPr>
          <a:lstStyle/>
          <a:p>
            <a:pPr marL="0" indent="0">
              <a:buNone/>
            </a:pPr>
            <a:r>
              <a:rPr lang="en-US" sz="3600">
                <a:latin typeface="Gill Sans MT" panose="020B0502020104020203" pitchFamily="34" charset="0"/>
              </a:rPr>
              <a:t>Share in the chat your current challenges, or please do pop your hand up and share with the room. </a:t>
            </a:r>
          </a:p>
        </p:txBody>
      </p:sp>
    </p:spTree>
    <p:extLst>
      <p:ext uri="{BB962C8B-B14F-4D97-AF65-F5344CB8AC3E}">
        <p14:creationId xmlns:p14="http://schemas.microsoft.com/office/powerpoint/2010/main" val="1060536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B83DA-16B9-EED2-12D8-3B700C402890}"/>
              </a:ext>
            </a:extLst>
          </p:cNvPr>
          <p:cNvSpPr>
            <a:spLocks noGrp="1"/>
          </p:cNvSpPr>
          <p:nvPr>
            <p:ph type="title"/>
          </p:nvPr>
        </p:nvSpPr>
        <p:spPr/>
        <p:txBody>
          <a:bodyPr/>
          <a:lstStyle/>
          <a:p>
            <a:endParaRPr lang="en-US" b="1">
              <a:latin typeface="+mn-lt"/>
            </a:endParaRPr>
          </a:p>
        </p:txBody>
      </p:sp>
      <p:sp>
        <p:nvSpPr>
          <p:cNvPr id="3" name="Content Placeholder 2">
            <a:extLst>
              <a:ext uri="{FF2B5EF4-FFF2-40B4-BE49-F238E27FC236}">
                <a16:creationId xmlns:a16="http://schemas.microsoft.com/office/drawing/2014/main" id="{DA19840E-D076-8484-630D-B2069C11E8B4}"/>
              </a:ext>
            </a:extLst>
          </p:cNvPr>
          <p:cNvSpPr>
            <a:spLocks noGrp="1"/>
          </p:cNvSpPr>
          <p:nvPr>
            <p:ph idx="1"/>
          </p:nvPr>
        </p:nvSpPr>
        <p:spPr/>
        <p:txBody>
          <a:bodyPr/>
          <a:lstStyle/>
          <a:p>
            <a:pPr marL="0" indent="0">
              <a:buNone/>
            </a:pPr>
            <a:endParaRPr lang="en-GB"/>
          </a:p>
          <a:p>
            <a:pPr marL="0" indent="0">
              <a:buNone/>
            </a:pPr>
            <a:endParaRPr lang="en-US"/>
          </a:p>
        </p:txBody>
      </p:sp>
      <p:pic>
        <p:nvPicPr>
          <p:cNvPr id="4" name="Dingley_BuildingRelationshipsWithFamilies_1080p">
            <a:hlinkClick r:id="" action="ppaction://media"/>
            <a:extLst>
              <a:ext uri="{FF2B5EF4-FFF2-40B4-BE49-F238E27FC236}">
                <a16:creationId xmlns:a16="http://schemas.microsoft.com/office/drawing/2014/main" id="{0ED7B2E4-2F9A-6A9C-9BEF-F6BAE2C5F1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956"/>
            <a:ext cx="12191999" cy="6852980"/>
          </a:xfrm>
          <a:prstGeom prst="rect">
            <a:avLst/>
          </a:prstGeom>
        </p:spPr>
      </p:pic>
    </p:spTree>
    <p:extLst>
      <p:ext uri="{BB962C8B-B14F-4D97-AF65-F5344CB8AC3E}">
        <p14:creationId xmlns:p14="http://schemas.microsoft.com/office/powerpoint/2010/main" val="227549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3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oard with blue text and cartoon characters&#10;&#10;Description automatically generated">
            <a:extLst>
              <a:ext uri="{FF2B5EF4-FFF2-40B4-BE49-F238E27FC236}">
                <a16:creationId xmlns:a16="http://schemas.microsoft.com/office/drawing/2014/main" id="{5926B557-FD00-F120-B765-D9097510C1BB}"/>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B8CD5EB-DB9F-B34C-EC10-EEE9A960EFC5}"/>
              </a:ext>
            </a:extLst>
          </p:cNvPr>
          <p:cNvSpPr>
            <a:spLocks noGrp="1"/>
          </p:cNvSpPr>
          <p:nvPr>
            <p:ph idx="1"/>
          </p:nvPr>
        </p:nvSpPr>
        <p:spPr>
          <a:xfrm>
            <a:off x="679704" y="1886585"/>
            <a:ext cx="9634728" cy="4351338"/>
          </a:xfrm>
        </p:spPr>
        <p:txBody>
          <a:bodyPr>
            <a:noAutofit/>
          </a:bodyPr>
          <a:lstStyle/>
          <a:p>
            <a:r>
              <a:rPr lang="en-US" sz="3600">
                <a:latin typeface="Gill Sans MT" panose="020B0502020104020203" pitchFamily="34" charset="0"/>
              </a:rPr>
              <a:t>Listen to their daily challenges</a:t>
            </a:r>
          </a:p>
          <a:p>
            <a:r>
              <a:rPr lang="en-US" sz="3600">
                <a:latin typeface="Gill Sans MT" panose="020B0502020104020203" pitchFamily="34" charset="0"/>
              </a:rPr>
              <a:t>Communicate positive developments</a:t>
            </a:r>
          </a:p>
          <a:p>
            <a:r>
              <a:rPr lang="en-US" sz="3600">
                <a:latin typeface="Gill Sans MT" panose="020B0502020104020203" pitchFamily="34" charset="0"/>
              </a:rPr>
              <a:t>Build strong home/setting link</a:t>
            </a:r>
          </a:p>
          <a:p>
            <a:r>
              <a:rPr lang="en-US" sz="3600">
                <a:latin typeface="Gill Sans MT" panose="020B0502020104020203" pitchFamily="34" charset="0"/>
              </a:rPr>
              <a:t>Provide opportunities to meet other families</a:t>
            </a:r>
          </a:p>
          <a:p>
            <a:r>
              <a:rPr lang="en-US" sz="3600">
                <a:latin typeface="Gill Sans MT" panose="020B0502020104020203" pitchFamily="34" charset="0"/>
              </a:rPr>
              <a:t>Signpost to other support services</a:t>
            </a:r>
          </a:p>
          <a:p>
            <a:r>
              <a:rPr lang="en-US" sz="3600">
                <a:latin typeface="Gill Sans MT" panose="020B0502020104020203" pitchFamily="34" charset="0"/>
              </a:rPr>
              <a:t>Work with all professionals involved</a:t>
            </a:r>
          </a:p>
        </p:txBody>
      </p:sp>
    </p:spTree>
    <p:extLst>
      <p:ext uri="{BB962C8B-B14F-4D97-AF65-F5344CB8AC3E}">
        <p14:creationId xmlns:p14="http://schemas.microsoft.com/office/powerpoint/2010/main" val="863252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27934E83E3AC4A821FF7D65C647CF3" ma:contentTypeVersion="18" ma:contentTypeDescription="Create a new document." ma:contentTypeScope="" ma:versionID="5797f0bc1d4900ba710060bfd187960e">
  <xsd:schema xmlns:xsd="http://www.w3.org/2001/XMLSchema" xmlns:xs="http://www.w3.org/2001/XMLSchema" xmlns:p="http://schemas.microsoft.com/office/2006/metadata/properties" xmlns:ns2="2f3bc997-f854-457e-a89a-f53daf41e975" xmlns:ns3="5ff03d53-907b-4153-b31a-f9c01187da2f" targetNamespace="http://schemas.microsoft.com/office/2006/metadata/properties" ma:root="true" ma:fieldsID="ac5ce1b79af9bc05dab852fe9b2a7131" ns2:_="" ns3:_="">
    <xsd:import namespace="2f3bc997-f854-457e-a89a-f53daf41e975"/>
    <xsd:import namespace="5ff03d53-907b-4153-b31a-f9c01187da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bc997-f854-457e-a89a-f53daf41e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fd98df-2cc9-409e-a9a9-85a472a8861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f03d53-907b-4153-b31a-f9c01187da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a809a7-1504-4795-ab1a-8225feca0323}" ma:internalName="TaxCatchAll" ma:showField="CatchAllData" ma:web="5ff03d53-907b-4153-b31a-f9c01187d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3bc997-f854-457e-a89a-f53daf41e975">
      <Terms xmlns="http://schemas.microsoft.com/office/infopath/2007/PartnerControls"/>
    </lcf76f155ced4ddcb4097134ff3c332f>
    <TaxCatchAll xmlns="5ff03d53-907b-4153-b31a-f9c01187da2f" xsi:nil="true"/>
    <SharedWithUsers xmlns="5ff03d53-907b-4153-b31a-f9c01187da2f">
      <UserInfo>
        <DisplayName>Sara Dean</DisplayName>
        <AccountId>96</AccountId>
        <AccountType/>
      </UserInfo>
      <UserInfo>
        <DisplayName>Georgina  Gonzalez-Matthews</DisplayName>
        <AccountId>97</AccountId>
        <AccountType/>
      </UserInfo>
      <UserInfo>
        <DisplayName>Jo Evans</DisplayName>
        <AccountId>18</AccountId>
        <AccountType/>
      </UserInfo>
      <UserInfo>
        <DisplayName>Abi Preston-Rees</DisplayName>
        <AccountId>73</AccountId>
        <AccountType/>
      </UserInfo>
    </SharedWithUsers>
  </documentManagement>
</p:properties>
</file>

<file path=customXml/itemProps1.xml><?xml version="1.0" encoding="utf-8"?>
<ds:datastoreItem xmlns:ds="http://schemas.openxmlformats.org/officeDocument/2006/customXml" ds:itemID="{2E820EFA-BEB5-442F-A3C6-472FE7880A68}">
  <ds:schemaRefs>
    <ds:schemaRef ds:uri="http://schemas.microsoft.com/sharepoint/v3/contenttype/forms"/>
  </ds:schemaRefs>
</ds:datastoreItem>
</file>

<file path=customXml/itemProps2.xml><?xml version="1.0" encoding="utf-8"?>
<ds:datastoreItem xmlns:ds="http://schemas.openxmlformats.org/officeDocument/2006/customXml" ds:itemID="{442EAE7C-5628-4326-84F7-FF955CAF5A45}">
  <ds:schemaRefs>
    <ds:schemaRef ds:uri="2f3bc997-f854-457e-a89a-f53daf41e975"/>
    <ds:schemaRef ds:uri="5ff03d53-907b-4153-b31a-f9c01187da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2532EBD-07EC-4ECF-9452-38C5FCD5E9B7}">
  <ds:schemaRefs>
    <ds:schemaRef ds:uri="2f3bc997-f854-457e-a89a-f53daf41e975"/>
    <ds:schemaRef ds:uri="5e4d3d17-fbd0-4b30-80c3-059e4859ecb9"/>
    <ds:schemaRef ds:uri="5ff03d53-907b-4153-b31a-f9c01187da2f"/>
    <ds:schemaRef ds:uri="d197b973-014f-4381-bad3-d313b2b3e0f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5</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will you do next?  What would you like our spotlight to be next time?  What's next for Dingley's Promise?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Driven Early Years Inclusion and Managing Good Transitions to Track and Improve Outcomes for Children with SEND </dc:title>
  <dc:creator>Ann Van Dyke</dc:creator>
  <cp:revision>13</cp:revision>
  <cp:lastPrinted>2024-02-05T12:17:31Z</cp:lastPrinted>
  <dcterms:created xsi:type="dcterms:W3CDTF">2022-06-27T14:30:28Z</dcterms:created>
  <dcterms:modified xsi:type="dcterms:W3CDTF">2024-05-09T10:00:35Z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0x0101009627934E83E3AC4A821FF7D65C647CF3</vt:lpwstr>
  </property>
  <property fmtid="{D5CDD505-2E9C-101B-9397-08002B2CF9AE}" pid="3" name="MediaServiceImageTags">
    <vt:lpwstr/>
  </property>
</Properties>
</file>