
<file path=[Content_Types].xml><?xml version="1.0" encoding="utf-8"?>
<Types xmlns="http://schemas.openxmlformats.org/package/2006/content-types">
  <Default Extension="jpeg" ContentType="image/jpeg"/>
  <Default Extension="jpg" ContentType="image/jpeg"/>
  <Default Extension="jpg!d"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3" r:id="rId5"/>
    <p:sldMasterId id="2147483710" r:id="rId6"/>
    <p:sldMasterId id="2147483713" r:id="rId7"/>
    <p:sldMasterId id="2147483745" r:id="rId8"/>
    <p:sldMasterId id="2147483746" r:id="rId9"/>
  </p:sldMasterIdLst>
  <p:notesMasterIdLst>
    <p:notesMasterId r:id="rId43"/>
  </p:notesMasterIdLst>
  <p:sldIdLst>
    <p:sldId id="366" r:id="rId10"/>
    <p:sldId id="430" r:id="rId11"/>
    <p:sldId id="421" r:id="rId12"/>
    <p:sldId id="385" r:id="rId13"/>
    <p:sldId id="440" r:id="rId14"/>
    <p:sldId id="443" r:id="rId15"/>
    <p:sldId id="467" r:id="rId16"/>
    <p:sldId id="417" r:id="rId17"/>
    <p:sldId id="468" r:id="rId18"/>
    <p:sldId id="469" r:id="rId19"/>
    <p:sldId id="404" r:id="rId20"/>
    <p:sldId id="407" r:id="rId21"/>
    <p:sldId id="444" r:id="rId22"/>
    <p:sldId id="410" r:id="rId23"/>
    <p:sldId id="412" r:id="rId24"/>
    <p:sldId id="470" r:id="rId25"/>
    <p:sldId id="413" r:id="rId26"/>
    <p:sldId id="471" r:id="rId27"/>
    <p:sldId id="267" r:id="rId28"/>
    <p:sldId id="261" r:id="rId29"/>
    <p:sldId id="270" r:id="rId30"/>
    <p:sldId id="273" r:id="rId31"/>
    <p:sldId id="271" r:id="rId32"/>
    <p:sldId id="272" r:id="rId33"/>
    <p:sldId id="450" r:id="rId34"/>
    <p:sldId id="269" r:id="rId35"/>
    <p:sldId id="451" r:id="rId36"/>
    <p:sldId id="263" r:id="rId37"/>
    <p:sldId id="268" r:id="rId38"/>
    <p:sldId id="472" r:id="rId39"/>
    <p:sldId id="415" r:id="rId40"/>
    <p:sldId id="466" r:id="rId41"/>
    <p:sldId id="41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rris, Lisa (Childrens Services - Solihull MBC)" initials="ML(S-SM"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25B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CAB77C-8C8D-E7E2-CA40-4792337FEEAE}" v="2" dt="2024-03-03T21:02:33.3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335"/>
    <p:restoredTop sz="94558"/>
  </p:normalViewPr>
  <p:slideViewPr>
    <p:cSldViewPr snapToGrid="0" snapToObjects="1">
      <p:cViewPr varScale="1">
        <p:scale>
          <a:sx n="116" d="100"/>
          <a:sy n="116" d="100"/>
        </p:scale>
        <p:origin x="208" y="288"/>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microsoft.com/office/2015/10/relationships/revisionInfo" Target="revisionInfo.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B5AA4F-F71B-CA43-9713-1A18CFE50E9E}" type="datetimeFigureOut">
              <a:rPr lang="en-US" smtClean="0"/>
              <a:t>5/22/2024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66D686-D428-7945-B7C5-79FF82BCE64D}" type="slidenum">
              <a:rPr lang="en-US" smtClean="0"/>
              <a:t>‹#›</a:t>
            </a:fld>
            <a:endParaRPr lang="en-US"/>
          </a:p>
        </p:txBody>
      </p:sp>
    </p:spTree>
    <p:extLst>
      <p:ext uri="{BB962C8B-B14F-4D97-AF65-F5344CB8AC3E}">
        <p14:creationId xmlns:p14="http://schemas.microsoft.com/office/powerpoint/2010/main" val="1945447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9893A2-0226-4641-8961-7FAC2C68EDF5}" type="slidenum">
              <a:rPr lang="en-US" smtClean="0"/>
              <a:t>1</a:t>
            </a:fld>
            <a:endParaRPr lang="en-US"/>
          </a:p>
        </p:txBody>
      </p:sp>
    </p:spTree>
    <p:extLst>
      <p:ext uri="{BB962C8B-B14F-4D97-AF65-F5344CB8AC3E}">
        <p14:creationId xmlns:p14="http://schemas.microsoft.com/office/powerpoint/2010/main" val="440473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66D686-D428-7945-B7C5-79FF82BCE64D}" type="slidenum">
              <a:rPr lang="en-US" smtClean="0"/>
              <a:t>2</a:t>
            </a:fld>
            <a:endParaRPr lang="en-US"/>
          </a:p>
        </p:txBody>
      </p:sp>
    </p:spTree>
    <p:extLst>
      <p:ext uri="{BB962C8B-B14F-4D97-AF65-F5344CB8AC3E}">
        <p14:creationId xmlns:p14="http://schemas.microsoft.com/office/powerpoint/2010/main" val="2552311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3:notes"/>
          <p:cNvSpPr txBox="1">
            <a:spLocks noGrp="1"/>
          </p:cNvSpPr>
          <p:nvPr>
            <p:ph type="body" idx="1"/>
          </p:nvPr>
        </p:nvSpPr>
        <p:spPr>
          <a:xfrm>
            <a:off x="685801"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3:notes"/>
          <p:cNvSpPr txBox="1">
            <a:spLocks noGrp="1"/>
          </p:cNvSpPr>
          <p:nvPr>
            <p:ph type="sldNum" idx="12"/>
          </p:nvPr>
        </p:nvSpPr>
        <p:spPr>
          <a:xfrm>
            <a:off x="3884615" y="8685215"/>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8EB9851C-E0B2-8A46-91F1-D0EDD426AFEB}" type="slidenum">
              <a:rPr lang="en-US" smtClean="0"/>
              <a:t>4</a:t>
            </a:fld>
            <a:endParaRPr lang="en-US"/>
          </a:p>
        </p:txBody>
      </p:sp>
    </p:spTree>
    <p:extLst>
      <p:ext uri="{BB962C8B-B14F-4D97-AF65-F5344CB8AC3E}">
        <p14:creationId xmlns:p14="http://schemas.microsoft.com/office/powerpoint/2010/main" val="4130708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8A19E-6B50-1142-B6A0-A2279FC78D5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F44EE64-FC09-7044-9D37-C4597EBC09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452CE75-28E0-5644-8480-848F2969DE0B}"/>
              </a:ext>
            </a:extLst>
          </p:cNvPr>
          <p:cNvSpPr>
            <a:spLocks noGrp="1"/>
          </p:cNvSpPr>
          <p:nvPr>
            <p:ph type="dt" sz="half" idx="10"/>
          </p:nvPr>
        </p:nvSpPr>
        <p:spPr/>
        <p:txBody>
          <a:bodyPr/>
          <a:lstStyle/>
          <a:p>
            <a:fld id="{177ECCC6-E652-5946-A88E-25762956F621}" type="datetimeFigureOut">
              <a:rPr lang="en-US" smtClean="0"/>
              <a:t>5/22/2024</a:t>
            </a:fld>
            <a:endParaRPr lang="en-US"/>
          </a:p>
        </p:txBody>
      </p:sp>
      <p:sp>
        <p:nvSpPr>
          <p:cNvPr id="5" name="Footer Placeholder 4">
            <a:extLst>
              <a:ext uri="{FF2B5EF4-FFF2-40B4-BE49-F238E27FC236}">
                <a16:creationId xmlns:a16="http://schemas.microsoft.com/office/drawing/2014/main" id="{FE93D101-C85F-104D-A656-EB2DACFC39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EEE69D-6083-B042-BC3E-C1E71BC62124}"/>
              </a:ext>
            </a:extLst>
          </p:cNvPr>
          <p:cNvSpPr>
            <a:spLocks noGrp="1"/>
          </p:cNvSpPr>
          <p:nvPr>
            <p:ph type="sldNum" sz="quarter" idx="12"/>
          </p:nvPr>
        </p:nvSpPr>
        <p:spPr/>
        <p:txBody>
          <a:bodyPr/>
          <a:lstStyle/>
          <a:p>
            <a:fld id="{8A052237-D2D8-7B4C-BF89-5EB8BB5455F5}" type="slidenum">
              <a:rPr lang="en-US" smtClean="0"/>
              <a:t>‹#›</a:t>
            </a:fld>
            <a:endParaRPr lang="en-US"/>
          </a:p>
        </p:txBody>
      </p:sp>
    </p:spTree>
    <p:extLst>
      <p:ext uri="{BB962C8B-B14F-4D97-AF65-F5344CB8AC3E}">
        <p14:creationId xmlns:p14="http://schemas.microsoft.com/office/powerpoint/2010/main" val="3669188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5510A-42A2-E143-9A0D-66067CCB230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D69FF31-492E-CB4A-B5FF-59BD99618FD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B2BFE45-3ECE-2146-8054-C0E99220073C}"/>
              </a:ext>
            </a:extLst>
          </p:cNvPr>
          <p:cNvSpPr>
            <a:spLocks noGrp="1"/>
          </p:cNvSpPr>
          <p:nvPr>
            <p:ph type="dt" sz="half" idx="10"/>
          </p:nvPr>
        </p:nvSpPr>
        <p:spPr/>
        <p:txBody>
          <a:bodyPr/>
          <a:lstStyle/>
          <a:p>
            <a:fld id="{177ECCC6-E652-5946-A88E-25762956F621}" type="datetimeFigureOut">
              <a:rPr lang="en-US" smtClean="0"/>
              <a:t>5/22/2024</a:t>
            </a:fld>
            <a:endParaRPr lang="en-US"/>
          </a:p>
        </p:txBody>
      </p:sp>
      <p:sp>
        <p:nvSpPr>
          <p:cNvPr id="5" name="Footer Placeholder 4">
            <a:extLst>
              <a:ext uri="{FF2B5EF4-FFF2-40B4-BE49-F238E27FC236}">
                <a16:creationId xmlns:a16="http://schemas.microsoft.com/office/drawing/2014/main" id="{FA9656FB-B3C2-D34D-9FEB-CA750FA7EA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56C921-8834-934F-946B-F7EA8F9C2AF2}"/>
              </a:ext>
            </a:extLst>
          </p:cNvPr>
          <p:cNvSpPr>
            <a:spLocks noGrp="1"/>
          </p:cNvSpPr>
          <p:nvPr>
            <p:ph type="sldNum" sz="quarter" idx="12"/>
          </p:nvPr>
        </p:nvSpPr>
        <p:spPr/>
        <p:txBody>
          <a:bodyPr/>
          <a:lstStyle/>
          <a:p>
            <a:fld id="{8A052237-D2D8-7B4C-BF89-5EB8BB5455F5}" type="slidenum">
              <a:rPr lang="en-US" smtClean="0"/>
              <a:t>‹#›</a:t>
            </a:fld>
            <a:endParaRPr lang="en-US"/>
          </a:p>
        </p:txBody>
      </p:sp>
    </p:spTree>
    <p:extLst>
      <p:ext uri="{BB962C8B-B14F-4D97-AF65-F5344CB8AC3E}">
        <p14:creationId xmlns:p14="http://schemas.microsoft.com/office/powerpoint/2010/main" val="907768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C133D4-D19A-4741-BFA0-74AA31409C6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3E51666-7D1E-EB4C-8A2B-0F90BD7D1A2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1B77034-4040-B145-BF38-BB390C4D1699}"/>
              </a:ext>
            </a:extLst>
          </p:cNvPr>
          <p:cNvSpPr>
            <a:spLocks noGrp="1"/>
          </p:cNvSpPr>
          <p:nvPr>
            <p:ph type="dt" sz="half" idx="10"/>
          </p:nvPr>
        </p:nvSpPr>
        <p:spPr/>
        <p:txBody>
          <a:bodyPr/>
          <a:lstStyle/>
          <a:p>
            <a:fld id="{177ECCC6-E652-5946-A88E-25762956F621}" type="datetimeFigureOut">
              <a:rPr lang="en-US" smtClean="0"/>
              <a:t>5/22/2024</a:t>
            </a:fld>
            <a:endParaRPr lang="en-US"/>
          </a:p>
        </p:txBody>
      </p:sp>
      <p:sp>
        <p:nvSpPr>
          <p:cNvPr id="5" name="Footer Placeholder 4">
            <a:extLst>
              <a:ext uri="{FF2B5EF4-FFF2-40B4-BE49-F238E27FC236}">
                <a16:creationId xmlns:a16="http://schemas.microsoft.com/office/drawing/2014/main" id="{09069573-DC07-B045-802B-5E12EEC8A1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7B950-A0CD-454A-B172-23C319E158BF}"/>
              </a:ext>
            </a:extLst>
          </p:cNvPr>
          <p:cNvSpPr>
            <a:spLocks noGrp="1"/>
          </p:cNvSpPr>
          <p:nvPr>
            <p:ph type="sldNum" sz="quarter" idx="12"/>
          </p:nvPr>
        </p:nvSpPr>
        <p:spPr/>
        <p:txBody>
          <a:bodyPr/>
          <a:lstStyle/>
          <a:p>
            <a:fld id="{8A052237-D2D8-7B4C-BF89-5EB8BB5455F5}" type="slidenum">
              <a:rPr lang="en-US" smtClean="0"/>
              <a:t>‹#›</a:t>
            </a:fld>
            <a:endParaRPr lang="en-US"/>
          </a:p>
        </p:txBody>
      </p:sp>
    </p:spTree>
    <p:extLst>
      <p:ext uri="{BB962C8B-B14F-4D97-AF65-F5344CB8AC3E}">
        <p14:creationId xmlns:p14="http://schemas.microsoft.com/office/powerpoint/2010/main" val="17845037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7392000" y="0"/>
            <a:ext cx="4800000" cy="4800000"/>
          </a:xfrm>
          <a:prstGeom prst="rect">
            <a:avLst/>
          </a:prstGeom>
        </p:spPr>
        <p:txBody>
          <a:bodyPr lIns="0" tIns="360000" rIns="0" bIns="0"/>
          <a:lstStyle>
            <a:lvl1pPr algn="ctr">
              <a:defRPr sz="3200" baseline="0"/>
            </a:lvl1pPr>
          </a:lstStyle>
          <a:p>
            <a:r>
              <a:rPr lang="en-GB" dirty="0"/>
              <a:t>Click the icon to insert </a:t>
            </a:r>
            <a:br>
              <a:rPr lang="en-GB" dirty="0"/>
            </a:br>
            <a:r>
              <a:rPr lang="en-GB" dirty="0"/>
              <a:t>a photo if required</a:t>
            </a:r>
          </a:p>
        </p:txBody>
      </p:sp>
      <p:sp>
        <p:nvSpPr>
          <p:cNvPr id="7" name="Text Placeholder 6"/>
          <p:cNvSpPr>
            <a:spLocks noGrp="1"/>
          </p:cNvSpPr>
          <p:nvPr>
            <p:ph type="body" sz="quarter" idx="11" hasCustomPrompt="1"/>
          </p:nvPr>
        </p:nvSpPr>
        <p:spPr>
          <a:xfrm>
            <a:off x="816000" y="2605993"/>
            <a:ext cx="5808064" cy="576361"/>
          </a:xfrm>
          <a:prstGeom prst="rect">
            <a:avLst/>
          </a:prstGeom>
        </p:spPr>
        <p:txBody>
          <a:bodyPr lIns="0" tIns="0" rIns="0" bIns="0" anchor="ctr" anchorCtr="0">
            <a:normAutofit/>
          </a:bodyPr>
          <a:lstStyle>
            <a:lvl1pPr>
              <a:defRPr sz="3067">
                <a:solidFill>
                  <a:schemeClr val="bg1"/>
                </a:solidFill>
              </a:defRPr>
            </a:lvl1pPr>
          </a:lstStyle>
          <a:p>
            <a:r>
              <a:rPr lang="en-US" sz="3067" dirty="0"/>
              <a:t>Click to edit date</a:t>
            </a:r>
            <a:endParaRPr lang="en-GB" sz="3067" dirty="0"/>
          </a:p>
        </p:txBody>
      </p:sp>
      <p:sp>
        <p:nvSpPr>
          <p:cNvPr id="9" name="Text Placeholder 8"/>
          <p:cNvSpPr>
            <a:spLocks noGrp="1"/>
          </p:cNvSpPr>
          <p:nvPr>
            <p:ph type="body" sz="quarter" idx="12" hasCustomPrompt="1"/>
          </p:nvPr>
        </p:nvSpPr>
        <p:spPr>
          <a:xfrm>
            <a:off x="816000" y="3301217"/>
            <a:ext cx="5807803" cy="511827"/>
          </a:xfrm>
          <a:prstGeom prst="rect">
            <a:avLst/>
          </a:prstGeom>
        </p:spPr>
        <p:txBody>
          <a:bodyPr lIns="0" tIns="0" rIns="0" bIns="0">
            <a:normAutofit/>
          </a:bodyPr>
          <a:lstStyle>
            <a:lvl1pPr>
              <a:defRPr sz="2667">
                <a:solidFill>
                  <a:schemeClr val="bg1"/>
                </a:solidFill>
              </a:defRPr>
            </a:lvl1pPr>
          </a:lstStyle>
          <a:p>
            <a:r>
              <a:rPr lang="en-GB" sz="2667" dirty="0"/>
              <a:t>Click to add your name</a:t>
            </a:r>
            <a:endParaRPr lang="en-GB" sz="3067" dirty="0"/>
          </a:p>
        </p:txBody>
      </p:sp>
      <p:sp>
        <p:nvSpPr>
          <p:cNvPr id="10" name="Text Placeholder 8"/>
          <p:cNvSpPr>
            <a:spLocks noGrp="1"/>
          </p:cNvSpPr>
          <p:nvPr>
            <p:ph type="body" sz="quarter" idx="13" hasCustomPrompt="1"/>
          </p:nvPr>
        </p:nvSpPr>
        <p:spPr>
          <a:xfrm>
            <a:off x="816000" y="3781271"/>
            <a:ext cx="5807803" cy="511827"/>
          </a:xfrm>
          <a:prstGeom prst="rect">
            <a:avLst/>
          </a:prstGeom>
        </p:spPr>
        <p:txBody>
          <a:bodyPr lIns="0" tIns="0" rIns="0" bIns="0">
            <a:normAutofit/>
          </a:bodyPr>
          <a:lstStyle>
            <a:lvl1pPr>
              <a:defRPr sz="2667" baseline="0">
                <a:solidFill>
                  <a:schemeClr val="bg1"/>
                </a:solidFill>
              </a:defRPr>
            </a:lvl1pPr>
          </a:lstStyle>
          <a:p>
            <a:r>
              <a:rPr lang="en-GB" sz="2667" dirty="0"/>
              <a:t>Click to add your service area</a:t>
            </a:r>
            <a:endParaRPr lang="en-GB" sz="3067" dirty="0"/>
          </a:p>
        </p:txBody>
      </p:sp>
      <p:sp>
        <p:nvSpPr>
          <p:cNvPr id="11" name="Text Placeholder 8"/>
          <p:cNvSpPr>
            <a:spLocks noGrp="1"/>
          </p:cNvSpPr>
          <p:nvPr>
            <p:ph type="body" sz="quarter" idx="14" hasCustomPrompt="1"/>
          </p:nvPr>
        </p:nvSpPr>
        <p:spPr>
          <a:xfrm>
            <a:off x="816000" y="740702"/>
            <a:ext cx="6288117" cy="1703740"/>
          </a:xfrm>
          <a:prstGeom prst="rect">
            <a:avLst/>
          </a:prstGeom>
        </p:spPr>
        <p:txBody>
          <a:bodyPr lIns="0" tIns="0" rIns="0" bIns="0" anchor="b" anchorCtr="0">
            <a:normAutofit/>
          </a:bodyPr>
          <a:lstStyle>
            <a:lvl1pPr>
              <a:spcBef>
                <a:spcPts val="0"/>
              </a:spcBef>
              <a:defRPr sz="5600" baseline="0">
                <a:solidFill>
                  <a:schemeClr val="bg1"/>
                </a:solidFill>
              </a:defRPr>
            </a:lvl1pPr>
          </a:lstStyle>
          <a:p>
            <a:r>
              <a:rPr lang="en-GB" sz="5600" dirty="0"/>
              <a:t>Click to edit Presentation title</a:t>
            </a:r>
            <a:endParaRPr lang="en-GB" sz="3067" dirty="0"/>
          </a:p>
        </p:txBody>
      </p:sp>
    </p:spTree>
    <p:extLst>
      <p:ext uri="{BB962C8B-B14F-4D97-AF65-F5344CB8AC3E}">
        <p14:creationId xmlns:p14="http://schemas.microsoft.com/office/powerpoint/2010/main" val="36549530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extBox 1"/>
          <p:cNvSpPr txBox="1"/>
          <p:nvPr userDrawn="1"/>
        </p:nvSpPr>
        <p:spPr>
          <a:xfrm>
            <a:off x="816000" y="738189"/>
            <a:ext cx="6720747" cy="1592808"/>
          </a:xfrm>
          <a:prstGeom prst="rect">
            <a:avLst/>
          </a:prstGeom>
          <a:noFill/>
        </p:spPr>
        <p:txBody>
          <a:bodyPr wrap="square" rtlCol="0">
            <a:spAutoFit/>
          </a:bodyPr>
          <a:lstStyle/>
          <a:p>
            <a:pPr>
              <a:spcAft>
                <a:spcPts val="1333"/>
              </a:spcAft>
            </a:pPr>
            <a:r>
              <a:rPr lang="en-GB" sz="5600" dirty="0">
                <a:solidFill>
                  <a:schemeClr val="bg1"/>
                </a:solidFill>
              </a:rPr>
              <a:t>Thank you</a:t>
            </a:r>
          </a:p>
          <a:p>
            <a:r>
              <a:rPr lang="en-GB" sz="3067" dirty="0">
                <a:solidFill>
                  <a:schemeClr val="bg1"/>
                </a:solidFill>
              </a:rPr>
              <a:t>www.swindon.gov.uk</a:t>
            </a:r>
          </a:p>
        </p:txBody>
      </p:sp>
    </p:spTree>
    <p:extLst>
      <p:ext uri="{BB962C8B-B14F-4D97-AF65-F5344CB8AC3E}">
        <p14:creationId xmlns:p14="http://schemas.microsoft.com/office/powerpoint/2010/main" val="27114768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7392000" y="0"/>
            <a:ext cx="4800000" cy="4800000"/>
          </a:xfrm>
          <a:prstGeom prst="rect">
            <a:avLst/>
          </a:prstGeom>
        </p:spPr>
        <p:txBody>
          <a:bodyPr lIns="0" tIns="360000" rIns="0" bIns="0"/>
          <a:lstStyle>
            <a:lvl1pPr algn="ctr">
              <a:defRPr sz="3200" baseline="0"/>
            </a:lvl1pPr>
          </a:lstStyle>
          <a:p>
            <a:r>
              <a:rPr lang="en-GB" dirty="0"/>
              <a:t>Click the icon to insert </a:t>
            </a:r>
            <a:br>
              <a:rPr lang="en-GB" dirty="0"/>
            </a:br>
            <a:r>
              <a:rPr lang="en-GB" dirty="0"/>
              <a:t>a photo if required</a:t>
            </a:r>
          </a:p>
        </p:txBody>
      </p:sp>
      <p:sp>
        <p:nvSpPr>
          <p:cNvPr id="7" name="Text Placeholder 6"/>
          <p:cNvSpPr>
            <a:spLocks noGrp="1"/>
          </p:cNvSpPr>
          <p:nvPr>
            <p:ph type="body" sz="quarter" idx="11" hasCustomPrompt="1"/>
          </p:nvPr>
        </p:nvSpPr>
        <p:spPr>
          <a:xfrm>
            <a:off x="816000" y="2605993"/>
            <a:ext cx="5808064" cy="576361"/>
          </a:xfrm>
          <a:prstGeom prst="rect">
            <a:avLst/>
          </a:prstGeom>
        </p:spPr>
        <p:txBody>
          <a:bodyPr lIns="0" tIns="0" rIns="0" bIns="0" anchor="ctr" anchorCtr="0">
            <a:normAutofit/>
          </a:bodyPr>
          <a:lstStyle>
            <a:lvl1pPr>
              <a:defRPr sz="3067">
                <a:solidFill>
                  <a:schemeClr val="bg1"/>
                </a:solidFill>
              </a:defRPr>
            </a:lvl1pPr>
          </a:lstStyle>
          <a:p>
            <a:r>
              <a:rPr lang="en-US" sz="3067" dirty="0"/>
              <a:t>Click to edit date</a:t>
            </a:r>
            <a:endParaRPr lang="en-GB" sz="3067" dirty="0"/>
          </a:p>
        </p:txBody>
      </p:sp>
      <p:sp>
        <p:nvSpPr>
          <p:cNvPr id="9" name="Text Placeholder 8"/>
          <p:cNvSpPr>
            <a:spLocks noGrp="1"/>
          </p:cNvSpPr>
          <p:nvPr>
            <p:ph type="body" sz="quarter" idx="12" hasCustomPrompt="1"/>
          </p:nvPr>
        </p:nvSpPr>
        <p:spPr>
          <a:xfrm>
            <a:off x="816000" y="3301217"/>
            <a:ext cx="5807803" cy="511827"/>
          </a:xfrm>
          <a:prstGeom prst="rect">
            <a:avLst/>
          </a:prstGeom>
        </p:spPr>
        <p:txBody>
          <a:bodyPr lIns="0" tIns="0" rIns="0" bIns="0">
            <a:normAutofit/>
          </a:bodyPr>
          <a:lstStyle>
            <a:lvl1pPr>
              <a:defRPr sz="2667">
                <a:solidFill>
                  <a:schemeClr val="bg1"/>
                </a:solidFill>
              </a:defRPr>
            </a:lvl1pPr>
          </a:lstStyle>
          <a:p>
            <a:r>
              <a:rPr lang="en-GB" sz="2667" dirty="0"/>
              <a:t>Click to add your name</a:t>
            </a:r>
            <a:endParaRPr lang="en-GB" sz="3067" dirty="0"/>
          </a:p>
        </p:txBody>
      </p:sp>
      <p:sp>
        <p:nvSpPr>
          <p:cNvPr id="10" name="Text Placeholder 8"/>
          <p:cNvSpPr>
            <a:spLocks noGrp="1"/>
          </p:cNvSpPr>
          <p:nvPr>
            <p:ph type="body" sz="quarter" idx="13" hasCustomPrompt="1"/>
          </p:nvPr>
        </p:nvSpPr>
        <p:spPr>
          <a:xfrm>
            <a:off x="816000" y="3781271"/>
            <a:ext cx="5807803" cy="511827"/>
          </a:xfrm>
          <a:prstGeom prst="rect">
            <a:avLst/>
          </a:prstGeom>
        </p:spPr>
        <p:txBody>
          <a:bodyPr lIns="0" tIns="0" rIns="0" bIns="0">
            <a:normAutofit/>
          </a:bodyPr>
          <a:lstStyle>
            <a:lvl1pPr>
              <a:defRPr sz="2667" baseline="0">
                <a:solidFill>
                  <a:schemeClr val="bg1"/>
                </a:solidFill>
              </a:defRPr>
            </a:lvl1pPr>
          </a:lstStyle>
          <a:p>
            <a:r>
              <a:rPr lang="en-GB" sz="2667" dirty="0"/>
              <a:t>Click to add your service area</a:t>
            </a:r>
            <a:endParaRPr lang="en-GB" sz="3067" dirty="0"/>
          </a:p>
        </p:txBody>
      </p:sp>
      <p:sp>
        <p:nvSpPr>
          <p:cNvPr id="11" name="Text Placeholder 8"/>
          <p:cNvSpPr>
            <a:spLocks noGrp="1"/>
          </p:cNvSpPr>
          <p:nvPr>
            <p:ph type="body" sz="quarter" idx="14" hasCustomPrompt="1"/>
          </p:nvPr>
        </p:nvSpPr>
        <p:spPr>
          <a:xfrm>
            <a:off x="816000" y="740702"/>
            <a:ext cx="6288117" cy="1703740"/>
          </a:xfrm>
          <a:prstGeom prst="rect">
            <a:avLst/>
          </a:prstGeom>
        </p:spPr>
        <p:txBody>
          <a:bodyPr lIns="0" tIns="0" rIns="0" bIns="0" anchor="b" anchorCtr="0">
            <a:normAutofit/>
          </a:bodyPr>
          <a:lstStyle>
            <a:lvl1pPr>
              <a:spcBef>
                <a:spcPts val="0"/>
              </a:spcBef>
              <a:defRPr sz="5600" baseline="0">
                <a:solidFill>
                  <a:schemeClr val="bg1"/>
                </a:solidFill>
              </a:defRPr>
            </a:lvl1pPr>
          </a:lstStyle>
          <a:p>
            <a:r>
              <a:rPr lang="en-GB" sz="5600" dirty="0"/>
              <a:t>Click to edit Presentation title</a:t>
            </a:r>
            <a:endParaRPr lang="en-GB" sz="3067" dirty="0"/>
          </a:p>
        </p:txBody>
      </p:sp>
    </p:spTree>
    <p:extLst>
      <p:ext uri="{BB962C8B-B14F-4D97-AF65-F5344CB8AC3E}">
        <p14:creationId xmlns:p14="http://schemas.microsoft.com/office/powerpoint/2010/main" val="3711466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extBox 1"/>
          <p:cNvSpPr txBox="1"/>
          <p:nvPr userDrawn="1"/>
        </p:nvSpPr>
        <p:spPr>
          <a:xfrm>
            <a:off x="816000" y="738189"/>
            <a:ext cx="6720747" cy="1592808"/>
          </a:xfrm>
          <a:prstGeom prst="rect">
            <a:avLst/>
          </a:prstGeom>
          <a:noFill/>
        </p:spPr>
        <p:txBody>
          <a:bodyPr wrap="square" rtlCol="0">
            <a:spAutoFit/>
          </a:bodyPr>
          <a:lstStyle/>
          <a:p>
            <a:pPr>
              <a:spcAft>
                <a:spcPts val="1333"/>
              </a:spcAft>
            </a:pPr>
            <a:r>
              <a:rPr lang="en-GB" sz="5600" dirty="0">
                <a:solidFill>
                  <a:schemeClr val="bg1"/>
                </a:solidFill>
              </a:rPr>
              <a:t>Thank you</a:t>
            </a:r>
          </a:p>
          <a:p>
            <a:r>
              <a:rPr lang="en-GB" sz="3067" dirty="0">
                <a:solidFill>
                  <a:schemeClr val="bg1"/>
                </a:solidFill>
              </a:rPr>
              <a:t>www.swindon.gov.uk</a:t>
            </a:r>
          </a:p>
        </p:txBody>
      </p:sp>
    </p:spTree>
    <p:extLst>
      <p:ext uri="{BB962C8B-B14F-4D97-AF65-F5344CB8AC3E}">
        <p14:creationId xmlns:p14="http://schemas.microsoft.com/office/powerpoint/2010/main" val="35163765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7" name="Text Placeholder 6"/>
          <p:cNvSpPr>
            <a:spLocks noGrp="1"/>
          </p:cNvSpPr>
          <p:nvPr>
            <p:ph type="body" sz="quarter" idx="11"/>
          </p:nvPr>
        </p:nvSpPr>
        <p:spPr>
          <a:xfrm>
            <a:off x="816000" y="1604944"/>
            <a:ext cx="10560000" cy="384335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731634876"/>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slide (orange)">
    <p:spTree>
      <p:nvGrpSpPr>
        <p:cNvPr id="1" name=""/>
        <p:cNvGrpSpPr/>
        <p:nvPr/>
      </p:nvGrpSpPr>
      <p:grpSpPr>
        <a:xfrm>
          <a:off x="0" y="0"/>
          <a:ext cx="0" cy="0"/>
          <a:chOff x="0" y="0"/>
          <a:chExt cx="0" cy="0"/>
        </a:xfrm>
      </p:grpSpPr>
      <p:sp>
        <p:nvSpPr>
          <p:cNvPr id="3" name="Rectangle 2"/>
          <p:cNvSpPr/>
          <p:nvPr userDrawn="1"/>
        </p:nvSpPr>
        <p:spPr>
          <a:xfrm>
            <a:off x="0" y="0"/>
            <a:ext cx="12192000" cy="5446184"/>
          </a:xfrm>
          <a:prstGeom prst="rect">
            <a:avLst/>
          </a:prstGeom>
          <a:solidFill>
            <a:srgbClr val="EE74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title"/>
          </p:nvPr>
        </p:nvSpPr>
        <p:spPr>
          <a:xfrm>
            <a:off x="815999" y="274637"/>
            <a:ext cx="10561084" cy="1143000"/>
          </a:xfrm>
        </p:spPr>
        <p:txBody>
          <a:bodyPr/>
          <a:lstStyle>
            <a:lvl1pPr>
              <a:defRPr>
                <a:solidFill>
                  <a:schemeClr val="bg1"/>
                </a:solidFill>
              </a:defRPr>
            </a:lvl1pPr>
          </a:lstStyle>
          <a:p>
            <a:r>
              <a:rPr lang="en-US" dirty="0"/>
              <a:t>Click to edit Master title style</a:t>
            </a:r>
            <a:endParaRPr lang="en-GB" dirty="0"/>
          </a:p>
        </p:txBody>
      </p:sp>
      <p:sp>
        <p:nvSpPr>
          <p:cNvPr id="7" name="Text Placeholder 6"/>
          <p:cNvSpPr>
            <a:spLocks noGrp="1"/>
          </p:cNvSpPr>
          <p:nvPr>
            <p:ph type="body" sz="quarter" idx="11"/>
          </p:nvPr>
        </p:nvSpPr>
        <p:spPr>
          <a:xfrm>
            <a:off x="816000" y="1604944"/>
            <a:ext cx="10561083" cy="384335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09290062"/>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tex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5" name="Text Placeholder 6"/>
          <p:cNvSpPr>
            <a:spLocks noGrp="1"/>
          </p:cNvSpPr>
          <p:nvPr>
            <p:ph type="body" sz="quarter" idx="11"/>
          </p:nvPr>
        </p:nvSpPr>
        <p:spPr>
          <a:xfrm>
            <a:off x="816000" y="1604944"/>
            <a:ext cx="5040000" cy="384335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6"/>
          <p:cNvSpPr>
            <a:spLocks noGrp="1"/>
          </p:cNvSpPr>
          <p:nvPr>
            <p:ph type="body" sz="quarter" idx="12"/>
          </p:nvPr>
        </p:nvSpPr>
        <p:spPr>
          <a:xfrm>
            <a:off x="6336000" y="1603200"/>
            <a:ext cx="5040000" cy="384335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2439468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umn text slide (orange)">
    <p:spTree>
      <p:nvGrpSpPr>
        <p:cNvPr id="1" name=""/>
        <p:cNvGrpSpPr/>
        <p:nvPr/>
      </p:nvGrpSpPr>
      <p:grpSpPr>
        <a:xfrm>
          <a:off x="0" y="0"/>
          <a:ext cx="0" cy="0"/>
          <a:chOff x="0" y="0"/>
          <a:chExt cx="0" cy="0"/>
        </a:xfrm>
      </p:grpSpPr>
      <p:sp>
        <p:nvSpPr>
          <p:cNvPr id="7" name="Rectangle 6"/>
          <p:cNvSpPr/>
          <p:nvPr userDrawn="1"/>
        </p:nvSpPr>
        <p:spPr>
          <a:xfrm>
            <a:off x="0" y="0"/>
            <a:ext cx="12192000" cy="5446184"/>
          </a:xfrm>
          <a:prstGeom prst="rect">
            <a:avLst/>
          </a:prstGeom>
          <a:solidFill>
            <a:srgbClr val="EE74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sp>
        <p:nvSpPr>
          <p:cNvPr id="5" name="Text Placeholder 6"/>
          <p:cNvSpPr>
            <a:spLocks noGrp="1"/>
          </p:cNvSpPr>
          <p:nvPr>
            <p:ph type="body" sz="quarter" idx="11"/>
          </p:nvPr>
        </p:nvSpPr>
        <p:spPr>
          <a:xfrm>
            <a:off x="816000" y="1604944"/>
            <a:ext cx="5040000" cy="384335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6"/>
          <p:cNvSpPr>
            <a:spLocks noGrp="1"/>
          </p:cNvSpPr>
          <p:nvPr>
            <p:ph type="body" sz="quarter" idx="12"/>
          </p:nvPr>
        </p:nvSpPr>
        <p:spPr>
          <a:xfrm>
            <a:off x="6336000" y="1603200"/>
            <a:ext cx="5040000" cy="384335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57643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49B0C-83D0-A443-8DE3-4ABA7B6CF7D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115FD1E-2C52-C649-B402-2DEF1A0FFC5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F834197-82FA-F842-80EA-A4B9BA4E965C}"/>
              </a:ext>
            </a:extLst>
          </p:cNvPr>
          <p:cNvSpPr>
            <a:spLocks noGrp="1"/>
          </p:cNvSpPr>
          <p:nvPr>
            <p:ph type="dt" sz="half" idx="10"/>
          </p:nvPr>
        </p:nvSpPr>
        <p:spPr/>
        <p:txBody>
          <a:bodyPr/>
          <a:lstStyle/>
          <a:p>
            <a:fld id="{177ECCC6-E652-5946-A88E-25762956F621}" type="datetimeFigureOut">
              <a:rPr lang="en-US" smtClean="0"/>
              <a:t>5/22/2024</a:t>
            </a:fld>
            <a:endParaRPr lang="en-US"/>
          </a:p>
        </p:txBody>
      </p:sp>
      <p:sp>
        <p:nvSpPr>
          <p:cNvPr id="5" name="Footer Placeholder 4">
            <a:extLst>
              <a:ext uri="{FF2B5EF4-FFF2-40B4-BE49-F238E27FC236}">
                <a16:creationId xmlns:a16="http://schemas.microsoft.com/office/drawing/2014/main" id="{C484F454-D01D-A140-88B1-A972459A3F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F71D8A-82DB-614D-B44A-C498D86AF97C}"/>
              </a:ext>
            </a:extLst>
          </p:cNvPr>
          <p:cNvSpPr>
            <a:spLocks noGrp="1"/>
          </p:cNvSpPr>
          <p:nvPr>
            <p:ph type="sldNum" sz="quarter" idx="12"/>
          </p:nvPr>
        </p:nvSpPr>
        <p:spPr/>
        <p:txBody>
          <a:bodyPr/>
          <a:lstStyle/>
          <a:p>
            <a:fld id="{8A052237-D2D8-7B4C-BF89-5EB8BB5455F5}" type="slidenum">
              <a:rPr lang="en-US" smtClean="0"/>
              <a:t>‹#›</a:t>
            </a:fld>
            <a:endParaRPr lang="en-US"/>
          </a:p>
        </p:txBody>
      </p:sp>
    </p:spTree>
    <p:extLst>
      <p:ext uri="{BB962C8B-B14F-4D97-AF65-F5344CB8AC3E}">
        <p14:creationId xmlns:p14="http://schemas.microsoft.com/office/powerpoint/2010/main" val="17618602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photo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Text Placeholder 6"/>
          <p:cNvSpPr>
            <a:spLocks noGrp="1"/>
          </p:cNvSpPr>
          <p:nvPr>
            <p:ph type="body" sz="quarter" idx="11"/>
          </p:nvPr>
        </p:nvSpPr>
        <p:spPr>
          <a:xfrm>
            <a:off x="816000" y="1604944"/>
            <a:ext cx="5040000" cy="384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Picture Placeholder 3"/>
          <p:cNvSpPr>
            <a:spLocks noGrp="1"/>
          </p:cNvSpPr>
          <p:nvPr>
            <p:ph type="pic" sz="quarter" idx="12" hasCustomPrompt="1"/>
          </p:nvPr>
        </p:nvSpPr>
        <p:spPr>
          <a:xfrm>
            <a:off x="6337084" y="1603200"/>
            <a:ext cx="5040000" cy="3840000"/>
          </a:xfrm>
        </p:spPr>
        <p:txBody>
          <a:bodyPr/>
          <a:lstStyle>
            <a:lvl1pPr algn="ctr">
              <a:defRPr/>
            </a:lvl1pPr>
          </a:lstStyle>
          <a:p>
            <a:r>
              <a:rPr lang="en-GB" dirty="0"/>
              <a:t>Click the icon to </a:t>
            </a:r>
            <a:br>
              <a:rPr lang="en-GB" dirty="0"/>
            </a:br>
            <a:r>
              <a:rPr lang="en-GB" dirty="0"/>
              <a:t>insert a photo</a:t>
            </a:r>
          </a:p>
        </p:txBody>
      </p:sp>
    </p:spTree>
    <p:extLst>
      <p:ext uri="{BB962C8B-B14F-4D97-AF65-F5344CB8AC3E}">
        <p14:creationId xmlns:p14="http://schemas.microsoft.com/office/powerpoint/2010/main" val="17503149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ading and photo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4" name="Picture Placeholder 3"/>
          <p:cNvSpPr>
            <a:spLocks noGrp="1"/>
          </p:cNvSpPr>
          <p:nvPr>
            <p:ph type="pic" sz="quarter" idx="10" hasCustomPrompt="1"/>
          </p:nvPr>
        </p:nvSpPr>
        <p:spPr>
          <a:xfrm>
            <a:off x="816000" y="1604434"/>
            <a:ext cx="10560000" cy="3841751"/>
          </a:xfrm>
        </p:spPr>
        <p:txBody>
          <a:bodyPr tIns="288000"/>
          <a:lstStyle>
            <a:lvl1pPr algn="ctr">
              <a:defRPr/>
            </a:lvl1pPr>
          </a:lstStyle>
          <a:p>
            <a:r>
              <a:rPr lang="en-GB" dirty="0"/>
              <a:t>Click the icon to insert a photo</a:t>
            </a:r>
          </a:p>
        </p:txBody>
      </p:sp>
    </p:spTree>
    <p:extLst>
      <p:ext uri="{BB962C8B-B14F-4D97-AF65-F5344CB8AC3E}">
        <p14:creationId xmlns:p14="http://schemas.microsoft.com/office/powerpoint/2010/main" val="15487574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Tree>
    <p:extLst>
      <p:ext uri="{BB962C8B-B14F-4D97-AF65-F5344CB8AC3E}">
        <p14:creationId xmlns:p14="http://schemas.microsoft.com/office/powerpoint/2010/main" val="9201468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nd photo slide 2">
    <p:spTree>
      <p:nvGrpSpPr>
        <p:cNvPr id="1" name=""/>
        <p:cNvGrpSpPr/>
        <p:nvPr/>
      </p:nvGrpSpPr>
      <p:grpSpPr>
        <a:xfrm>
          <a:off x="0" y="0"/>
          <a:ext cx="0" cy="0"/>
          <a:chOff x="0" y="0"/>
          <a:chExt cx="0" cy="0"/>
        </a:xfrm>
      </p:grpSpPr>
      <p:sp>
        <p:nvSpPr>
          <p:cNvPr id="3" name="Rectangle 2"/>
          <p:cNvSpPr/>
          <p:nvPr userDrawn="1"/>
        </p:nvSpPr>
        <p:spPr>
          <a:xfrm>
            <a:off x="0" y="0"/>
            <a:ext cx="6096000" cy="5446184"/>
          </a:xfrm>
          <a:prstGeom prst="rect">
            <a:avLst/>
          </a:prstGeom>
          <a:solidFill>
            <a:srgbClr val="EE74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title"/>
          </p:nvPr>
        </p:nvSpPr>
        <p:spPr>
          <a:xfrm>
            <a:off x="816000" y="274637"/>
            <a:ext cx="5087979" cy="1143000"/>
          </a:xfrm>
        </p:spPr>
        <p:txBody>
          <a:bodyPr/>
          <a:lstStyle>
            <a:lvl1pPr>
              <a:defRPr>
                <a:solidFill>
                  <a:schemeClr val="bg1"/>
                </a:solidFill>
              </a:defRPr>
            </a:lvl1pPr>
          </a:lstStyle>
          <a:p>
            <a:r>
              <a:rPr lang="en-US" dirty="0"/>
              <a:t>Click to edit</a:t>
            </a:r>
            <a:endParaRPr lang="en-GB" dirty="0"/>
          </a:p>
        </p:txBody>
      </p:sp>
      <p:sp>
        <p:nvSpPr>
          <p:cNvPr id="7" name="Text Placeholder 6"/>
          <p:cNvSpPr>
            <a:spLocks noGrp="1"/>
          </p:cNvSpPr>
          <p:nvPr>
            <p:ph type="body" sz="quarter" idx="11"/>
          </p:nvPr>
        </p:nvSpPr>
        <p:spPr>
          <a:xfrm>
            <a:off x="816000" y="1604944"/>
            <a:ext cx="5087979" cy="384335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Picture Placeholder 4"/>
          <p:cNvSpPr>
            <a:spLocks noGrp="1"/>
          </p:cNvSpPr>
          <p:nvPr>
            <p:ph type="pic" sz="quarter" idx="12" hasCustomPrompt="1"/>
          </p:nvPr>
        </p:nvSpPr>
        <p:spPr>
          <a:xfrm>
            <a:off x="6096000" y="0"/>
            <a:ext cx="6096000" cy="5446184"/>
          </a:xfrm>
        </p:spPr>
        <p:txBody>
          <a:bodyPr tIns="360000"/>
          <a:lstStyle>
            <a:lvl1pPr algn="ctr">
              <a:defRPr/>
            </a:lvl1pPr>
          </a:lstStyle>
          <a:p>
            <a:r>
              <a:rPr lang="en-GB" dirty="0"/>
              <a:t>Click the icon to </a:t>
            </a:r>
            <a:br>
              <a:rPr lang="en-GB" dirty="0"/>
            </a:br>
            <a:r>
              <a:rPr lang="en-GB" dirty="0"/>
              <a:t>insert a photo</a:t>
            </a:r>
          </a:p>
        </p:txBody>
      </p:sp>
    </p:spTree>
    <p:extLst>
      <p:ext uri="{BB962C8B-B14F-4D97-AF65-F5344CB8AC3E}">
        <p14:creationId xmlns:p14="http://schemas.microsoft.com/office/powerpoint/2010/main" val="2628726349"/>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nd photo slide 3">
    <p:spTree>
      <p:nvGrpSpPr>
        <p:cNvPr id="1" name=""/>
        <p:cNvGrpSpPr/>
        <p:nvPr/>
      </p:nvGrpSpPr>
      <p:grpSpPr>
        <a:xfrm>
          <a:off x="0" y="0"/>
          <a:ext cx="0" cy="0"/>
          <a:chOff x="0" y="0"/>
          <a:chExt cx="0" cy="0"/>
        </a:xfrm>
      </p:grpSpPr>
      <p:sp>
        <p:nvSpPr>
          <p:cNvPr id="3" name="Rectangle 2"/>
          <p:cNvSpPr/>
          <p:nvPr userDrawn="1"/>
        </p:nvSpPr>
        <p:spPr>
          <a:xfrm>
            <a:off x="0" y="0"/>
            <a:ext cx="4080000" cy="5446184"/>
          </a:xfrm>
          <a:prstGeom prst="rect">
            <a:avLst/>
          </a:prstGeom>
          <a:solidFill>
            <a:srgbClr val="EE74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 name="Text Placeholder 6"/>
          <p:cNvSpPr>
            <a:spLocks noGrp="1"/>
          </p:cNvSpPr>
          <p:nvPr>
            <p:ph type="body" sz="quarter" idx="11"/>
          </p:nvPr>
        </p:nvSpPr>
        <p:spPr>
          <a:xfrm>
            <a:off x="816000" y="740701"/>
            <a:ext cx="2975744" cy="47076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Picture Placeholder 4"/>
          <p:cNvSpPr>
            <a:spLocks noGrp="1"/>
          </p:cNvSpPr>
          <p:nvPr>
            <p:ph type="pic" sz="quarter" idx="12" hasCustomPrompt="1"/>
          </p:nvPr>
        </p:nvSpPr>
        <p:spPr>
          <a:xfrm>
            <a:off x="4080000" y="0"/>
            <a:ext cx="8112000" cy="5446184"/>
          </a:xfrm>
        </p:spPr>
        <p:txBody>
          <a:bodyPr tIns="360000"/>
          <a:lstStyle>
            <a:lvl1pPr algn="ctr">
              <a:defRPr/>
            </a:lvl1pPr>
          </a:lstStyle>
          <a:p>
            <a:r>
              <a:rPr lang="en-GB" dirty="0"/>
              <a:t>Click the icon to </a:t>
            </a:r>
            <a:br>
              <a:rPr lang="en-GB" dirty="0"/>
            </a:br>
            <a:r>
              <a:rPr lang="en-GB" dirty="0"/>
              <a:t>insert a photo</a:t>
            </a:r>
          </a:p>
        </p:txBody>
      </p:sp>
    </p:spTree>
    <p:extLst>
      <p:ext uri="{BB962C8B-B14F-4D97-AF65-F5344CB8AC3E}">
        <p14:creationId xmlns:p14="http://schemas.microsoft.com/office/powerpoint/2010/main" val="2898541484"/>
      </p:ext>
    </p:extLst>
  </p:cSld>
  <p:clrMapOvr>
    <a:masterClrMapping/>
  </p:clrMapOvr>
  <p:extLst>
    <p:ext uri="{DCECCB84-F9BA-43D5-87BE-67443E8EF086}">
      <p15:sldGuideLst xmlns:p15="http://schemas.microsoft.com/office/powerpoint/2012/main">
        <p15:guide id="1" pos="1927">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nd photo x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10" name="Picture Placeholder 3"/>
          <p:cNvSpPr>
            <a:spLocks noGrp="1"/>
          </p:cNvSpPr>
          <p:nvPr>
            <p:ph type="pic" sz="quarter" idx="11" hasCustomPrompt="1"/>
          </p:nvPr>
        </p:nvSpPr>
        <p:spPr>
          <a:xfrm>
            <a:off x="6216000" y="1628687"/>
            <a:ext cx="5160000" cy="2400000"/>
          </a:xfrm>
        </p:spPr>
        <p:txBody>
          <a:bodyPr tIns="144000">
            <a:normAutofit/>
          </a:bodyPr>
          <a:lstStyle>
            <a:lvl1pPr algn="ctr">
              <a:defRPr sz="2667"/>
            </a:lvl1pPr>
          </a:lstStyle>
          <a:p>
            <a:r>
              <a:rPr lang="en-GB" dirty="0"/>
              <a:t>Click icon to add photo</a:t>
            </a:r>
          </a:p>
        </p:txBody>
      </p:sp>
      <p:sp>
        <p:nvSpPr>
          <p:cNvPr id="14" name="Text Placeholder 12"/>
          <p:cNvSpPr>
            <a:spLocks noGrp="1"/>
          </p:cNvSpPr>
          <p:nvPr>
            <p:ph type="body" sz="quarter" idx="14"/>
          </p:nvPr>
        </p:nvSpPr>
        <p:spPr>
          <a:xfrm>
            <a:off x="6216000" y="4004432"/>
            <a:ext cx="5160000" cy="1440000"/>
          </a:xfrm>
          <a:solidFill>
            <a:srgbClr val="EE7401"/>
          </a:solidFill>
        </p:spPr>
        <p:txBody>
          <a:bodyPr lIns="180000" tIns="180000" rIns="180000" bIns="180000">
            <a:normAutofit/>
          </a:bodyPr>
          <a:lstStyle>
            <a:lvl1pPr algn="l">
              <a:defRPr sz="2667">
                <a:solidFill>
                  <a:schemeClr val="bg1"/>
                </a:solidFill>
              </a:defRPr>
            </a:lvl1pPr>
          </a:lstStyle>
          <a:p>
            <a:pPr lvl="0"/>
            <a:r>
              <a:rPr lang="en-US" dirty="0"/>
              <a:t>Click to edit Master text styles</a:t>
            </a:r>
            <a:endParaRPr lang="en-GB" dirty="0"/>
          </a:p>
        </p:txBody>
      </p:sp>
      <p:sp>
        <p:nvSpPr>
          <p:cNvPr id="9" name="Picture Placeholder 3"/>
          <p:cNvSpPr>
            <a:spLocks noGrp="1"/>
          </p:cNvSpPr>
          <p:nvPr>
            <p:ph type="pic" sz="quarter" idx="15" hasCustomPrompt="1"/>
          </p:nvPr>
        </p:nvSpPr>
        <p:spPr>
          <a:xfrm>
            <a:off x="816000" y="1635957"/>
            <a:ext cx="5160000" cy="2400000"/>
          </a:xfrm>
        </p:spPr>
        <p:txBody>
          <a:bodyPr tIns="144000">
            <a:normAutofit/>
          </a:bodyPr>
          <a:lstStyle>
            <a:lvl1pPr algn="ctr">
              <a:defRPr sz="2667"/>
            </a:lvl1pPr>
          </a:lstStyle>
          <a:p>
            <a:r>
              <a:rPr lang="en-GB" dirty="0"/>
              <a:t>Click icon to add photo</a:t>
            </a:r>
          </a:p>
        </p:txBody>
      </p:sp>
      <p:sp>
        <p:nvSpPr>
          <p:cNvPr id="12" name="Text Placeholder 12"/>
          <p:cNvSpPr>
            <a:spLocks noGrp="1"/>
          </p:cNvSpPr>
          <p:nvPr>
            <p:ph type="body" sz="quarter" idx="16"/>
          </p:nvPr>
        </p:nvSpPr>
        <p:spPr>
          <a:xfrm>
            <a:off x="816000" y="4004432"/>
            <a:ext cx="5160000" cy="1440000"/>
          </a:xfrm>
          <a:solidFill>
            <a:srgbClr val="EE7401"/>
          </a:solidFill>
        </p:spPr>
        <p:txBody>
          <a:bodyPr lIns="180000" tIns="180000" rIns="180000" bIns="180000">
            <a:normAutofit/>
          </a:bodyPr>
          <a:lstStyle>
            <a:lvl1pPr algn="l">
              <a:defRPr sz="2667">
                <a:solidFill>
                  <a:schemeClr val="bg1"/>
                </a:solidFill>
              </a:defRPr>
            </a:lvl1pPr>
          </a:lstStyle>
          <a:p>
            <a:pPr lvl="0"/>
            <a:r>
              <a:rPr lang="en-US" dirty="0"/>
              <a:t>Click to edit Master text styles</a:t>
            </a:r>
            <a:endParaRPr lang="en-GB" dirty="0"/>
          </a:p>
        </p:txBody>
      </p:sp>
    </p:spTree>
    <p:extLst>
      <p:ext uri="{BB962C8B-B14F-4D97-AF65-F5344CB8AC3E}">
        <p14:creationId xmlns:p14="http://schemas.microsoft.com/office/powerpoint/2010/main" val="5956016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nd photo x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4" name="Picture Placeholder 3"/>
          <p:cNvSpPr>
            <a:spLocks noGrp="1"/>
          </p:cNvSpPr>
          <p:nvPr>
            <p:ph type="pic" sz="quarter" idx="10" hasCustomPrompt="1"/>
          </p:nvPr>
        </p:nvSpPr>
        <p:spPr>
          <a:xfrm>
            <a:off x="816000" y="1604432"/>
            <a:ext cx="3360000" cy="1920000"/>
          </a:xfrm>
        </p:spPr>
        <p:txBody>
          <a:bodyPr tIns="144000">
            <a:normAutofit/>
          </a:bodyPr>
          <a:lstStyle>
            <a:lvl1pPr algn="ctr">
              <a:defRPr sz="2667"/>
            </a:lvl1pPr>
          </a:lstStyle>
          <a:p>
            <a:r>
              <a:rPr lang="en-GB" dirty="0"/>
              <a:t>Click icon to add photo</a:t>
            </a:r>
          </a:p>
        </p:txBody>
      </p:sp>
      <p:sp>
        <p:nvSpPr>
          <p:cNvPr id="10" name="Picture Placeholder 3"/>
          <p:cNvSpPr>
            <a:spLocks noGrp="1"/>
          </p:cNvSpPr>
          <p:nvPr>
            <p:ph type="pic" sz="quarter" idx="11" hasCustomPrompt="1"/>
          </p:nvPr>
        </p:nvSpPr>
        <p:spPr>
          <a:xfrm>
            <a:off x="4414917" y="1604432"/>
            <a:ext cx="3360000" cy="1920000"/>
          </a:xfrm>
        </p:spPr>
        <p:txBody>
          <a:bodyPr tIns="144000">
            <a:normAutofit/>
          </a:bodyPr>
          <a:lstStyle>
            <a:lvl1pPr algn="ctr">
              <a:defRPr sz="2667"/>
            </a:lvl1pPr>
          </a:lstStyle>
          <a:p>
            <a:r>
              <a:rPr lang="en-GB" dirty="0"/>
              <a:t>Click icon to add photo</a:t>
            </a:r>
          </a:p>
        </p:txBody>
      </p:sp>
      <p:sp>
        <p:nvSpPr>
          <p:cNvPr id="11" name="Picture Placeholder 3"/>
          <p:cNvSpPr>
            <a:spLocks noGrp="1"/>
          </p:cNvSpPr>
          <p:nvPr>
            <p:ph type="pic" sz="quarter" idx="12" hasCustomPrompt="1"/>
          </p:nvPr>
        </p:nvSpPr>
        <p:spPr>
          <a:xfrm>
            <a:off x="8013835" y="1604433"/>
            <a:ext cx="3360000" cy="1920000"/>
          </a:xfrm>
        </p:spPr>
        <p:txBody>
          <a:bodyPr tIns="144000">
            <a:normAutofit/>
          </a:bodyPr>
          <a:lstStyle>
            <a:lvl1pPr algn="ctr">
              <a:defRPr sz="2667"/>
            </a:lvl1pPr>
          </a:lstStyle>
          <a:p>
            <a:r>
              <a:rPr lang="en-GB" dirty="0"/>
              <a:t>Click icon to add photo</a:t>
            </a:r>
          </a:p>
        </p:txBody>
      </p:sp>
      <p:sp>
        <p:nvSpPr>
          <p:cNvPr id="13" name="Text Placeholder 12"/>
          <p:cNvSpPr>
            <a:spLocks noGrp="1"/>
          </p:cNvSpPr>
          <p:nvPr>
            <p:ph type="body" sz="quarter" idx="13"/>
          </p:nvPr>
        </p:nvSpPr>
        <p:spPr>
          <a:xfrm>
            <a:off x="816000" y="3526184"/>
            <a:ext cx="3360000" cy="1920000"/>
          </a:xfrm>
          <a:solidFill>
            <a:srgbClr val="EE7401"/>
          </a:solidFill>
        </p:spPr>
        <p:txBody>
          <a:bodyPr lIns="180000" tIns="180000" rIns="180000" bIns="180000">
            <a:normAutofit/>
          </a:bodyPr>
          <a:lstStyle>
            <a:lvl1pPr algn="l">
              <a:defRPr sz="2667">
                <a:solidFill>
                  <a:schemeClr val="bg1"/>
                </a:solidFill>
              </a:defRPr>
            </a:lvl1pPr>
          </a:lstStyle>
          <a:p>
            <a:pPr lvl="0"/>
            <a:r>
              <a:rPr lang="en-US" dirty="0"/>
              <a:t>Click to edit Master text styles</a:t>
            </a:r>
            <a:endParaRPr lang="en-GB" dirty="0"/>
          </a:p>
        </p:txBody>
      </p:sp>
      <p:sp>
        <p:nvSpPr>
          <p:cNvPr id="14" name="Text Placeholder 12"/>
          <p:cNvSpPr>
            <a:spLocks noGrp="1"/>
          </p:cNvSpPr>
          <p:nvPr>
            <p:ph type="body" sz="quarter" idx="14"/>
          </p:nvPr>
        </p:nvSpPr>
        <p:spPr>
          <a:xfrm>
            <a:off x="4414917" y="3524432"/>
            <a:ext cx="3360000" cy="1920000"/>
          </a:xfrm>
          <a:solidFill>
            <a:srgbClr val="EE7401"/>
          </a:solidFill>
        </p:spPr>
        <p:txBody>
          <a:bodyPr lIns="180000" tIns="180000" rIns="180000" bIns="180000">
            <a:normAutofit/>
          </a:bodyPr>
          <a:lstStyle>
            <a:lvl1pPr algn="l">
              <a:defRPr sz="2667">
                <a:solidFill>
                  <a:schemeClr val="bg1"/>
                </a:solidFill>
              </a:defRPr>
            </a:lvl1pPr>
          </a:lstStyle>
          <a:p>
            <a:pPr lvl="0"/>
            <a:r>
              <a:rPr lang="en-US" dirty="0"/>
              <a:t>Click to edit Master text styles</a:t>
            </a:r>
            <a:endParaRPr lang="en-GB" dirty="0"/>
          </a:p>
        </p:txBody>
      </p:sp>
      <p:sp>
        <p:nvSpPr>
          <p:cNvPr id="15" name="Text Placeholder 12"/>
          <p:cNvSpPr>
            <a:spLocks noGrp="1"/>
          </p:cNvSpPr>
          <p:nvPr>
            <p:ph type="body" sz="quarter" idx="15"/>
          </p:nvPr>
        </p:nvSpPr>
        <p:spPr>
          <a:xfrm>
            <a:off x="8013835" y="3526184"/>
            <a:ext cx="3360000" cy="1920000"/>
          </a:xfrm>
          <a:solidFill>
            <a:srgbClr val="EE7401"/>
          </a:solidFill>
        </p:spPr>
        <p:txBody>
          <a:bodyPr lIns="180000" tIns="180000" rIns="180000" bIns="180000">
            <a:normAutofit/>
          </a:bodyPr>
          <a:lstStyle>
            <a:lvl1pPr algn="l">
              <a:defRPr sz="2667">
                <a:solidFill>
                  <a:schemeClr val="bg1"/>
                </a:solidFill>
              </a:defRPr>
            </a:lvl1pPr>
          </a:lstStyle>
          <a:p>
            <a:pPr lvl="0"/>
            <a:r>
              <a:rPr lang="en-US" dirty="0"/>
              <a:t>Click to edit Master text styles</a:t>
            </a:r>
            <a:endParaRPr lang="en-GB" dirty="0"/>
          </a:p>
        </p:txBody>
      </p:sp>
    </p:spTree>
    <p:extLst>
      <p:ext uri="{BB962C8B-B14F-4D97-AF65-F5344CB8AC3E}">
        <p14:creationId xmlns:p14="http://schemas.microsoft.com/office/powerpoint/2010/main" val="3208117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4" name="Chart Placeholder 3"/>
          <p:cNvSpPr>
            <a:spLocks noGrp="1"/>
          </p:cNvSpPr>
          <p:nvPr>
            <p:ph type="chart" sz="quarter" idx="10" hasCustomPrompt="1"/>
          </p:nvPr>
        </p:nvSpPr>
        <p:spPr>
          <a:xfrm>
            <a:off x="817034" y="1604434"/>
            <a:ext cx="10558967" cy="3841751"/>
          </a:xfrm>
        </p:spPr>
        <p:txBody>
          <a:bodyPr tIns="180000"/>
          <a:lstStyle>
            <a:lvl1pPr algn="ctr">
              <a:defRPr/>
            </a:lvl1pPr>
          </a:lstStyle>
          <a:p>
            <a:r>
              <a:rPr lang="en-GB" dirty="0"/>
              <a:t>Click the icon below to create a chart</a:t>
            </a:r>
          </a:p>
        </p:txBody>
      </p:sp>
    </p:spTree>
    <p:extLst>
      <p:ext uri="{BB962C8B-B14F-4D97-AF65-F5344CB8AC3E}">
        <p14:creationId xmlns:p14="http://schemas.microsoft.com/office/powerpoint/2010/main" val="26690072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5" name="Table Placeholder 4"/>
          <p:cNvSpPr>
            <a:spLocks noGrp="1"/>
          </p:cNvSpPr>
          <p:nvPr>
            <p:ph type="tbl" sz="quarter" idx="10" hasCustomPrompt="1"/>
          </p:nvPr>
        </p:nvSpPr>
        <p:spPr>
          <a:xfrm>
            <a:off x="814917" y="1604435"/>
            <a:ext cx="10561083" cy="3841749"/>
          </a:xfrm>
        </p:spPr>
        <p:txBody>
          <a:bodyPr tIns="180000"/>
          <a:lstStyle>
            <a:lvl1pPr algn="ctr">
              <a:defRPr baseline="0"/>
            </a:lvl1pPr>
          </a:lstStyle>
          <a:p>
            <a:r>
              <a:rPr lang="en-GB" dirty="0"/>
              <a:t>Click the icon below to create a table</a:t>
            </a:r>
          </a:p>
        </p:txBody>
      </p:sp>
    </p:spTree>
    <p:extLst>
      <p:ext uri="{BB962C8B-B14F-4D97-AF65-F5344CB8AC3E}">
        <p14:creationId xmlns:p14="http://schemas.microsoft.com/office/powerpoint/2010/main" val="18126979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edia slide">
    <p:spTree>
      <p:nvGrpSpPr>
        <p:cNvPr id="1" name=""/>
        <p:cNvGrpSpPr/>
        <p:nvPr/>
      </p:nvGrpSpPr>
      <p:grpSpPr>
        <a:xfrm>
          <a:off x="0" y="0"/>
          <a:ext cx="0" cy="0"/>
          <a:chOff x="0" y="0"/>
          <a:chExt cx="0" cy="0"/>
        </a:xfrm>
      </p:grpSpPr>
      <p:sp>
        <p:nvSpPr>
          <p:cNvPr id="5" name="Media Placeholder 4"/>
          <p:cNvSpPr>
            <a:spLocks noGrp="1" noChangeAspect="1"/>
          </p:cNvSpPr>
          <p:nvPr>
            <p:ph type="media" sz="quarter" idx="10" hasCustomPrompt="1"/>
          </p:nvPr>
        </p:nvSpPr>
        <p:spPr>
          <a:xfrm>
            <a:off x="1776000" y="558909"/>
            <a:ext cx="8640000" cy="4861963"/>
          </a:xfrm>
        </p:spPr>
        <p:txBody>
          <a:bodyPr tIns="360000"/>
          <a:lstStyle>
            <a:lvl1pPr algn="ctr">
              <a:defRPr/>
            </a:lvl1pPr>
          </a:lstStyle>
          <a:p>
            <a:r>
              <a:rPr lang="en-GB" dirty="0"/>
              <a:t>Click icon below to add a video or other media</a:t>
            </a:r>
          </a:p>
        </p:txBody>
      </p:sp>
    </p:spTree>
    <p:extLst>
      <p:ext uri="{BB962C8B-B14F-4D97-AF65-F5344CB8AC3E}">
        <p14:creationId xmlns:p14="http://schemas.microsoft.com/office/powerpoint/2010/main" val="289411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A7F64-C808-AE43-B6AA-A31363911C1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DB9AD2-47E4-554B-BB79-6CD995E218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2F38217-F35F-3040-8CCC-3CDE3BD7F91D}"/>
              </a:ext>
            </a:extLst>
          </p:cNvPr>
          <p:cNvSpPr>
            <a:spLocks noGrp="1"/>
          </p:cNvSpPr>
          <p:nvPr>
            <p:ph type="dt" sz="half" idx="10"/>
          </p:nvPr>
        </p:nvSpPr>
        <p:spPr/>
        <p:txBody>
          <a:bodyPr/>
          <a:lstStyle/>
          <a:p>
            <a:fld id="{177ECCC6-E652-5946-A88E-25762956F621}" type="datetimeFigureOut">
              <a:rPr lang="en-US" smtClean="0"/>
              <a:t>5/22/2024</a:t>
            </a:fld>
            <a:endParaRPr lang="en-US"/>
          </a:p>
        </p:txBody>
      </p:sp>
      <p:sp>
        <p:nvSpPr>
          <p:cNvPr id="5" name="Footer Placeholder 4">
            <a:extLst>
              <a:ext uri="{FF2B5EF4-FFF2-40B4-BE49-F238E27FC236}">
                <a16:creationId xmlns:a16="http://schemas.microsoft.com/office/drawing/2014/main" id="{57560E95-EE38-1445-A64C-C1E3EE8A36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622281-FF6C-5845-9156-4E101C753C67}"/>
              </a:ext>
            </a:extLst>
          </p:cNvPr>
          <p:cNvSpPr>
            <a:spLocks noGrp="1"/>
          </p:cNvSpPr>
          <p:nvPr>
            <p:ph type="sldNum" sz="quarter" idx="12"/>
          </p:nvPr>
        </p:nvSpPr>
        <p:spPr/>
        <p:txBody>
          <a:bodyPr/>
          <a:lstStyle/>
          <a:p>
            <a:fld id="{8A052237-D2D8-7B4C-BF89-5EB8BB5455F5}" type="slidenum">
              <a:rPr lang="en-US" smtClean="0"/>
              <a:t>‹#›</a:t>
            </a:fld>
            <a:endParaRPr lang="en-US"/>
          </a:p>
        </p:txBody>
      </p:sp>
    </p:spTree>
    <p:extLst>
      <p:ext uri="{BB962C8B-B14F-4D97-AF65-F5344CB8AC3E}">
        <p14:creationId xmlns:p14="http://schemas.microsoft.com/office/powerpoint/2010/main" val="33520133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77989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831856" y="1709826"/>
            <a:ext cx="10515600" cy="2852737"/>
          </a:xfrm>
          <a:prstGeom prst="rect">
            <a:avLst/>
          </a:prstGeom>
        </p:spPr>
        <p:txBody>
          <a:bodyPr anchor="b"/>
          <a:lstStyle>
            <a:lvl1pPr>
              <a:defRPr sz="6000"/>
            </a:lvl1pPr>
          </a:lstStyle>
          <a:p>
            <a:r>
              <a:t>Title Text</a:t>
            </a:r>
          </a:p>
        </p:txBody>
      </p:sp>
      <p:sp>
        <p:nvSpPr>
          <p:cNvPr id="30" name="Shape 30"/>
          <p:cNvSpPr>
            <a:spLocks noGrp="1"/>
          </p:cNvSpPr>
          <p:nvPr>
            <p:ph type="body" sz="quarter" idx="1"/>
          </p:nvPr>
        </p:nvSpPr>
        <p:spPr>
          <a:xfrm>
            <a:off x="831856" y="4589550"/>
            <a:ext cx="10515600" cy="1500189"/>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685082DE-41C9-432E-91D7-26669FF291BF}" type="slidenum">
              <a:rPr lang="en-GB" smtClean="0"/>
              <a:t>‹#›</a:t>
            </a:fld>
            <a:endParaRPr lang="en-GB"/>
          </a:p>
        </p:txBody>
      </p:sp>
    </p:spTree>
    <p:extLst>
      <p:ext uri="{BB962C8B-B14F-4D97-AF65-F5344CB8AC3E}">
        <p14:creationId xmlns:p14="http://schemas.microsoft.com/office/powerpoint/2010/main" val="2399076172"/>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7392000" y="0"/>
            <a:ext cx="4800000" cy="4800000"/>
          </a:xfrm>
          <a:prstGeom prst="rect">
            <a:avLst/>
          </a:prstGeom>
        </p:spPr>
        <p:txBody>
          <a:bodyPr lIns="0" tIns="360000" rIns="0" bIns="0"/>
          <a:lstStyle>
            <a:lvl1pPr algn="ctr">
              <a:defRPr sz="3200" baseline="0"/>
            </a:lvl1pPr>
          </a:lstStyle>
          <a:p>
            <a:r>
              <a:rPr lang="en-GB" dirty="0"/>
              <a:t>Click the icon to insert </a:t>
            </a:r>
            <a:br>
              <a:rPr lang="en-GB" dirty="0"/>
            </a:br>
            <a:r>
              <a:rPr lang="en-GB" dirty="0"/>
              <a:t>a photo if required</a:t>
            </a:r>
          </a:p>
        </p:txBody>
      </p:sp>
      <p:sp>
        <p:nvSpPr>
          <p:cNvPr id="7" name="Text Placeholder 6"/>
          <p:cNvSpPr>
            <a:spLocks noGrp="1"/>
          </p:cNvSpPr>
          <p:nvPr>
            <p:ph type="body" sz="quarter" idx="11" hasCustomPrompt="1"/>
          </p:nvPr>
        </p:nvSpPr>
        <p:spPr>
          <a:xfrm>
            <a:off x="816000" y="2605993"/>
            <a:ext cx="5808064" cy="576361"/>
          </a:xfrm>
          <a:prstGeom prst="rect">
            <a:avLst/>
          </a:prstGeom>
        </p:spPr>
        <p:txBody>
          <a:bodyPr lIns="0" tIns="0" rIns="0" bIns="0" anchor="ctr" anchorCtr="0">
            <a:normAutofit/>
          </a:bodyPr>
          <a:lstStyle>
            <a:lvl1pPr>
              <a:defRPr sz="3067">
                <a:solidFill>
                  <a:schemeClr val="bg1"/>
                </a:solidFill>
              </a:defRPr>
            </a:lvl1pPr>
          </a:lstStyle>
          <a:p>
            <a:r>
              <a:rPr lang="en-US" sz="3067" dirty="0"/>
              <a:t>Click to edit date</a:t>
            </a:r>
            <a:endParaRPr lang="en-GB" sz="3067" dirty="0"/>
          </a:p>
        </p:txBody>
      </p:sp>
      <p:sp>
        <p:nvSpPr>
          <p:cNvPr id="9" name="Text Placeholder 8"/>
          <p:cNvSpPr>
            <a:spLocks noGrp="1"/>
          </p:cNvSpPr>
          <p:nvPr>
            <p:ph type="body" sz="quarter" idx="12" hasCustomPrompt="1"/>
          </p:nvPr>
        </p:nvSpPr>
        <p:spPr>
          <a:xfrm>
            <a:off x="816000" y="3301217"/>
            <a:ext cx="5807803" cy="511827"/>
          </a:xfrm>
          <a:prstGeom prst="rect">
            <a:avLst/>
          </a:prstGeom>
        </p:spPr>
        <p:txBody>
          <a:bodyPr lIns="0" tIns="0" rIns="0" bIns="0">
            <a:normAutofit/>
          </a:bodyPr>
          <a:lstStyle>
            <a:lvl1pPr>
              <a:defRPr sz="2667">
                <a:solidFill>
                  <a:schemeClr val="bg1"/>
                </a:solidFill>
              </a:defRPr>
            </a:lvl1pPr>
          </a:lstStyle>
          <a:p>
            <a:r>
              <a:rPr lang="en-GB" sz="2667" dirty="0"/>
              <a:t>Click to add your name</a:t>
            </a:r>
            <a:endParaRPr lang="en-GB" sz="3067" dirty="0"/>
          </a:p>
        </p:txBody>
      </p:sp>
      <p:sp>
        <p:nvSpPr>
          <p:cNvPr id="10" name="Text Placeholder 8"/>
          <p:cNvSpPr>
            <a:spLocks noGrp="1"/>
          </p:cNvSpPr>
          <p:nvPr>
            <p:ph type="body" sz="quarter" idx="13" hasCustomPrompt="1"/>
          </p:nvPr>
        </p:nvSpPr>
        <p:spPr>
          <a:xfrm>
            <a:off x="816000" y="3781271"/>
            <a:ext cx="5807803" cy="511827"/>
          </a:xfrm>
          <a:prstGeom prst="rect">
            <a:avLst/>
          </a:prstGeom>
        </p:spPr>
        <p:txBody>
          <a:bodyPr lIns="0" tIns="0" rIns="0" bIns="0">
            <a:normAutofit/>
          </a:bodyPr>
          <a:lstStyle>
            <a:lvl1pPr>
              <a:defRPr sz="2667" baseline="0">
                <a:solidFill>
                  <a:schemeClr val="bg1"/>
                </a:solidFill>
              </a:defRPr>
            </a:lvl1pPr>
          </a:lstStyle>
          <a:p>
            <a:r>
              <a:rPr lang="en-GB" sz="2667" dirty="0"/>
              <a:t>Click to add your service area</a:t>
            </a:r>
            <a:endParaRPr lang="en-GB" sz="3067" dirty="0"/>
          </a:p>
        </p:txBody>
      </p:sp>
      <p:sp>
        <p:nvSpPr>
          <p:cNvPr id="11" name="Text Placeholder 8"/>
          <p:cNvSpPr>
            <a:spLocks noGrp="1"/>
          </p:cNvSpPr>
          <p:nvPr>
            <p:ph type="body" sz="quarter" idx="14" hasCustomPrompt="1"/>
          </p:nvPr>
        </p:nvSpPr>
        <p:spPr>
          <a:xfrm>
            <a:off x="816000" y="740702"/>
            <a:ext cx="6288117" cy="1703740"/>
          </a:xfrm>
          <a:prstGeom prst="rect">
            <a:avLst/>
          </a:prstGeom>
        </p:spPr>
        <p:txBody>
          <a:bodyPr lIns="0" tIns="0" rIns="0" bIns="0" anchor="b" anchorCtr="0">
            <a:normAutofit/>
          </a:bodyPr>
          <a:lstStyle>
            <a:lvl1pPr>
              <a:spcBef>
                <a:spcPts val="0"/>
              </a:spcBef>
              <a:defRPr sz="5600" baseline="0">
                <a:solidFill>
                  <a:schemeClr val="bg1"/>
                </a:solidFill>
              </a:defRPr>
            </a:lvl1pPr>
          </a:lstStyle>
          <a:p>
            <a:r>
              <a:rPr lang="en-GB" sz="5600" dirty="0"/>
              <a:t>Click to edit Presentation title</a:t>
            </a:r>
            <a:endParaRPr lang="en-GB" sz="3067" dirty="0"/>
          </a:p>
        </p:txBody>
      </p:sp>
    </p:spTree>
    <p:extLst>
      <p:ext uri="{BB962C8B-B14F-4D97-AF65-F5344CB8AC3E}">
        <p14:creationId xmlns:p14="http://schemas.microsoft.com/office/powerpoint/2010/main" val="8894175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extBox 1"/>
          <p:cNvSpPr txBox="1"/>
          <p:nvPr userDrawn="1"/>
        </p:nvSpPr>
        <p:spPr>
          <a:xfrm>
            <a:off x="816000" y="738189"/>
            <a:ext cx="6720747" cy="1592808"/>
          </a:xfrm>
          <a:prstGeom prst="rect">
            <a:avLst/>
          </a:prstGeom>
          <a:noFill/>
        </p:spPr>
        <p:txBody>
          <a:bodyPr wrap="square" rtlCol="0">
            <a:spAutoFit/>
          </a:bodyPr>
          <a:lstStyle/>
          <a:p>
            <a:pPr>
              <a:spcAft>
                <a:spcPts val="1333"/>
              </a:spcAft>
            </a:pPr>
            <a:r>
              <a:rPr lang="en-GB" sz="5600" dirty="0">
                <a:solidFill>
                  <a:schemeClr val="bg1"/>
                </a:solidFill>
              </a:rPr>
              <a:t>Thank you</a:t>
            </a:r>
          </a:p>
          <a:p>
            <a:r>
              <a:rPr lang="en-GB" sz="3067" dirty="0">
                <a:solidFill>
                  <a:schemeClr val="bg1"/>
                </a:solidFill>
              </a:rPr>
              <a:t>www.swindon.gov.uk</a:t>
            </a:r>
          </a:p>
        </p:txBody>
      </p:sp>
    </p:spTree>
    <p:extLst>
      <p:ext uri="{BB962C8B-B14F-4D97-AF65-F5344CB8AC3E}">
        <p14:creationId xmlns:p14="http://schemas.microsoft.com/office/powerpoint/2010/main" val="6196863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7" name="Text Placeholder 6"/>
          <p:cNvSpPr>
            <a:spLocks noGrp="1"/>
          </p:cNvSpPr>
          <p:nvPr>
            <p:ph type="body" sz="quarter" idx="11"/>
          </p:nvPr>
        </p:nvSpPr>
        <p:spPr>
          <a:xfrm>
            <a:off x="816000" y="1604944"/>
            <a:ext cx="10560000" cy="384335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02765034"/>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slide (orange)">
    <p:spTree>
      <p:nvGrpSpPr>
        <p:cNvPr id="1" name=""/>
        <p:cNvGrpSpPr/>
        <p:nvPr/>
      </p:nvGrpSpPr>
      <p:grpSpPr>
        <a:xfrm>
          <a:off x="0" y="0"/>
          <a:ext cx="0" cy="0"/>
          <a:chOff x="0" y="0"/>
          <a:chExt cx="0" cy="0"/>
        </a:xfrm>
      </p:grpSpPr>
      <p:sp>
        <p:nvSpPr>
          <p:cNvPr id="3" name="Rectangle 2"/>
          <p:cNvSpPr/>
          <p:nvPr userDrawn="1"/>
        </p:nvSpPr>
        <p:spPr>
          <a:xfrm>
            <a:off x="0" y="0"/>
            <a:ext cx="12192000" cy="5446184"/>
          </a:xfrm>
          <a:prstGeom prst="rect">
            <a:avLst/>
          </a:prstGeom>
          <a:solidFill>
            <a:srgbClr val="EE74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title"/>
          </p:nvPr>
        </p:nvSpPr>
        <p:spPr>
          <a:xfrm>
            <a:off x="815999" y="274637"/>
            <a:ext cx="10561084" cy="1143000"/>
          </a:xfrm>
        </p:spPr>
        <p:txBody>
          <a:bodyPr/>
          <a:lstStyle>
            <a:lvl1pPr>
              <a:defRPr>
                <a:solidFill>
                  <a:schemeClr val="bg1"/>
                </a:solidFill>
              </a:defRPr>
            </a:lvl1pPr>
          </a:lstStyle>
          <a:p>
            <a:r>
              <a:rPr lang="en-US" dirty="0"/>
              <a:t>Click to edit Master title style</a:t>
            </a:r>
            <a:endParaRPr lang="en-GB" dirty="0"/>
          </a:p>
        </p:txBody>
      </p:sp>
      <p:sp>
        <p:nvSpPr>
          <p:cNvPr id="7" name="Text Placeholder 6"/>
          <p:cNvSpPr>
            <a:spLocks noGrp="1"/>
          </p:cNvSpPr>
          <p:nvPr>
            <p:ph type="body" sz="quarter" idx="11"/>
          </p:nvPr>
        </p:nvSpPr>
        <p:spPr>
          <a:xfrm>
            <a:off x="816000" y="1604944"/>
            <a:ext cx="10561083" cy="384335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464820537"/>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tex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5" name="Text Placeholder 6"/>
          <p:cNvSpPr>
            <a:spLocks noGrp="1"/>
          </p:cNvSpPr>
          <p:nvPr>
            <p:ph type="body" sz="quarter" idx="11"/>
          </p:nvPr>
        </p:nvSpPr>
        <p:spPr>
          <a:xfrm>
            <a:off x="816000" y="1604944"/>
            <a:ext cx="5040000" cy="384335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6"/>
          <p:cNvSpPr>
            <a:spLocks noGrp="1"/>
          </p:cNvSpPr>
          <p:nvPr>
            <p:ph type="body" sz="quarter" idx="12"/>
          </p:nvPr>
        </p:nvSpPr>
        <p:spPr>
          <a:xfrm>
            <a:off x="6336000" y="1603200"/>
            <a:ext cx="5040000" cy="384335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621374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lumn text slide (orange)">
    <p:spTree>
      <p:nvGrpSpPr>
        <p:cNvPr id="1" name=""/>
        <p:cNvGrpSpPr/>
        <p:nvPr/>
      </p:nvGrpSpPr>
      <p:grpSpPr>
        <a:xfrm>
          <a:off x="0" y="0"/>
          <a:ext cx="0" cy="0"/>
          <a:chOff x="0" y="0"/>
          <a:chExt cx="0" cy="0"/>
        </a:xfrm>
      </p:grpSpPr>
      <p:sp>
        <p:nvSpPr>
          <p:cNvPr id="7" name="Rectangle 6"/>
          <p:cNvSpPr/>
          <p:nvPr userDrawn="1"/>
        </p:nvSpPr>
        <p:spPr>
          <a:xfrm>
            <a:off x="0" y="0"/>
            <a:ext cx="12192000" cy="5446184"/>
          </a:xfrm>
          <a:prstGeom prst="rect">
            <a:avLst/>
          </a:prstGeom>
          <a:solidFill>
            <a:srgbClr val="EE74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sp>
        <p:nvSpPr>
          <p:cNvPr id="5" name="Text Placeholder 6"/>
          <p:cNvSpPr>
            <a:spLocks noGrp="1"/>
          </p:cNvSpPr>
          <p:nvPr>
            <p:ph type="body" sz="quarter" idx="11"/>
          </p:nvPr>
        </p:nvSpPr>
        <p:spPr>
          <a:xfrm>
            <a:off x="816000" y="1604944"/>
            <a:ext cx="5040000" cy="384335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6"/>
          <p:cNvSpPr>
            <a:spLocks noGrp="1"/>
          </p:cNvSpPr>
          <p:nvPr>
            <p:ph type="body" sz="quarter" idx="12"/>
          </p:nvPr>
        </p:nvSpPr>
        <p:spPr>
          <a:xfrm>
            <a:off x="6336000" y="1603200"/>
            <a:ext cx="5040000" cy="384335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8085642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and photo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Text Placeholder 6"/>
          <p:cNvSpPr>
            <a:spLocks noGrp="1"/>
          </p:cNvSpPr>
          <p:nvPr>
            <p:ph type="body" sz="quarter" idx="11"/>
          </p:nvPr>
        </p:nvSpPr>
        <p:spPr>
          <a:xfrm>
            <a:off x="816000" y="1604944"/>
            <a:ext cx="5040000" cy="384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Picture Placeholder 3"/>
          <p:cNvSpPr>
            <a:spLocks noGrp="1"/>
          </p:cNvSpPr>
          <p:nvPr>
            <p:ph type="pic" sz="quarter" idx="12" hasCustomPrompt="1"/>
          </p:nvPr>
        </p:nvSpPr>
        <p:spPr>
          <a:xfrm>
            <a:off x="6337084" y="1603200"/>
            <a:ext cx="5040000" cy="3840000"/>
          </a:xfrm>
        </p:spPr>
        <p:txBody>
          <a:bodyPr/>
          <a:lstStyle>
            <a:lvl1pPr algn="ctr">
              <a:defRPr/>
            </a:lvl1pPr>
          </a:lstStyle>
          <a:p>
            <a:r>
              <a:rPr lang="en-GB" dirty="0"/>
              <a:t>Click the icon to </a:t>
            </a:r>
            <a:br>
              <a:rPr lang="en-GB" dirty="0"/>
            </a:br>
            <a:r>
              <a:rPr lang="en-GB" dirty="0"/>
              <a:t>insert a photo</a:t>
            </a:r>
          </a:p>
        </p:txBody>
      </p:sp>
    </p:spTree>
    <p:extLst>
      <p:ext uri="{BB962C8B-B14F-4D97-AF65-F5344CB8AC3E}">
        <p14:creationId xmlns:p14="http://schemas.microsoft.com/office/powerpoint/2010/main" val="3514151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eading and photo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4" name="Picture Placeholder 3"/>
          <p:cNvSpPr>
            <a:spLocks noGrp="1"/>
          </p:cNvSpPr>
          <p:nvPr>
            <p:ph type="pic" sz="quarter" idx="10" hasCustomPrompt="1"/>
          </p:nvPr>
        </p:nvSpPr>
        <p:spPr>
          <a:xfrm>
            <a:off x="816000" y="1604434"/>
            <a:ext cx="10560000" cy="3841751"/>
          </a:xfrm>
        </p:spPr>
        <p:txBody>
          <a:bodyPr tIns="288000"/>
          <a:lstStyle>
            <a:lvl1pPr algn="ctr">
              <a:defRPr/>
            </a:lvl1pPr>
          </a:lstStyle>
          <a:p>
            <a:r>
              <a:rPr lang="en-GB" dirty="0"/>
              <a:t>Click the icon to insert a photo</a:t>
            </a:r>
          </a:p>
        </p:txBody>
      </p:sp>
    </p:spTree>
    <p:extLst>
      <p:ext uri="{BB962C8B-B14F-4D97-AF65-F5344CB8AC3E}">
        <p14:creationId xmlns:p14="http://schemas.microsoft.com/office/powerpoint/2010/main" val="2000650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D9273-582F-D942-8B09-D6BF2DC8FAF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96F0BA3-AFE5-8B40-9A3B-7355FC7FA05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244CBB3-901C-004A-ACFD-B041752FE80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A46E366-4893-114C-A52B-AF981492316F}"/>
              </a:ext>
            </a:extLst>
          </p:cNvPr>
          <p:cNvSpPr>
            <a:spLocks noGrp="1"/>
          </p:cNvSpPr>
          <p:nvPr>
            <p:ph type="dt" sz="half" idx="10"/>
          </p:nvPr>
        </p:nvSpPr>
        <p:spPr/>
        <p:txBody>
          <a:bodyPr/>
          <a:lstStyle/>
          <a:p>
            <a:fld id="{177ECCC6-E652-5946-A88E-25762956F621}" type="datetimeFigureOut">
              <a:rPr lang="en-US" smtClean="0"/>
              <a:t>5/22/2024</a:t>
            </a:fld>
            <a:endParaRPr lang="en-US"/>
          </a:p>
        </p:txBody>
      </p:sp>
      <p:sp>
        <p:nvSpPr>
          <p:cNvPr id="6" name="Footer Placeholder 5">
            <a:extLst>
              <a:ext uri="{FF2B5EF4-FFF2-40B4-BE49-F238E27FC236}">
                <a16:creationId xmlns:a16="http://schemas.microsoft.com/office/drawing/2014/main" id="{0B90A5D6-50E1-1046-90A7-CB59E5219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F368E4-EBD3-9F43-86F6-3608EAFEF691}"/>
              </a:ext>
            </a:extLst>
          </p:cNvPr>
          <p:cNvSpPr>
            <a:spLocks noGrp="1"/>
          </p:cNvSpPr>
          <p:nvPr>
            <p:ph type="sldNum" sz="quarter" idx="12"/>
          </p:nvPr>
        </p:nvSpPr>
        <p:spPr/>
        <p:txBody>
          <a:bodyPr/>
          <a:lstStyle/>
          <a:p>
            <a:fld id="{8A052237-D2D8-7B4C-BF89-5EB8BB5455F5}" type="slidenum">
              <a:rPr lang="en-US" smtClean="0"/>
              <a:t>‹#›</a:t>
            </a:fld>
            <a:endParaRPr lang="en-US"/>
          </a:p>
        </p:txBody>
      </p:sp>
    </p:spTree>
    <p:extLst>
      <p:ext uri="{BB962C8B-B14F-4D97-AF65-F5344CB8AC3E}">
        <p14:creationId xmlns:p14="http://schemas.microsoft.com/office/powerpoint/2010/main" val="23850769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Tree>
    <p:extLst>
      <p:ext uri="{BB962C8B-B14F-4D97-AF65-F5344CB8AC3E}">
        <p14:creationId xmlns:p14="http://schemas.microsoft.com/office/powerpoint/2010/main" val="19403777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and photo slide 2">
    <p:spTree>
      <p:nvGrpSpPr>
        <p:cNvPr id="1" name=""/>
        <p:cNvGrpSpPr/>
        <p:nvPr/>
      </p:nvGrpSpPr>
      <p:grpSpPr>
        <a:xfrm>
          <a:off x="0" y="0"/>
          <a:ext cx="0" cy="0"/>
          <a:chOff x="0" y="0"/>
          <a:chExt cx="0" cy="0"/>
        </a:xfrm>
      </p:grpSpPr>
      <p:sp>
        <p:nvSpPr>
          <p:cNvPr id="3" name="Rectangle 2"/>
          <p:cNvSpPr/>
          <p:nvPr userDrawn="1"/>
        </p:nvSpPr>
        <p:spPr>
          <a:xfrm>
            <a:off x="0" y="0"/>
            <a:ext cx="6096000" cy="5446184"/>
          </a:xfrm>
          <a:prstGeom prst="rect">
            <a:avLst/>
          </a:prstGeom>
          <a:solidFill>
            <a:srgbClr val="EE74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title"/>
          </p:nvPr>
        </p:nvSpPr>
        <p:spPr>
          <a:xfrm>
            <a:off x="816000" y="274637"/>
            <a:ext cx="5087979" cy="1143000"/>
          </a:xfrm>
        </p:spPr>
        <p:txBody>
          <a:bodyPr/>
          <a:lstStyle>
            <a:lvl1pPr>
              <a:defRPr>
                <a:solidFill>
                  <a:schemeClr val="bg1"/>
                </a:solidFill>
              </a:defRPr>
            </a:lvl1pPr>
          </a:lstStyle>
          <a:p>
            <a:r>
              <a:rPr lang="en-US" dirty="0"/>
              <a:t>Click to edit</a:t>
            </a:r>
            <a:endParaRPr lang="en-GB" dirty="0"/>
          </a:p>
        </p:txBody>
      </p:sp>
      <p:sp>
        <p:nvSpPr>
          <p:cNvPr id="7" name="Text Placeholder 6"/>
          <p:cNvSpPr>
            <a:spLocks noGrp="1"/>
          </p:cNvSpPr>
          <p:nvPr>
            <p:ph type="body" sz="quarter" idx="11"/>
          </p:nvPr>
        </p:nvSpPr>
        <p:spPr>
          <a:xfrm>
            <a:off x="816000" y="1604944"/>
            <a:ext cx="5087979" cy="384335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Picture Placeholder 4"/>
          <p:cNvSpPr>
            <a:spLocks noGrp="1"/>
          </p:cNvSpPr>
          <p:nvPr>
            <p:ph type="pic" sz="quarter" idx="12" hasCustomPrompt="1"/>
          </p:nvPr>
        </p:nvSpPr>
        <p:spPr>
          <a:xfrm>
            <a:off x="6096000" y="0"/>
            <a:ext cx="6096000" cy="5446184"/>
          </a:xfrm>
        </p:spPr>
        <p:txBody>
          <a:bodyPr tIns="360000"/>
          <a:lstStyle>
            <a:lvl1pPr algn="ctr">
              <a:defRPr/>
            </a:lvl1pPr>
          </a:lstStyle>
          <a:p>
            <a:r>
              <a:rPr lang="en-GB" dirty="0"/>
              <a:t>Click the icon to </a:t>
            </a:r>
            <a:br>
              <a:rPr lang="en-GB" dirty="0"/>
            </a:br>
            <a:r>
              <a:rPr lang="en-GB" dirty="0"/>
              <a:t>insert a photo</a:t>
            </a:r>
          </a:p>
        </p:txBody>
      </p:sp>
    </p:spTree>
    <p:extLst>
      <p:ext uri="{BB962C8B-B14F-4D97-AF65-F5344CB8AC3E}">
        <p14:creationId xmlns:p14="http://schemas.microsoft.com/office/powerpoint/2010/main" val="3028482104"/>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and photo slide 3">
    <p:spTree>
      <p:nvGrpSpPr>
        <p:cNvPr id="1" name=""/>
        <p:cNvGrpSpPr/>
        <p:nvPr/>
      </p:nvGrpSpPr>
      <p:grpSpPr>
        <a:xfrm>
          <a:off x="0" y="0"/>
          <a:ext cx="0" cy="0"/>
          <a:chOff x="0" y="0"/>
          <a:chExt cx="0" cy="0"/>
        </a:xfrm>
      </p:grpSpPr>
      <p:sp>
        <p:nvSpPr>
          <p:cNvPr id="3" name="Rectangle 2"/>
          <p:cNvSpPr/>
          <p:nvPr userDrawn="1"/>
        </p:nvSpPr>
        <p:spPr>
          <a:xfrm>
            <a:off x="0" y="0"/>
            <a:ext cx="4080000" cy="5446184"/>
          </a:xfrm>
          <a:prstGeom prst="rect">
            <a:avLst/>
          </a:prstGeom>
          <a:solidFill>
            <a:srgbClr val="EE74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 name="Text Placeholder 6"/>
          <p:cNvSpPr>
            <a:spLocks noGrp="1"/>
          </p:cNvSpPr>
          <p:nvPr>
            <p:ph type="body" sz="quarter" idx="11"/>
          </p:nvPr>
        </p:nvSpPr>
        <p:spPr>
          <a:xfrm>
            <a:off x="816000" y="740701"/>
            <a:ext cx="2975744" cy="47076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Picture Placeholder 4"/>
          <p:cNvSpPr>
            <a:spLocks noGrp="1"/>
          </p:cNvSpPr>
          <p:nvPr>
            <p:ph type="pic" sz="quarter" idx="12" hasCustomPrompt="1"/>
          </p:nvPr>
        </p:nvSpPr>
        <p:spPr>
          <a:xfrm>
            <a:off x="4080000" y="0"/>
            <a:ext cx="8112000" cy="5446184"/>
          </a:xfrm>
        </p:spPr>
        <p:txBody>
          <a:bodyPr tIns="360000"/>
          <a:lstStyle>
            <a:lvl1pPr algn="ctr">
              <a:defRPr/>
            </a:lvl1pPr>
          </a:lstStyle>
          <a:p>
            <a:r>
              <a:rPr lang="en-GB" dirty="0"/>
              <a:t>Click the icon to </a:t>
            </a:r>
            <a:br>
              <a:rPr lang="en-GB" dirty="0"/>
            </a:br>
            <a:r>
              <a:rPr lang="en-GB" dirty="0"/>
              <a:t>insert a photo</a:t>
            </a:r>
          </a:p>
        </p:txBody>
      </p:sp>
    </p:spTree>
    <p:extLst>
      <p:ext uri="{BB962C8B-B14F-4D97-AF65-F5344CB8AC3E}">
        <p14:creationId xmlns:p14="http://schemas.microsoft.com/office/powerpoint/2010/main" val="700851329"/>
      </p:ext>
    </p:extLst>
  </p:cSld>
  <p:clrMapOvr>
    <a:masterClrMapping/>
  </p:clrMapOvr>
  <p:extLst>
    <p:ext uri="{DCECCB84-F9BA-43D5-87BE-67443E8EF086}">
      <p15:sldGuideLst xmlns:p15="http://schemas.microsoft.com/office/powerpoint/2012/main">
        <p15:guide id="1" pos="1927">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and photo x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10" name="Picture Placeholder 3"/>
          <p:cNvSpPr>
            <a:spLocks noGrp="1"/>
          </p:cNvSpPr>
          <p:nvPr>
            <p:ph type="pic" sz="quarter" idx="11" hasCustomPrompt="1"/>
          </p:nvPr>
        </p:nvSpPr>
        <p:spPr>
          <a:xfrm>
            <a:off x="6216000" y="1628687"/>
            <a:ext cx="5160000" cy="2400000"/>
          </a:xfrm>
        </p:spPr>
        <p:txBody>
          <a:bodyPr tIns="144000">
            <a:normAutofit/>
          </a:bodyPr>
          <a:lstStyle>
            <a:lvl1pPr algn="ctr">
              <a:defRPr sz="2667"/>
            </a:lvl1pPr>
          </a:lstStyle>
          <a:p>
            <a:r>
              <a:rPr lang="en-GB" dirty="0"/>
              <a:t>Click icon to add photo</a:t>
            </a:r>
          </a:p>
        </p:txBody>
      </p:sp>
      <p:sp>
        <p:nvSpPr>
          <p:cNvPr id="14" name="Text Placeholder 12"/>
          <p:cNvSpPr>
            <a:spLocks noGrp="1"/>
          </p:cNvSpPr>
          <p:nvPr>
            <p:ph type="body" sz="quarter" idx="14"/>
          </p:nvPr>
        </p:nvSpPr>
        <p:spPr>
          <a:xfrm>
            <a:off x="6216000" y="4004432"/>
            <a:ext cx="5160000" cy="1440000"/>
          </a:xfrm>
          <a:solidFill>
            <a:srgbClr val="EE7401"/>
          </a:solidFill>
        </p:spPr>
        <p:txBody>
          <a:bodyPr lIns="180000" tIns="180000" rIns="180000" bIns="180000">
            <a:normAutofit/>
          </a:bodyPr>
          <a:lstStyle>
            <a:lvl1pPr algn="l">
              <a:defRPr sz="2667">
                <a:solidFill>
                  <a:schemeClr val="bg1"/>
                </a:solidFill>
              </a:defRPr>
            </a:lvl1pPr>
          </a:lstStyle>
          <a:p>
            <a:pPr lvl="0"/>
            <a:r>
              <a:rPr lang="en-US" dirty="0"/>
              <a:t>Click to edit Master text styles</a:t>
            </a:r>
            <a:endParaRPr lang="en-GB" dirty="0"/>
          </a:p>
        </p:txBody>
      </p:sp>
      <p:sp>
        <p:nvSpPr>
          <p:cNvPr id="9" name="Picture Placeholder 3"/>
          <p:cNvSpPr>
            <a:spLocks noGrp="1"/>
          </p:cNvSpPr>
          <p:nvPr>
            <p:ph type="pic" sz="quarter" idx="15" hasCustomPrompt="1"/>
          </p:nvPr>
        </p:nvSpPr>
        <p:spPr>
          <a:xfrm>
            <a:off x="816000" y="1635957"/>
            <a:ext cx="5160000" cy="2400000"/>
          </a:xfrm>
        </p:spPr>
        <p:txBody>
          <a:bodyPr tIns="144000">
            <a:normAutofit/>
          </a:bodyPr>
          <a:lstStyle>
            <a:lvl1pPr algn="ctr">
              <a:defRPr sz="2667"/>
            </a:lvl1pPr>
          </a:lstStyle>
          <a:p>
            <a:r>
              <a:rPr lang="en-GB" dirty="0"/>
              <a:t>Click icon to add photo</a:t>
            </a:r>
          </a:p>
        </p:txBody>
      </p:sp>
      <p:sp>
        <p:nvSpPr>
          <p:cNvPr id="12" name="Text Placeholder 12"/>
          <p:cNvSpPr>
            <a:spLocks noGrp="1"/>
          </p:cNvSpPr>
          <p:nvPr>
            <p:ph type="body" sz="quarter" idx="16"/>
          </p:nvPr>
        </p:nvSpPr>
        <p:spPr>
          <a:xfrm>
            <a:off x="816000" y="4004432"/>
            <a:ext cx="5160000" cy="1440000"/>
          </a:xfrm>
          <a:solidFill>
            <a:srgbClr val="EE7401"/>
          </a:solidFill>
        </p:spPr>
        <p:txBody>
          <a:bodyPr lIns="180000" tIns="180000" rIns="180000" bIns="180000">
            <a:normAutofit/>
          </a:bodyPr>
          <a:lstStyle>
            <a:lvl1pPr algn="l">
              <a:defRPr sz="2667">
                <a:solidFill>
                  <a:schemeClr val="bg1"/>
                </a:solidFill>
              </a:defRPr>
            </a:lvl1pPr>
          </a:lstStyle>
          <a:p>
            <a:pPr lvl="0"/>
            <a:r>
              <a:rPr lang="en-US" dirty="0"/>
              <a:t>Click to edit Master text styles</a:t>
            </a:r>
            <a:endParaRPr lang="en-GB" dirty="0"/>
          </a:p>
        </p:txBody>
      </p:sp>
    </p:spTree>
    <p:extLst>
      <p:ext uri="{BB962C8B-B14F-4D97-AF65-F5344CB8AC3E}">
        <p14:creationId xmlns:p14="http://schemas.microsoft.com/office/powerpoint/2010/main" val="11876794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and photo x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4" name="Picture Placeholder 3"/>
          <p:cNvSpPr>
            <a:spLocks noGrp="1"/>
          </p:cNvSpPr>
          <p:nvPr>
            <p:ph type="pic" sz="quarter" idx="10" hasCustomPrompt="1"/>
          </p:nvPr>
        </p:nvSpPr>
        <p:spPr>
          <a:xfrm>
            <a:off x="816000" y="1604432"/>
            <a:ext cx="3360000" cy="1920000"/>
          </a:xfrm>
        </p:spPr>
        <p:txBody>
          <a:bodyPr tIns="144000">
            <a:normAutofit/>
          </a:bodyPr>
          <a:lstStyle>
            <a:lvl1pPr algn="ctr">
              <a:defRPr sz="2667"/>
            </a:lvl1pPr>
          </a:lstStyle>
          <a:p>
            <a:r>
              <a:rPr lang="en-GB" dirty="0"/>
              <a:t>Click icon to add photo</a:t>
            </a:r>
          </a:p>
        </p:txBody>
      </p:sp>
      <p:sp>
        <p:nvSpPr>
          <p:cNvPr id="10" name="Picture Placeholder 3"/>
          <p:cNvSpPr>
            <a:spLocks noGrp="1"/>
          </p:cNvSpPr>
          <p:nvPr>
            <p:ph type="pic" sz="quarter" idx="11" hasCustomPrompt="1"/>
          </p:nvPr>
        </p:nvSpPr>
        <p:spPr>
          <a:xfrm>
            <a:off x="4414917" y="1604432"/>
            <a:ext cx="3360000" cy="1920000"/>
          </a:xfrm>
        </p:spPr>
        <p:txBody>
          <a:bodyPr tIns="144000">
            <a:normAutofit/>
          </a:bodyPr>
          <a:lstStyle>
            <a:lvl1pPr algn="ctr">
              <a:defRPr sz="2667"/>
            </a:lvl1pPr>
          </a:lstStyle>
          <a:p>
            <a:r>
              <a:rPr lang="en-GB" dirty="0"/>
              <a:t>Click icon to add photo</a:t>
            </a:r>
          </a:p>
        </p:txBody>
      </p:sp>
      <p:sp>
        <p:nvSpPr>
          <p:cNvPr id="11" name="Picture Placeholder 3"/>
          <p:cNvSpPr>
            <a:spLocks noGrp="1"/>
          </p:cNvSpPr>
          <p:nvPr>
            <p:ph type="pic" sz="quarter" idx="12" hasCustomPrompt="1"/>
          </p:nvPr>
        </p:nvSpPr>
        <p:spPr>
          <a:xfrm>
            <a:off x="8013835" y="1604433"/>
            <a:ext cx="3360000" cy="1920000"/>
          </a:xfrm>
        </p:spPr>
        <p:txBody>
          <a:bodyPr tIns="144000">
            <a:normAutofit/>
          </a:bodyPr>
          <a:lstStyle>
            <a:lvl1pPr algn="ctr">
              <a:defRPr sz="2667"/>
            </a:lvl1pPr>
          </a:lstStyle>
          <a:p>
            <a:r>
              <a:rPr lang="en-GB" dirty="0"/>
              <a:t>Click icon to add photo</a:t>
            </a:r>
          </a:p>
        </p:txBody>
      </p:sp>
      <p:sp>
        <p:nvSpPr>
          <p:cNvPr id="13" name="Text Placeholder 12"/>
          <p:cNvSpPr>
            <a:spLocks noGrp="1"/>
          </p:cNvSpPr>
          <p:nvPr>
            <p:ph type="body" sz="quarter" idx="13"/>
          </p:nvPr>
        </p:nvSpPr>
        <p:spPr>
          <a:xfrm>
            <a:off x="816000" y="3526184"/>
            <a:ext cx="3360000" cy="1920000"/>
          </a:xfrm>
          <a:solidFill>
            <a:srgbClr val="EE7401"/>
          </a:solidFill>
        </p:spPr>
        <p:txBody>
          <a:bodyPr lIns="180000" tIns="180000" rIns="180000" bIns="180000">
            <a:normAutofit/>
          </a:bodyPr>
          <a:lstStyle>
            <a:lvl1pPr algn="l">
              <a:defRPr sz="2667">
                <a:solidFill>
                  <a:schemeClr val="bg1"/>
                </a:solidFill>
              </a:defRPr>
            </a:lvl1pPr>
          </a:lstStyle>
          <a:p>
            <a:pPr lvl="0"/>
            <a:r>
              <a:rPr lang="en-US" dirty="0"/>
              <a:t>Click to edit Master text styles</a:t>
            </a:r>
            <a:endParaRPr lang="en-GB" dirty="0"/>
          </a:p>
        </p:txBody>
      </p:sp>
      <p:sp>
        <p:nvSpPr>
          <p:cNvPr id="14" name="Text Placeholder 12"/>
          <p:cNvSpPr>
            <a:spLocks noGrp="1"/>
          </p:cNvSpPr>
          <p:nvPr>
            <p:ph type="body" sz="quarter" idx="14"/>
          </p:nvPr>
        </p:nvSpPr>
        <p:spPr>
          <a:xfrm>
            <a:off x="4414917" y="3524432"/>
            <a:ext cx="3360000" cy="1920000"/>
          </a:xfrm>
          <a:solidFill>
            <a:srgbClr val="EE7401"/>
          </a:solidFill>
        </p:spPr>
        <p:txBody>
          <a:bodyPr lIns="180000" tIns="180000" rIns="180000" bIns="180000">
            <a:normAutofit/>
          </a:bodyPr>
          <a:lstStyle>
            <a:lvl1pPr algn="l">
              <a:defRPr sz="2667">
                <a:solidFill>
                  <a:schemeClr val="bg1"/>
                </a:solidFill>
              </a:defRPr>
            </a:lvl1pPr>
          </a:lstStyle>
          <a:p>
            <a:pPr lvl="0"/>
            <a:r>
              <a:rPr lang="en-US" dirty="0"/>
              <a:t>Click to edit Master text styles</a:t>
            </a:r>
            <a:endParaRPr lang="en-GB" dirty="0"/>
          </a:p>
        </p:txBody>
      </p:sp>
      <p:sp>
        <p:nvSpPr>
          <p:cNvPr id="15" name="Text Placeholder 12"/>
          <p:cNvSpPr>
            <a:spLocks noGrp="1"/>
          </p:cNvSpPr>
          <p:nvPr>
            <p:ph type="body" sz="quarter" idx="15"/>
          </p:nvPr>
        </p:nvSpPr>
        <p:spPr>
          <a:xfrm>
            <a:off x="8013835" y="3526184"/>
            <a:ext cx="3360000" cy="1920000"/>
          </a:xfrm>
          <a:solidFill>
            <a:srgbClr val="EE7401"/>
          </a:solidFill>
        </p:spPr>
        <p:txBody>
          <a:bodyPr lIns="180000" tIns="180000" rIns="180000" bIns="180000">
            <a:normAutofit/>
          </a:bodyPr>
          <a:lstStyle>
            <a:lvl1pPr algn="l">
              <a:defRPr sz="2667">
                <a:solidFill>
                  <a:schemeClr val="bg1"/>
                </a:solidFill>
              </a:defRPr>
            </a:lvl1pPr>
          </a:lstStyle>
          <a:p>
            <a:pPr lvl="0"/>
            <a:r>
              <a:rPr lang="en-US" dirty="0"/>
              <a:t>Click to edit Master text styles</a:t>
            </a:r>
            <a:endParaRPr lang="en-GB" dirty="0"/>
          </a:p>
        </p:txBody>
      </p:sp>
    </p:spTree>
    <p:extLst>
      <p:ext uri="{BB962C8B-B14F-4D97-AF65-F5344CB8AC3E}">
        <p14:creationId xmlns:p14="http://schemas.microsoft.com/office/powerpoint/2010/main" val="37175165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4" name="Chart Placeholder 3"/>
          <p:cNvSpPr>
            <a:spLocks noGrp="1"/>
          </p:cNvSpPr>
          <p:nvPr>
            <p:ph type="chart" sz="quarter" idx="10" hasCustomPrompt="1"/>
          </p:nvPr>
        </p:nvSpPr>
        <p:spPr>
          <a:xfrm>
            <a:off x="817034" y="1604434"/>
            <a:ext cx="10558967" cy="3841751"/>
          </a:xfrm>
        </p:spPr>
        <p:txBody>
          <a:bodyPr tIns="180000"/>
          <a:lstStyle>
            <a:lvl1pPr algn="ctr">
              <a:defRPr/>
            </a:lvl1pPr>
          </a:lstStyle>
          <a:p>
            <a:r>
              <a:rPr lang="en-GB" dirty="0"/>
              <a:t>Click the icon below to create a chart</a:t>
            </a:r>
          </a:p>
        </p:txBody>
      </p:sp>
    </p:spTree>
    <p:extLst>
      <p:ext uri="{BB962C8B-B14F-4D97-AF65-F5344CB8AC3E}">
        <p14:creationId xmlns:p14="http://schemas.microsoft.com/office/powerpoint/2010/main" val="10344482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5" name="Table Placeholder 4"/>
          <p:cNvSpPr>
            <a:spLocks noGrp="1"/>
          </p:cNvSpPr>
          <p:nvPr>
            <p:ph type="tbl" sz="quarter" idx="10" hasCustomPrompt="1"/>
          </p:nvPr>
        </p:nvSpPr>
        <p:spPr>
          <a:xfrm>
            <a:off x="814917" y="1604435"/>
            <a:ext cx="10561083" cy="3841749"/>
          </a:xfrm>
        </p:spPr>
        <p:txBody>
          <a:bodyPr tIns="180000"/>
          <a:lstStyle>
            <a:lvl1pPr algn="ctr">
              <a:defRPr baseline="0"/>
            </a:lvl1pPr>
          </a:lstStyle>
          <a:p>
            <a:r>
              <a:rPr lang="en-GB" dirty="0"/>
              <a:t>Click the icon below to create a table</a:t>
            </a:r>
          </a:p>
        </p:txBody>
      </p:sp>
    </p:spTree>
    <p:extLst>
      <p:ext uri="{BB962C8B-B14F-4D97-AF65-F5344CB8AC3E}">
        <p14:creationId xmlns:p14="http://schemas.microsoft.com/office/powerpoint/2010/main" val="3308964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Media slide">
    <p:spTree>
      <p:nvGrpSpPr>
        <p:cNvPr id="1" name=""/>
        <p:cNvGrpSpPr/>
        <p:nvPr/>
      </p:nvGrpSpPr>
      <p:grpSpPr>
        <a:xfrm>
          <a:off x="0" y="0"/>
          <a:ext cx="0" cy="0"/>
          <a:chOff x="0" y="0"/>
          <a:chExt cx="0" cy="0"/>
        </a:xfrm>
      </p:grpSpPr>
      <p:sp>
        <p:nvSpPr>
          <p:cNvPr id="5" name="Media Placeholder 4"/>
          <p:cNvSpPr>
            <a:spLocks noGrp="1" noChangeAspect="1"/>
          </p:cNvSpPr>
          <p:nvPr>
            <p:ph type="media" sz="quarter" idx="10" hasCustomPrompt="1"/>
          </p:nvPr>
        </p:nvSpPr>
        <p:spPr>
          <a:xfrm>
            <a:off x="1776000" y="558909"/>
            <a:ext cx="8640000" cy="4861963"/>
          </a:xfrm>
        </p:spPr>
        <p:txBody>
          <a:bodyPr tIns="360000"/>
          <a:lstStyle>
            <a:lvl1pPr algn="ctr">
              <a:defRPr/>
            </a:lvl1pPr>
          </a:lstStyle>
          <a:p>
            <a:r>
              <a:rPr lang="en-GB" dirty="0"/>
              <a:t>Click icon below to add a video or other media</a:t>
            </a:r>
          </a:p>
        </p:txBody>
      </p:sp>
    </p:spTree>
    <p:extLst>
      <p:ext uri="{BB962C8B-B14F-4D97-AF65-F5344CB8AC3E}">
        <p14:creationId xmlns:p14="http://schemas.microsoft.com/office/powerpoint/2010/main" val="2970183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16131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831856" y="1709826"/>
            <a:ext cx="10515600" cy="2852737"/>
          </a:xfrm>
          <a:prstGeom prst="rect">
            <a:avLst/>
          </a:prstGeom>
        </p:spPr>
        <p:txBody>
          <a:bodyPr anchor="b"/>
          <a:lstStyle>
            <a:lvl1pPr>
              <a:defRPr sz="6000"/>
            </a:lvl1pPr>
          </a:lstStyle>
          <a:p>
            <a:r>
              <a:t>Title Text</a:t>
            </a:r>
          </a:p>
        </p:txBody>
      </p:sp>
      <p:sp>
        <p:nvSpPr>
          <p:cNvPr id="30" name="Shape 30"/>
          <p:cNvSpPr>
            <a:spLocks noGrp="1"/>
          </p:cNvSpPr>
          <p:nvPr>
            <p:ph type="body" sz="quarter" idx="1"/>
          </p:nvPr>
        </p:nvSpPr>
        <p:spPr>
          <a:xfrm>
            <a:off x="831856" y="4589550"/>
            <a:ext cx="10515600" cy="1500189"/>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685082DE-41C9-432E-91D7-26669FF291BF}" type="slidenum">
              <a:rPr lang="en-GB" smtClean="0"/>
              <a:t>‹#›</a:t>
            </a:fld>
            <a:endParaRPr lang="en-GB"/>
          </a:p>
        </p:txBody>
      </p:sp>
    </p:spTree>
    <p:extLst>
      <p:ext uri="{BB962C8B-B14F-4D97-AF65-F5344CB8AC3E}">
        <p14:creationId xmlns:p14="http://schemas.microsoft.com/office/powerpoint/2010/main" val="4151390429"/>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124CE-790A-6A41-A4B7-F554CFA4B00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8C44BBD-132F-984C-B87F-85BB0D1DDF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4E30146-8872-D142-9E6A-5F588543553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987B4BD-2C79-2542-AE73-994797AAD6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8917F38-125C-DC4F-B9B4-82D8F4B91E5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53C88F6-6E9F-244C-A793-20ABA4996F99}"/>
              </a:ext>
            </a:extLst>
          </p:cNvPr>
          <p:cNvSpPr>
            <a:spLocks noGrp="1"/>
          </p:cNvSpPr>
          <p:nvPr>
            <p:ph type="dt" sz="half" idx="10"/>
          </p:nvPr>
        </p:nvSpPr>
        <p:spPr/>
        <p:txBody>
          <a:bodyPr/>
          <a:lstStyle/>
          <a:p>
            <a:fld id="{177ECCC6-E652-5946-A88E-25762956F621}" type="datetimeFigureOut">
              <a:rPr lang="en-US" smtClean="0"/>
              <a:t>5/22/2024</a:t>
            </a:fld>
            <a:endParaRPr lang="en-US"/>
          </a:p>
        </p:txBody>
      </p:sp>
      <p:sp>
        <p:nvSpPr>
          <p:cNvPr id="8" name="Footer Placeholder 7">
            <a:extLst>
              <a:ext uri="{FF2B5EF4-FFF2-40B4-BE49-F238E27FC236}">
                <a16:creationId xmlns:a16="http://schemas.microsoft.com/office/drawing/2014/main" id="{26294810-2A10-5E4C-BE4C-2B85826A2A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59C749-543A-8342-BE1A-780CCB0C907C}"/>
              </a:ext>
            </a:extLst>
          </p:cNvPr>
          <p:cNvSpPr>
            <a:spLocks noGrp="1"/>
          </p:cNvSpPr>
          <p:nvPr>
            <p:ph type="sldNum" sz="quarter" idx="12"/>
          </p:nvPr>
        </p:nvSpPr>
        <p:spPr/>
        <p:txBody>
          <a:bodyPr/>
          <a:lstStyle/>
          <a:p>
            <a:fld id="{8A052237-D2D8-7B4C-BF89-5EB8BB5455F5}" type="slidenum">
              <a:rPr lang="en-US" smtClean="0"/>
              <a:t>‹#›</a:t>
            </a:fld>
            <a:endParaRPr lang="en-US"/>
          </a:p>
        </p:txBody>
      </p:sp>
    </p:spTree>
    <p:extLst>
      <p:ext uri="{BB962C8B-B14F-4D97-AF65-F5344CB8AC3E}">
        <p14:creationId xmlns:p14="http://schemas.microsoft.com/office/powerpoint/2010/main" val="13922863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C176A94-669B-4585-9878-52CF274BC938}" type="datetimeFigureOut">
              <a:rPr lang="en-GB" smtClean="0"/>
              <a:t>22/05/2024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994186-735C-4859-A4AF-2805A53EA067}" type="slidenum">
              <a:rPr lang="en-GB" smtClean="0"/>
              <a:t>‹#›</a:t>
            </a:fld>
            <a:endParaRPr lang="en-GB"/>
          </a:p>
        </p:txBody>
      </p:sp>
    </p:spTree>
    <p:extLst>
      <p:ext uri="{BB962C8B-B14F-4D97-AF65-F5344CB8AC3E}">
        <p14:creationId xmlns:p14="http://schemas.microsoft.com/office/powerpoint/2010/main" val="4242333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7B2D8-995C-5041-BB6C-982DFFC4AE6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414B6715-CA19-8B4D-8155-B51A778EDFCA}"/>
              </a:ext>
            </a:extLst>
          </p:cNvPr>
          <p:cNvSpPr>
            <a:spLocks noGrp="1"/>
          </p:cNvSpPr>
          <p:nvPr>
            <p:ph type="dt" sz="half" idx="10"/>
          </p:nvPr>
        </p:nvSpPr>
        <p:spPr/>
        <p:txBody>
          <a:bodyPr/>
          <a:lstStyle/>
          <a:p>
            <a:fld id="{177ECCC6-E652-5946-A88E-25762956F621}" type="datetimeFigureOut">
              <a:rPr lang="en-US" smtClean="0"/>
              <a:t>5/22/2024</a:t>
            </a:fld>
            <a:endParaRPr lang="en-US"/>
          </a:p>
        </p:txBody>
      </p:sp>
      <p:sp>
        <p:nvSpPr>
          <p:cNvPr id="4" name="Footer Placeholder 3">
            <a:extLst>
              <a:ext uri="{FF2B5EF4-FFF2-40B4-BE49-F238E27FC236}">
                <a16:creationId xmlns:a16="http://schemas.microsoft.com/office/drawing/2014/main" id="{60318017-3894-B845-864E-B2B5BD7D17F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D301D1-7686-DF4E-90B7-694E56CCF1A0}"/>
              </a:ext>
            </a:extLst>
          </p:cNvPr>
          <p:cNvSpPr>
            <a:spLocks noGrp="1"/>
          </p:cNvSpPr>
          <p:nvPr>
            <p:ph type="sldNum" sz="quarter" idx="12"/>
          </p:nvPr>
        </p:nvSpPr>
        <p:spPr/>
        <p:txBody>
          <a:bodyPr/>
          <a:lstStyle/>
          <a:p>
            <a:fld id="{8A052237-D2D8-7B4C-BF89-5EB8BB5455F5}" type="slidenum">
              <a:rPr lang="en-US" smtClean="0"/>
              <a:t>‹#›</a:t>
            </a:fld>
            <a:endParaRPr lang="en-US"/>
          </a:p>
        </p:txBody>
      </p:sp>
    </p:spTree>
    <p:extLst>
      <p:ext uri="{BB962C8B-B14F-4D97-AF65-F5344CB8AC3E}">
        <p14:creationId xmlns:p14="http://schemas.microsoft.com/office/powerpoint/2010/main" val="1846452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38D2FE-8FCD-6B49-9F78-A0AD085B2A08}"/>
              </a:ext>
            </a:extLst>
          </p:cNvPr>
          <p:cNvSpPr>
            <a:spLocks noGrp="1"/>
          </p:cNvSpPr>
          <p:nvPr>
            <p:ph type="dt" sz="half" idx="10"/>
          </p:nvPr>
        </p:nvSpPr>
        <p:spPr/>
        <p:txBody>
          <a:bodyPr/>
          <a:lstStyle/>
          <a:p>
            <a:fld id="{177ECCC6-E652-5946-A88E-25762956F621}" type="datetimeFigureOut">
              <a:rPr lang="en-US" smtClean="0"/>
              <a:t>5/22/2024</a:t>
            </a:fld>
            <a:endParaRPr lang="en-US"/>
          </a:p>
        </p:txBody>
      </p:sp>
      <p:sp>
        <p:nvSpPr>
          <p:cNvPr id="3" name="Footer Placeholder 2">
            <a:extLst>
              <a:ext uri="{FF2B5EF4-FFF2-40B4-BE49-F238E27FC236}">
                <a16:creationId xmlns:a16="http://schemas.microsoft.com/office/drawing/2014/main" id="{4B2F2E8A-F653-6047-8E82-B3C383666E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C4D2C8-CE2B-B14C-A6E8-1A8E15ECA1FA}"/>
              </a:ext>
            </a:extLst>
          </p:cNvPr>
          <p:cNvSpPr>
            <a:spLocks noGrp="1"/>
          </p:cNvSpPr>
          <p:nvPr>
            <p:ph type="sldNum" sz="quarter" idx="12"/>
          </p:nvPr>
        </p:nvSpPr>
        <p:spPr/>
        <p:txBody>
          <a:bodyPr/>
          <a:lstStyle/>
          <a:p>
            <a:fld id="{8A052237-D2D8-7B4C-BF89-5EB8BB5455F5}" type="slidenum">
              <a:rPr lang="en-US" smtClean="0"/>
              <a:t>‹#›</a:t>
            </a:fld>
            <a:endParaRPr lang="en-US"/>
          </a:p>
        </p:txBody>
      </p:sp>
    </p:spTree>
    <p:extLst>
      <p:ext uri="{BB962C8B-B14F-4D97-AF65-F5344CB8AC3E}">
        <p14:creationId xmlns:p14="http://schemas.microsoft.com/office/powerpoint/2010/main" val="4709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7543E-68F0-4A49-B397-DED70C39DDF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8C63A6A-5BF5-274D-B309-2CD639FD24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E7B1E2B-4D5D-7D4D-AAB9-178B1A3354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E018C97-B872-5442-9C5E-93C69FCCB8FE}"/>
              </a:ext>
            </a:extLst>
          </p:cNvPr>
          <p:cNvSpPr>
            <a:spLocks noGrp="1"/>
          </p:cNvSpPr>
          <p:nvPr>
            <p:ph type="dt" sz="half" idx="10"/>
          </p:nvPr>
        </p:nvSpPr>
        <p:spPr/>
        <p:txBody>
          <a:bodyPr/>
          <a:lstStyle/>
          <a:p>
            <a:fld id="{177ECCC6-E652-5946-A88E-25762956F621}" type="datetimeFigureOut">
              <a:rPr lang="en-US" smtClean="0"/>
              <a:t>5/22/2024</a:t>
            </a:fld>
            <a:endParaRPr lang="en-US"/>
          </a:p>
        </p:txBody>
      </p:sp>
      <p:sp>
        <p:nvSpPr>
          <p:cNvPr id="6" name="Footer Placeholder 5">
            <a:extLst>
              <a:ext uri="{FF2B5EF4-FFF2-40B4-BE49-F238E27FC236}">
                <a16:creationId xmlns:a16="http://schemas.microsoft.com/office/drawing/2014/main" id="{335BE5E6-DAF3-9845-A716-C406084325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2FB13B-0769-BC4C-A8B9-E7E6238518E3}"/>
              </a:ext>
            </a:extLst>
          </p:cNvPr>
          <p:cNvSpPr>
            <a:spLocks noGrp="1"/>
          </p:cNvSpPr>
          <p:nvPr>
            <p:ph type="sldNum" sz="quarter" idx="12"/>
          </p:nvPr>
        </p:nvSpPr>
        <p:spPr/>
        <p:txBody>
          <a:bodyPr/>
          <a:lstStyle/>
          <a:p>
            <a:fld id="{8A052237-D2D8-7B4C-BF89-5EB8BB5455F5}" type="slidenum">
              <a:rPr lang="en-US" smtClean="0"/>
              <a:t>‹#›</a:t>
            </a:fld>
            <a:endParaRPr lang="en-US"/>
          </a:p>
        </p:txBody>
      </p:sp>
    </p:spTree>
    <p:extLst>
      <p:ext uri="{BB962C8B-B14F-4D97-AF65-F5344CB8AC3E}">
        <p14:creationId xmlns:p14="http://schemas.microsoft.com/office/powerpoint/2010/main" val="1560159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B0C50-FF91-DB4C-905D-CF2E4865854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9B15C47-1DB7-594A-934D-E448607668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F11D18-2508-B540-9290-202FD84E19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8185F68-ACC0-9C40-BF5E-C60B0B46DABD}"/>
              </a:ext>
            </a:extLst>
          </p:cNvPr>
          <p:cNvSpPr>
            <a:spLocks noGrp="1"/>
          </p:cNvSpPr>
          <p:nvPr>
            <p:ph type="dt" sz="half" idx="10"/>
          </p:nvPr>
        </p:nvSpPr>
        <p:spPr/>
        <p:txBody>
          <a:bodyPr/>
          <a:lstStyle/>
          <a:p>
            <a:fld id="{177ECCC6-E652-5946-A88E-25762956F621}" type="datetimeFigureOut">
              <a:rPr lang="en-US" smtClean="0"/>
              <a:t>5/22/2024</a:t>
            </a:fld>
            <a:endParaRPr lang="en-US"/>
          </a:p>
        </p:txBody>
      </p:sp>
      <p:sp>
        <p:nvSpPr>
          <p:cNvPr id="6" name="Footer Placeholder 5">
            <a:extLst>
              <a:ext uri="{FF2B5EF4-FFF2-40B4-BE49-F238E27FC236}">
                <a16:creationId xmlns:a16="http://schemas.microsoft.com/office/drawing/2014/main" id="{840256F9-4F5E-2C41-84CE-C0AC2A639A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6C811D-25FA-E941-B2F2-2E46CB074DF1}"/>
              </a:ext>
            </a:extLst>
          </p:cNvPr>
          <p:cNvSpPr>
            <a:spLocks noGrp="1"/>
          </p:cNvSpPr>
          <p:nvPr>
            <p:ph type="sldNum" sz="quarter" idx="12"/>
          </p:nvPr>
        </p:nvSpPr>
        <p:spPr/>
        <p:txBody>
          <a:bodyPr/>
          <a:lstStyle/>
          <a:p>
            <a:fld id="{8A052237-D2D8-7B4C-BF89-5EB8BB5455F5}" type="slidenum">
              <a:rPr lang="en-US" smtClean="0"/>
              <a:t>‹#›</a:t>
            </a:fld>
            <a:endParaRPr lang="en-US"/>
          </a:p>
        </p:txBody>
      </p:sp>
    </p:spTree>
    <p:extLst>
      <p:ext uri="{BB962C8B-B14F-4D97-AF65-F5344CB8AC3E}">
        <p14:creationId xmlns:p14="http://schemas.microsoft.com/office/powerpoint/2010/main" val="2784272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4.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theme" Target="../theme/theme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image" Target="../media/image2.pn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B56F08-6FE0-974A-8856-05284B5C58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AA4E439-36CB-6C44-9FF6-69B7081102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727BE5E-2D33-B245-9D0E-0CB00568AF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7ECCC6-E652-5946-A88E-25762956F621}" type="datetimeFigureOut">
              <a:rPr lang="en-US" smtClean="0"/>
              <a:t>5/22/2024</a:t>
            </a:fld>
            <a:endParaRPr lang="en-US"/>
          </a:p>
        </p:txBody>
      </p:sp>
      <p:sp>
        <p:nvSpPr>
          <p:cNvPr id="5" name="Footer Placeholder 4">
            <a:extLst>
              <a:ext uri="{FF2B5EF4-FFF2-40B4-BE49-F238E27FC236}">
                <a16:creationId xmlns:a16="http://schemas.microsoft.com/office/drawing/2014/main" id="{6AA1A52A-C24A-3744-8ED1-48C7BABF0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237F4E-5708-8E42-8EEC-9969C3956C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052237-D2D8-7B4C-BF89-5EB8BB5455F5}" type="slidenum">
              <a:rPr lang="en-US" smtClean="0"/>
              <a:t>‹#›</a:t>
            </a:fld>
            <a:endParaRPr lang="en-US"/>
          </a:p>
        </p:txBody>
      </p:sp>
    </p:spTree>
    <p:extLst>
      <p:ext uri="{BB962C8B-B14F-4D97-AF65-F5344CB8AC3E}">
        <p14:creationId xmlns:p14="http://schemas.microsoft.com/office/powerpoint/2010/main" val="42944677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47704" y="4651245"/>
            <a:ext cx="4844297" cy="2206756"/>
          </a:xfrm>
          <a:prstGeom prst="rect">
            <a:avLst/>
          </a:prstGeom>
        </p:spPr>
      </p:pic>
      <p:sp>
        <p:nvSpPr>
          <p:cNvPr id="5" name="object 2"/>
          <p:cNvSpPr/>
          <p:nvPr userDrawn="1"/>
        </p:nvSpPr>
        <p:spPr>
          <a:xfrm>
            <a:off x="0" y="0"/>
            <a:ext cx="12192000" cy="4800600"/>
          </a:xfrm>
          <a:custGeom>
            <a:avLst/>
            <a:gdLst/>
            <a:ahLst/>
            <a:cxnLst/>
            <a:rect l="l" t="t" r="r" b="b"/>
            <a:pathLst>
              <a:path w="9144000" h="3600450">
                <a:moveTo>
                  <a:pt x="0" y="3600005"/>
                </a:moveTo>
                <a:lnTo>
                  <a:pt x="9144000" y="3600005"/>
                </a:lnTo>
                <a:lnTo>
                  <a:pt x="9144000" y="0"/>
                </a:lnTo>
                <a:lnTo>
                  <a:pt x="0" y="0"/>
                </a:lnTo>
                <a:lnTo>
                  <a:pt x="0" y="3600005"/>
                </a:lnTo>
                <a:close/>
              </a:path>
            </a:pathLst>
          </a:custGeom>
          <a:solidFill>
            <a:srgbClr val="EE7401"/>
          </a:solidFill>
        </p:spPr>
        <p:txBody>
          <a:bodyPr wrap="square" lIns="0" tIns="0" rIns="0" bIns="0" rtlCol="0"/>
          <a:lstStyle/>
          <a:p>
            <a:endParaRPr sz="2400"/>
          </a:p>
        </p:txBody>
      </p:sp>
    </p:spTree>
    <p:extLst>
      <p:ext uri="{BB962C8B-B14F-4D97-AF65-F5344CB8AC3E}">
        <p14:creationId xmlns:p14="http://schemas.microsoft.com/office/powerpoint/2010/main" val="3179894081"/>
      </p:ext>
    </p:extLst>
  </p:cSld>
  <p:clrMap bg1="lt1" tx1="dk1" bg2="lt2" tx2="dk2" accent1="accent1" accent2="accent2" accent3="accent3" accent4="accent4" accent5="accent5" accent6="accent6" hlink="hlink" folHlink="folHlink"/>
  <p:sldLayoutIdLst>
    <p:sldLayoutId id="2147483684" r:id="rId1"/>
    <p:sldLayoutId id="2147483685" r:id="rId2"/>
  </p:sldLayoutIdLst>
  <p:txStyles>
    <p:titleStyle>
      <a:lvl1pPr algn="l" defTabSz="1219170" rtl="0" eaLnBrk="1" latinLnBrk="0" hangingPunct="1">
        <a:spcBef>
          <a:spcPct val="0"/>
        </a:spcBef>
        <a:buNone/>
        <a:defRPr sz="5600" kern="1200">
          <a:solidFill>
            <a:schemeClr val="tx1"/>
          </a:solidFill>
          <a:latin typeface="Myriad Pro Light" pitchFamily="34" charset="0"/>
          <a:ea typeface="+mj-ea"/>
          <a:cs typeface="+mj-cs"/>
        </a:defRPr>
      </a:lvl1pPr>
    </p:titleStyle>
    <p:bodyStyle>
      <a:lvl1pPr marL="0" indent="0" algn="l" defTabSz="1219170" rtl="0" eaLnBrk="1" latinLnBrk="0" hangingPunct="1">
        <a:spcBef>
          <a:spcPct val="20000"/>
        </a:spcBef>
        <a:buFont typeface="Arial" pitchFamily="34" charset="0"/>
        <a:buNone/>
        <a:defRPr sz="4000" kern="1200">
          <a:solidFill>
            <a:schemeClr val="tx1"/>
          </a:solidFill>
          <a:latin typeface="Myriad Pro Light" pitchFamily="34" charset="0"/>
          <a:ea typeface="+mn-ea"/>
          <a:cs typeface="+mn-cs"/>
        </a:defRPr>
      </a:lvl1pPr>
      <a:lvl2pPr marL="958827" indent="-349242" algn="l" defTabSz="1219170" rtl="0" eaLnBrk="1" latinLnBrk="0" hangingPunct="1">
        <a:spcBef>
          <a:spcPct val="20000"/>
        </a:spcBef>
        <a:buFont typeface="Arial" pitchFamily="34" charset="0"/>
        <a:buChar char="•"/>
        <a:defRPr sz="3733" kern="1200">
          <a:solidFill>
            <a:schemeClr val="tx1"/>
          </a:solidFill>
          <a:latin typeface="Myriad Pro Light" pitchFamily="34" charset="0"/>
          <a:ea typeface="+mn-ea"/>
          <a:cs typeface="+mn-cs"/>
        </a:defRPr>
      </a:lvl2pPr>
      <a:lvl3pPr marL="1676358" indent="-457189" algn="l" defTabSz="1219170" rtl="0" eaLnBrk="1" latinLnBrk="0" hangingPunct="1">
        <a:spcBef>
          <a:spcPct val="20000"/>
        </a:spcBef>
        <a:buFont typeface="Arial" pitchFamily="34" charset="0"/>
        <a:buChar char="•"/>
        <a:defRPr sz="3200" kern="1200">
          <a:solidFill>
            <a:schemeClr val="tx1"/>
          </a:solidFill>
          <a:latin typeface="Myriad Pro Light" pitchFamily="34" charset="0"/>
          <a:ea typeface="+mn-ea"/>
          <a:cs typeface="+mn-cs"/>
        </a:defRPr>
      </a:lvl3pPr>
      <a:lvl4pPr marL="2285943" indent="-457189" algn="l" defTabSz="1219170" rtl="0" eaLnBrk="1" latinLnBrk="0" hangingPunct="1">
        <a:spcBef>
          <a:spcPct val="20000"/>
        </a:spcBef>
        <a:buFont typeface="Arial" pitchFamily="34" charset="0"/>
        <a:buChar char="•"/>
        <a:defRPr sz="2667" kern="1200">
          <a:solidFill>
            <a:schemeClr val="tx1"/>
          </a:solidFill>
          <a:latin typeface="Myriad Pro Light" pitchFamily="34" charset="0"/>
          <a:ea typeface="+mn-ea"/>
          <a:cs typeface="+mn-cs"/>
        </a:defRPr>
      </a:lvl4pPr>
      <a:lvl5pPr marL="2895528" indent="-457189" algn="l" defTabSz="1219170" rtl="0" eaLnBrk="1" latinLnBrk="0" hangingPunct="1">
        <a:spcBef>
          <a:spcPct val="20000"/>
        </a:spcBef>
        <a:buFont typeface="Arial" pitchFamily="34" charset="0"/>
        <a:buChar char="•"/>
        <a:defRPr sz="2667" kern="1200">
          <a:solidFill>
            <a:schemeClr val="tx1"/>
          </a:solidFill>
          <a:latin typeface="Myriad Pro Light"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47704" y="4651245"/>
            <a:ext cx="4844297" cy="2206756"/>
          </a:xfrm>
          <a:prstGeom prst="rect">
            <a:avLst/>
          </a:prstGeom>
        </p:spPr>
      </p:pic>
      <p:sp>
        <p:nvSpPr>
          <p:cNvPr id="5" name="object 2"/>
          <p:cNvSpPr/>
          <p:nvPr userDrawn="1"/>
        </p:nvSpPr>
        <p:spPr>
          <a:xfrm>
            <a:off x="0" y="0"/>
            <a:ext cx="12192000" cy="4800600"/>
          </a:xfrm>
          <a:custGeom>
            <a:avLst/>
            <a:gdLst/>
            <a:ahLst/>
            <a:cxnLst/>
            <a:rect l="l" t="t" r="r" b="b"/>
            <a:pathLst>
              <a:path w="9144000" h="3600450">
                <a:moveTo>
                  <a:pt x="0" y="3600005"/>
                </a:moveTo>
                <a:lnTo>
                  <a:pt x="9144000" y="3600005"/>
                </a:lnTo>
                <a:lnTo>
                  <a:pt x="9144000" y="0"/>
                </a:lnTo>
                <a:lnTo>
                  <a:pt x="0" y="0"/>
                </a:lnTo>
                <a:lnTo>
                  <a:pt x="0" y="3600005"/>
                </a:lnTo>
                <a:close/>
              </a:path>
            </a:pathLst>
          </a:custGeom>
          <a:solidFill>
            <a:srgbClr val="EE7401"/>
          </a:solidFill>
        </p:spPr>
        <p:txBody>
          <a:bodyPr wrap="square" lIns="0" tIns="0" rIns="0" bIns="0" rtlCol="0"/>
          <a:lstStyle/>
          <a:p>
            <a:endParaRPr sz="2400"/>
          </a:p>
        </p:txBody>
      </p:sp>
    </p:spTree>
    <p:extLst>
      <p:ext uri="{BB962C8B-B14F-4D97-AF65-F5344CB8AC3E}">
        <p14:creationId xmlns:p14="http://schemas.microsoft.com/office/powerpoint/2010/main" val="1958181435"/>
      </p:ext>
    </p:extLst>
  </p:cSld>
  <p:clrMap bg1="lt1" tx1="dk1" bg2="lt2" tx2="dk2" accent1="accent1" accent2="accent2" accent3="accent3" accent4="accent4" accent5="accent5" accent6="accent6" hlink="hlink" folHlink="folHlink"/>
  <p:sldLayoutIdLst>
    <p:sldLayoutId id="2147483711" r:id="rId1"/>
    <p:sldLayoutId id="2147483712" r:id="rId2"/>
  </p:sldLayoutIdLst>
  <p:txStyles>
    <p:titleStyle>
      <a:lvl1pPr algn="l" defTabSz="1219170" rtl="0" eaLnBrk="1" latinLnBrk="0" hangingPunct="1">
        <a:spcBef>
          <a:spcPct val="0"/>
        </a:spcBef>
        <a:buNone/>
        <a:defRPr sz="5600" kern="1200">
          <a:solidFill>
            <a:schemeClr val="tx1"/>
          </a:solidFill>
          <a:latin typeface="Myriad Pro Light" pitchFamily="34" charset="0"/>
          <a:ea typeface="+mj-ea"/>
          <a:cs typeface="+mj-cs"/>
        </a:defRPr>
      </a:lvl1pPr>
    </p:titleStyle>
    <p:bodyStyle>
      <a:lvl1pPr marL="0" indent="0" algn="l" defTabSz="1219170" rtl="0" eaLnBrk="1" latinLnBrk="0" hangingPunct="1">
        <a:spcBef>
          <a:spcPct val="20000"/>
        </a:spcBef>
        <a:buFont typeface="Arial" pitchFamily="34" charset="0"/>
        <a:buNone/>
        <a:defRPr sz="4000" kern="1200">
          <a:solidFill>
            <a:schemeClr val="tx1"/>
          </a:solidFill>
          <a:latin typeface="Myriad Pro Light" pitchFamily="34" charset="0"/>
          <a:ea typeface="+mn-ea"/>
          <a:cs typeface="+mn-cs"/>
        </a:defRPr>
      </a:lvl1pPr>
      <a:lvl2pPr marL="958827" indent="-349242" algn="l" defTabSz="1219170" rtl="0" eaLnBrk="1" latinLnBrk="0" hangingPunct="1">
        <a:spcBef>
          <a:spcPct val="20000"/>
        </a:spcBef>
        <a:buFont typeface="Arial" pitchFamily="34" charset="0"/>
        <a:buChar char="•"/>
        <a:defRPr sz="3733" kern="1200">
          <a:solidFill>
            <a:schemeClr val="tx1"/>
          </a:solidFill>
          <a:latin typeface="Myriad Pro Light" pitchFamily="34" charset="0"/>
          <a:ea typeface="+mn-ea"/>
          <a:cs typeface="+mn-cs"/>
        </a:defRPr>
      </a:lvl2pPr>
      <a:lvl3pPr marL="1676358" indent="-457189" algn="l" defTabSz="1219170" rtl="0" eaLnBrk="1" latinLnBrk="0" hangingPunct="1">
        <a:spcBef>
          <a:spcPct val="20000"/>
        </a:spcBef>
        <a:buFont typeface="Arial" pitchFamily="34" charset="0"/>
        <a:buChar char="•"/>
        <a:defRPr sz="3200" kern="1200">
          <a:solidFill>
            <a:schemeClr val="tx1"/>
          </a:solidFill>
          <a:latin typeface="Myriad Pro Light" pitchFamily="34" charset="0"/>
          <a:ea typeface="+mn-ea"/>
          <a:cs typeface="+mn-cs"/>
        </a:defRPr>
      </a:lvl3pPr>
      <a:lvl4pPr marL="2285943" indent="-457189" algn="l" defTabSz="1219170" rtl="0" eaLnBrk="1" latinLnBrk="0" hangingPunct="1">
        <a:spcBef>
          <a:spcPct val="20000"/>
        </a:spcBef>
        <a:buFont typeface="Arial" pitchFamily="34" charset="0"/>
        <a:buChar char="•"/>
        <a:defRPr sz="2667" kern="1200">
          <a:solidFill>
            <a:schemeClr val="tx1"/>
          </a:solidFill>
          <a:latin typeface="Myriad Pro Light" pitchFamily="34" charset="0"/>
          <a:ea typeface="+mn-ea"/>
          <a:cs typeface="+mn-cs"/>
        </a:defRPr>
      </a:lvl4pPr>
      <a:lvl5pPr marL="2895528" indent="-457189" algn="l" defTabSz="1219170" rtl="0" eaLnBrk="1" latinLnBrk="0" hangingPunct="1">
        <a:spcBef>
          <a:spcPct val="20000"/>
        </a:spcBef>
        <a:buFont typeface="Arial" pitchFamily="34" charset="0"/>
        <a:buChar char="•"/>
        <a:defRPr sz="2667" kern="1200">
          <a:solidFill>
            <a:schemeClr val="tx1"/>
          </a:solidFill>
          <a:latin typeface="Myriad Pro Light"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6000" y="447810"/>
            <a:ext cx="10560000" cy="964967"/>
          </a:xfrm>
          <a:prstGeom prst="rect">
            <a:avLst/>
          </a:prstGeom>
        </p:spPr>
        <p:txBody>
          <a:bodyPr vert="horz" lIns="0" tIns="0" rIns="0" bIns="0" rtlCol="0" anchor="b" anchorCtr="0">
            <a:normAutofit/>
          </a:bodyPr>
          <a:lstStyle/>
          <a:p>
            <a:endParaRPr lang="en-GB" dirty="0"/>
          </a:p>
        </p:txBody>
      </p:sp>
      <p:sp>
        <p:nvSpPr>
          <p:cNvPr id="3" name="Text Placeholder 2"/>
          <p:cNvSpPr>
            <a:spLocks noGrp="1"/>
          </p:cNvSpPr>
          <p:nvPr>
            <p:ph type="body" idx="1"/>
          </p:nvPr>
        </p:nvSpPr>
        <p:spPr>
          <a:xfrm>
            <a:off x="816000" y="1600202"/>
            <a:ext cx="10560000" cy="3843524"/>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Picture 4"/>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9550395" y="5443725"/>
            <a:ext cx="2641605" cy="1414275"/>
          </a:xfrm>
          <a:prstGeom prst="rect">
            <a:avLst/>
          </a:prstGeom>
        </p:spPr>
      </p:pic>
      <p:cxnSp>
        <p:nvCxnSpPr>
          <p:cNvPr id="7" name="Straight Connector 6"/>
          <p:cNvCxnSpPr/>
          <p:nvPr userDrawn="1"/>
        </p:nvCxnSpPr>
        <p:spPr>
          <a:xfrm>
            <a:off x="9550395" y="5921332"/>
            <a:ext cx="0" cy="456000"/>
          </a:xfrm>
          <a:prstGeom prst="line">
            <a:avLst/>
          </a:prstGeom>
          <a:ln w="12700">
            <a:solidFill>
              <a:srgbClr val="EE7401"/>
            </a:solidFill>
          </a:ln>
        </p:spPr>
        <p:style>
          <a:lnRef idx="1">
            <a:schemeClr val="accent1"/>
          </a:lnRef>
          <a:fillRef idx="0">
            <a:schemeClr val="accent1"/>
          </a:fillRef>
          <a:effectRef idx="0">
            <a:schemeClr val="accent1"/>
          </a:effectRef>
          <a:fontRef idx="minor">
            <a:schemeClr val="tx1"/>
          </a:fontRef>
        </p:style>
      </p:cxnSp>
      <p:sp>
        <p:nvSpPr>
          <p:cNvPr id="6" name="Title Placeholder 1"/>
          <p:cNvSpPr txBox="1">
            <a:spLocks/>
          </p:cNvSpPr>
          <p:nvPr userDrawn="1"/>
        </p:nvSpPr>
        <p:spPr>
          <a:xfrm>
            <a:off x="453935" y="5921332"/>
            <a:ext cx="8640960" cy="456001"/>
          </a:xfrm>
          <a:prstGeom prst="rect">
            <a:avLst/>
          </a:prstGeom>
        </p:spPr>
        <p:txBody>
          <a:bodyPr vert="horz" lIns="0" tIns="0" rIns="0" bIns="0" rtlCol="0" anchor="ctr" anchorCtr="0">
            <a:normAutofit/>
          </a:bodyPr>
          <a:lstStyle>
            <a:lvl1pPr algn="l" defTabSz="914400" rtl="0" eaLnBrk="1" latinLnBrk="0" hangingPunct="1">
              <a:spcBef>
                <a:spcPct val="0"/>
              </a:spcBef>
              <a:buNone/>
              <a:defRPr sz="4200" kern="1200">
                <a:solidFill>
                  <a:srgbClr val="EE7401"/>
                </a:solidFill>
                <a:latin typeface="Myriad Pro Light" pitchFamily="34" charset="0"/>
                <a:ea typeface="+mj-ea"/>
                <a:cs typeface="+mj-cs"/>
              </a:defRPr>
            </a:lvl1pPr>
          </a:lstStyle>
          <a:p>
            <a:pPr lvl="0" algn="r"/>
            <a:r>
              <a:rPr lang="en-US" sz="2133" dirty="0"/>
              <a:t>Early</a:t>
            </a:r>
            <a:r>
              <a:rPr lang="en-US" sz="2133" baseline="0" dirty="0"/>
              <a:t> Years and Childcare</a:t>
            </a:r>
            <a:endParaRPr lang="en-GB" sz="2133" dirty="0"/>
          </a:p>
        </p:txBody>
      </p:sp>
    </p:spTree>
    <p:extLst>
      <p:ext uri="{BB962C8B-B14F-4D97-AF65-F5344CB8AC3E}">
        <p14:creationId xmlns:p14="http://schemas.microsoft.com/office/powerpoint/2010/main" val="299621746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Lst>
  <p:txStyles>
    <p:titleStyle>
      <a:lvl1pPr algn="l" defTabSz="1219170" rtl="0" eaLnBrk="1" latinLnBrk="0" hangingPunct="1">
        <a:lnSpc>
          <a:spcPct val="80000"/>
        </a:lnSpc>
        <a:spcBef>
          <a:spcPct val="0"/>
        </a:spcBef>
        <a:buNone/>
        <a:defRPr sz="4667" kern="1200" baseline="0">
          <a:solidFill>
            <a:srgbClr val="EE7401"/>
          </a:solidFill>
          <a:latin typeface="Myriad Pro Light" pitchFamily="34" charset="0"/>
          <a:ea typeface="+mj-ea"/>
          <a:cs typeface="+mj-cs"/>
        </a:defRPr>
      </a:lvl1pPr>
    </p:titleStyle>
    <p:bodyStyle>
      <a:lvl1pPr marL="0" indent="0" algn="l" defTabSz="1219170" rtl="0" eaLnBrk="1" latinLnBrk="0" hangingPunct="1">
        <a:spcBef>
          <a:spcPct val="20000"/>
        </a:spcBef>
        <a:buClr>
          <a:srgbClr val="EE7401"/>
        </a:buClr>
        <a:buFontTx/>
        <a:buNone/>
        <a:defRPr sz="3067" kern="1200">
          <a:solidFill>
            <a:schemeClr val="tx1"/>
          </a:solidFill>
          <a:latin typeface="Myriad Pro Light" pitchFamily="34" charset="0"/>
          <a:ea typeface="+mn-ea"/>
          <a:cs typeface="+mn-cs"/>
        </a:defRPr>
      </a:lvl1pPr>
      <a:lvl2pPr marL="603236" indent="-249760" algn="l" defTabSz="1219170" rtl="0" eaLnBrk="1" latinLnBrk="0" hangingPunct="1">
        <a:spcBef>
          <a:spcPct val="20000"/>
        </a:spcBef>
        <a:buClr>
          <a:srgbClr val="EE7401"/>
        </a:buClr>
        <a:buFont typeface="Arial" pitchFamily="34" charset="0"/>
        <a:buChar char="•"/>
        <a:defRPr sz="2933" kern="1200">
          <a:solidFill>
            <a:schemeClr val="tx1"/>
          </a:solidFill>
          <a:latin typeface="Myriad Pro Light" pitchFamily="34" charset="0"/>
          <a:ea typeface="+mn-ea"/>
          <a:cs typeface="+mn-cs"/>
        </a:defRPr>
      </a:lvl2pPr>
      <a:lvl3pPr marL="1073124" indent="-234945" algn="l" defTabSz="1219170" rtl="0" eaLnBrk="1" latinLnBrk="0" hangingPunct="1">
        <a:spcBef>
          <a:spcPct val="20000"/>
        </a:spcBef>
        <a:buClr>
          <a:srgbClr val="EE7401"/>
        </a:buClr>
        <a:buFont typeface="Arial" pitchFamily="34" charset="0"/>
        <a:buChar char="•"/>
        <a:defRPr sz="2933" kern="1200">
          <a:solidFill>
            <a:schemeClr val="tx1"/>
          </a:solidFill>
          <a:latin typeface="Myriad Pro Light" pitchFamily="34" charset="0"/>
          <a:ea typeface="+mn-ea"/>
          <a:cs typeface="+mn-cs"/>
        </a:defRPr>
      </a:lvl3pPr>
      <a:lvl4pPr marL="1557828" indent="-249760" algn="l" defTabSz="1219170" rtl="0" eaLnBrk="1" latinLnBrk="0" hangingPunct="1">
        <a:spcBef>
          <a:spcPct val="20000"/>
        </a:spcBef>
        <a:buClr>
          <a:srgbClr val="EE7401"/>
        </a:buClr>
        <a:buFont typeface="Arial" pitchFamily="34" charset="0"/>
        <a:buChar char="•"/>
        <a:defRPr sz="2933" kern="1200">
          <a:solidFill>
            <a:schemeClr val="tx1"/>
          </a:solidFill>
          <a:latin typeface="Myriad Pro Light" pitchFamily="34" charset="0"/>
          <a:ea typeface="+mn-ea"/>
          <a:cs typeface="+mn-cs"/>
        </a:defRPr>
      </a:lvl4pPr>
      <a:lvl5pPr marL="2027716" indent="-234945" algn="l" defTabSz="1219170" rtl="0" eaLnBrk="1" latinLnBrk="0" hangingPunct="1">
        <a:spcBef>
          <a:spcPct val="20000"/>
        </a:spcBef>
        <a:buClr>
          <a:srgbClr val="EE7401"/>
        </a:buClr>
        <a:buFont typeface="Arial" pitchFamily="34" charset="0"/>
        <a:buChar char="•"/>
        <a:defRPr sz="2933" kern="1200">
          <a:solidFill>
            <a:schemeClr val="tx1"/>
          </a:solidFill>
          <a:latin typeface="Myriad Pro Light"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5">
          <p15:clr>
            <a:srgbClr val="F26B43"/>
          </p15:clr>
        </p15:guide>
        <p15:guide id="2" pos="5375">
          <p15:clr>
            <a:srgbClr val="F26B43"/>
          </p15:clr>
        </p15:guide>
        <p15:guide id="3" orient="horz" pos="2573">
          <p15:clr>
            <a:srgbClr val="F26B43"/>
          </p15:clr>
        </p15:guide>
        <p15:guide id="4" orient="horz" pos="667">
          <p15:clr>
            <a:srgbClr val="F26B43"/>
          </p15:clr>
        </p15:guide>
        <p15:guide id="5" orient="horz" pos="75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47704" y="4651245"/>
            <a:ext cx="4844297" cy="2206756"/>
          </a:xfrm>
          <a:prstGeom prst="rect">
            <a:avLst/>
          </a:prstGeom>
        </p:spPr>
      </p:pic>
      <p:sp>
        <p:nvSpPr>
          <p:cNvPr id="5" name="object 2"/>
          <p:cNvSpPr/>
          <p:nvPr userDrawn="1"/>
        </p:nvSpPr>
        <p:spPr>
          <a:xfrm>
            <a:off x="0" y="0"/>
            <a:ext cx="12192000" cy="4800600"/>
          </a:xfrm>
          <a:custGeom>
            <a:avLst/>
            <a:gdLst/>
            <a:ahLst/>
            <a:cxnLst/>
            <a:rect l="l" t="t" r="r" b="b"/>
            <a:pathLst>
              <a:path w="9144000" h="3600450">
                <a:moveTo>
                  <a:pt x="0" y="3600005"/>
                </a:moveTo>
                <a:lnTo>
                  <a:pt x="9144000" y="3600005"/>
                </a:lnTo>
                <a:lnTo>
                  <a:pt x="9144000" y="0"/>
                </a:lnTo>
                <a:lnTo>
                  <a:pt x="0" y="0"/>
                </a:lnTo>
                <a:lnTo>
                  <a:pt x="0" y="3600005"/>
                </a:lnTo>
                <a:close/>
              </a:path>
            </a:pathLst>
          </a:custGeom>
          <a:solidFill>
            <a:srgbClr val="EE7401"/>
          </a:solidFill>
        </p:spPr>
        <p:txBody>
          <a:bodyPr wrap="square" lIns="0" tIns="0" rIns="0" bIns="0" rtlCol="0"/>
          <a:lstStyle/>
          <a:p>
            <a:endParaRPr sz="2400"/>
          </a:p>
        </p:txBody>
      </p:sp>
    </p:spTree>
    <p:extLst>
      <p:ext uri="{BB962C8B-B14F-4D97-AF65-F5344CB8AC3E}">
        <p14:creationId xmlns:p14="http://schemas.microsoft.com/office/powerpoint/2010/main" val="3942096008"/>
      </p:ext>
    </p:extLst>
  </p:cSld>
  <p:clrMap bg1="lt1" tx1="dk1" bg2="lt2" tx2="dk2" accent1="accent1" accent2="accent2" accent3="accent3" accent4="accent4" accent5="accent5" accent6="accent6" hlink="hlink" folHlink="folHlink"/>
  <p:sldLayoutIdLst>
    <p:sldLayoutId id="2147483732" r:id="rId1"/>
    <p:sldLayoutId id="2147483733" r:id="rId2"/>
  </p:sldLayoutIdLst>
  <p:txStyles>
    <p:titleStyle>
      <a:lvl1pPr algn="l" defTabSz="1219170" rtl="0" eaLnBrk="1" latinLnBrk="0" hangingPunct="1">
        <a:spcBef>
          <a:spcPct val="0"/>
        </a:spcBef>
        <a:buNone/>
        <a:defRPr sz="5600" kern="1200">
          <a:solidFill>
            <a:schemeClr val="tx1"/>
          </a:solidFill>
          <a:latin typeface="Myriad Pro Light" pitchFamily="34" charset="0"/>
          <a:ea typeface="+mj-ea"/>
          <a:cs typeface="+mj-cs"/>
        </a:defRPr>
      </a:lvl1pPr>
    </p:titleStyle>
    <p:bodyStyle>
      <a:lvl1pPr marL="0" indent="0" algn="l" defTabSz="1219170" rtl="0" eaLnBrk="1" latinLnBrk="0" hangingPunct="1">
        <a:spcBef>
          <a:spcPct val="20000"/>
        </a:spcBef>
        <a:buFont typeface="Arial" pitchFamily="34" charset="0"/>
        <a:buNone/>
        <a:defRPr sz="4000" kern="1200">
          <a:solidFill>
            <a:schemeClr val="tx1"/>
          </a:solidFill>
          <a:latin typeface="Myriad Pro Light" pitchFamily="34" charset="0"/>
          <a:ea typeface="+mn-ea"/>
          <a:cs typeface="+mn-cs"/>
        </a:defRPr>
      </a:lvl1pPr>
      <a:lvl2pPr marL="958827" indent="-349242" algn="l" defTabSz="1219170" rtl="0" eaLnBrk="1" latinLnBrk="0" hangingPunct="1">
        <a:spcBef>
          <a:spcPct val="20000"/>
        </a:spcBef>
        <a:buFont typeface="Arial" pitchFamily="34" charset="0"/>
        <a:buChar char="•"/>
        <a:defRPr sz="3733" kern="1200">
          <a:solidFill>
            <a:schemeClr val="tx1"/>
          </a:solidFill>
          <a:latin typeface="Myriad Pro Light" pitchFamily="34" charset="0"/>
          <a:ea typeface="+mn-ea"/>
          <a:cs typeface="+mn-cs"/>
        </a:defRPr>
      </a:lvl2pPr>
      <a:lvl3pPr marL="1676358" indent="-457189" algn="l" defTabSz="1219170" rtl="0" eaLnBrk="1" latinLnBrk="0" hangingPunct="1">
        <a:spcBef>
          <a:spcPct val="20000"/>
        </a:spcBef>
        <a:buFont typeface="Arial" pitchFamily="34" charset="0"/>
        <a:buChar char="•"/>
        <a:defRPr sz="3200" kern="1200">
          <a:solidFill>
            <a:schemeClr val="tx1"/>
          </a:solidFill>
          <a:latin typeface="Myriad Pro Light" pitchFamily="34" charset="0"/>
          <a:ea typeface="+mn-ea"/>
          <a:cs typeface="+mn-cs"/>
        </a:defRPr>
      </a:lvl3pPr>
      <a:lvl4pPr marL="2285943" indent="-457189" algn="l" defTabSz="1219170" rtl="0" eaLnBrk="1" latinLnBrk="0" hangingPunct="1">
        <a:spcBef>
          <a:spcPct val="20000"/>
        </a:spcBef>
        <a:buFont typeface="Arial" pitchFamily="34" charset="0"/>
        <a:buChar char="•"/>
        <a:defRPr sz="2667" kern="1200">
          <a:solidFill>
            <a:schemeClr val="tx1"/>
          </a:solidFill>
          <a:latin typeface="Myriad Pro Light" pitchFamily="34" charset="0"/>
          <a:ea typeface="+mn-ea"/>
          <a:cs typeface="+mn-cs"/>
        </a:defRPr>
      </a:lvl4pPr>
      <a:lvl5pPr marL="2895528" indent="-457189" algn="l" defTabSz="1219170" rtl="0" eaLnBrk="1" latinLnBrk="0" hangingPunct="1">
        <a:spcBef>
          <a:spcPct val="20000"/>
        </a:spcBef>
        <a:buFont typeface="Arial" pitchFamily="34" charset="0"/>
        <a:buChar char="•"/>
        <a:defRPr sz="2667" kern="1200">
          <a:solidFill>
            <a:schemeClr val="tx1"/>
          </a:solidFill>
          <a:latin typeface="Myriad Pro Light"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6000" y="447810"/>
            <a:ext cx="10560000" cy="964967"/>
          </a:xfrm>
          <a:prstGeom prst="rect">
            <a:avLst/>
          </a:prstGeom>
        </p:spPr>
        <p:txBody>
          <a:bodyPr vert="horz" lIns="0" tIns="0" rIns="0" bIns="0" rtlCol="0" anchor="b" anchorCtr="0">
            <a:normAutofit/>
          </a:bodyPr>
          <a:lstStyle/>
          <a:p>
            <a:endParaRPr lang="en-GB" dirty="0"/>
          </a:p>
        </p:txBody>
      </p:sp>
      <p:sp>
        <p:nvSpPr>
          <p:cNvPr id="3" name="Text Placeholder 2"/>
          <p:cNvSpPr>
            <a:spLocks noGrp="1"/>
          </p:cNvSpPr>
          <p:nvPr>
            <p:ph type="body" idx="1"/>
          </p:nvPr>
        </p:nvSpPr>
        <p:spPr>
          <a:xfrm>
            <a:off x="816000" y="1600202"/>
            <a:ext cx="10560000" cy="3843524"/>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Picture 4"/>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9550395" y="5443725"/>
            <a:ext cx="2641605" cy="1414275"/>
          </a:xfrm>
          <a:prstGeom prst="rect">
            <a:avLst/>
          </a:prstGeom>
        </p:spPr>
      </p:pic>
      <p:cxnSp>
        <p:nvCxnSpPr>
          <p:cNvPr id="7" name="Straight Connector 6"/>
          <p:cNvCxnSpPr/>
          <p:nvPr userDrawn="1"/>
        </p:nvCxnSpPr>
        <p:spPr>
          <a:xfrm>
            <a:off x="9550395" y="5921332"/>
            <a:ext cx="0" cy="456000"/>
          </a:xfrm>
          <a:prstGeom prst="line">
            <a:avLst/>
          </a:prstGeom>
          <a:ln w="12700">
            <a:solidFill>
              <a:srgbClr val="EE7401"/>
            </a:solidFill>
          </a:ln>
        </p:spPr>
        <p:style>
          <a:lnRef idx="1">
            <a:schemeClr val="accent1"/>
          </a:lnRef>
          <a:fillRef idx="0">
            <a:schemeClr val="accent1"/>
          </a:fillRef>
          <a:effectRef idx="0">
            <a:schemeClr val="accent1"/>
          </a:effectRef>
          <a:fontRef idx="minor">
            <a:schemeClr val="tx1"/>
          </a:fontRef>
        </p:style>
      </p:cxnSp>
      <p:sp>
        <p:nvSpPr>
          <p:cNvPr id="6" name="Title Placeholder 1"/>
          <p:cNvSpPr txBox="1">
            <a:spLocks/>
          </p:cNvSpPr>
          <p:nvPr userDrawn="1"/>
        </p:nvSpPr>
        <p:spPr>
          <a:xfrm>
            <a:off x="453935" y="5921332"/>
            <a:ext cx="8640960" cy="456001"/>
          </a:xfrm>
          <a:prstGeom prst="rect">
            <a:avLst/>
          </a:prstGeom>
        </p:spPr>
        <p:txBody>
          <a:bodyPr vert="horz" lIns="0" tIns="0" rIns="0" bIns="0" rtlCol="0" anchor="ctr" anchorCtr="0">
            <a:normAutofit/>
          </a:bodyPr>
          <a:lstStyle>
            <a:lvl1pPr algn="l" defTabSz="914400" rtl="0" eaLnBrk="1" latinLnBrk="0" hangingPunct="1">
              <a:spcBef>
                <a:spcPct val="0"/>
              </a:spcBef>
              <a:buNone/>
              <a:defRPr sz="4200" kern="1200">
                <a:solidFill>
                  <a:srgbClr val="EE7401"/>
                </a:solidFill>
                <a:latin typeface="Myriad Pro Light" pitchFamily="34" charset="0"/>
                <a:ea typeface="+mj-ea"/>
                <a:cs typeface="+mj-cs"/>
              </a:defRPr>
            </a:lvl1pPr>
          </a:lstStyle>
          <a:p>
            <a:pPr lvl="0" algn="r"/>
            <a:r>
              <a:rPr lang="en-US" sz="2133" dirty="0"/>
              <a:t>Early</a:t>
            </a:r>
            <a:r>
              <a:rPr lang="en-US" sz="2133" baseline="0" dirty="0"/>
              <a:t> Years and Childcare</a:t>
            </a:r>
            <a:endParaRPr lang="en-GB" sz="2133" dirty="0"/>
          </a:p>
        </p:txBody>
      </p:sp>
    </p:spTree>
    <p:extLst>
      <p:ext uri="{BB962C8B-B14F-4D97-AF65-F5344CB8AC3E}">
        <p14:creationId xmlns:p14="http://schemas.microsoft.com/office/powerpoint/2010/main" val="2579235753"/>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Lst>
  <p:txStyles>
    <p:titleStyle>
      <a:lvl1pPr algn="l" defTabSz="1219170" rtl="0" eaLnBrk="1" latinLnBrk="0" hangingPunct="1">
        <a:lnSpc>
          <a:spcPct val="80000"/>
        </a:lnSpc>
        <a:spcBef>
          <a:spcPct val="0"/>
        </a:spcBef>
        <a:buNone/>
        <a:defRPr sz="4667" kern="1200" baseline="0">
          <a:solidFill>
            <a:srgbClr val="EE7401"/>
          </a:solidFill>
          <a:latin typeface="Myriad Pro Light" pitchFamily="34" charset="0"/>
          <a:ea typeface="+mj-ea"/>
          <a:cs typeface="+mj-cs"/>
        </a:defRPr>
      </a:lvl1pPr>
    </p:titleStyle>
    <p:bodyStyle>
      <a:lvl1pPr marL="0" indent="0" algn="l" defTabSz="1219170" rtl="0" eaLnBrk="1" latinLnBrk="0" hangingPunct="1">
        <a:spcBef>
          <a:spcPct val="20000"/>
        </a:spcBef>
        <a:buClr>
          <a:srgbClr val="EE7401"/>
        </a:buClr>
        <a:buFontTx/>
        <a:buNone/>
        <a:defRPr sz="3067" kern="1200">
          <a:solidFill>
            <a:schemeClr val="tx1"/>
          </a:solidFill>
          <a:latin typeface="Myriad Pro Light" pitchFamily="34" charset="0"/>
          <a:ea typeface="+mn-ea"/>
          <a:cs typeface="+mn-cs"/>
        </a:defRPr>
      </a:lvl1pPr>
      <a:lvl2pPr marL="603236" indent="-249760" algn="l" defTabSz="1219170" rtl="0" eaLnBrk="1" latinLnBrk="0" hangingPunct="1">
        <a:spcBef>
          <a:spcPct val="20000"/>
        </a:spcBef>
        <a:buClr>
          <a:srgbClr val="EE7401"/>
        </a:buClr>
        <a:buFont typeface="Arial" pitchFamily="34" charset="0"/>
        <a:buChar char="•"/>
        <a:defRPr sz="2933" kern="1200">
          <a:solidFill>
            <a:schemeClr val="tx1"/>
          </a:solidFill>
          <a:latin typeface="Myriad Pro Light" pitchFamily="34" charset="0"/>
          <a:ea typeface="+mn-ea"/>
          <a:cs typeface="+mn-cs"/>
        </a:defRPr>
      </a:lvl2pPr>
      <a:lvl3pPr marL="1073124" indent="-234945" algn="l" defTabSz="1219170" rtl="0" eaLnBrk="1" latinLnBrk="0" hangingPunct="1">
        <a:spcBef>
          <a:spcPct val="20000"/>
        </a:spcBef>
        <a:buClr>
          <a:srgbClr val="EE7401"/>
        </a:buClr>
        <a:buFont typeface="Arial" pitchFamily="34" charset="0"/>
        <a:buChar char="•"/>
        <a:defRPr sz="2933" kern="1200">
          <a:solidFill>
            <a:schemeClr val="tx1"/>
          </a:solidFill>
          <a:latin typeface="Myriad Pro Light" pitchFamily="34" charset="0"/>
          <a:ea typeface="+mn-ea"/>
          <a:cs typeface="+mn-cs"/>
        </a:defRPr>
      </a:lvl3pPr>
      <a:lvl4pPr marL="1557828" indent="-249760" algn="l" defTabSz="1219170" rtl="0" eaLnBrk="1" latinLnBrk="0" hangingPunct="1">
        <a:spcBef>
          <a:spcPct val="20000"/>
        </a:spcBef>
        <a:buClr>
          <a:srgbClr val="EE7401"/>
        </a:buClr>
        <a:buFont typeface="Arial" pitchFamily="34" charset="0"/>
        <a:buChar char="•"/>
        <a:defRPr sz="2933" kern="1200">
          <a:solidFill>
            <a:schemeClr val="tx1"/>
          </a:solidFill>
          <a:latin typeface="Myriad Pro Light" pitchFamily="34" charset="0"/>
          <a:ea typeface="+mn-ea"/>
          <a:cs typeface="+mn-cs"/>
        </a:defRPr>
      </a:lvl4pPr>
      <a:lvl5pPr marL="2027716" indent="-234945" algn="l" defTabSz="1219170" rtl="0" eaLnBrk="1" latinLnBrk="0" hangingPunct="1">
        <a:spcBef>
          <a:spcPct val="20000"/>
        </a:spcBef>
        <a:buClr>
          <a:srgbClr val="EE7401"/>
        </a:buClr>
        <a:buFont typeface="Arial" pitchFamily="34" charset="0"/>
        <a:buChar char="•"/>
        <a:defRPr sz="2933" kern="1200">
          <a:solidFill>
            <a:schemeClr val="tx1"/>
          </a:solidFill>
          <a:latin typeface="Myriad Pro Light"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5">
          <p15:clr>
            <a:srgbClr val="F26B43"/>
          </p15:clr>
        </p15:guide>
        <p15:guide id="2" pos="5375">
          <p15:clr>
            <a:srgbClr val="F26B43"/>
          </p15:clr>
        </p15:guide>
        <p15:guide id="3" orient="horz" pos="2573">
          <p15:clr>
            <a:srgbClr val="F26B43"/>
          </p15:clr>
        </p15:guide>
        <p15:guide id="4" orient="horz" pos="667">
          <p15:clr>
            <a:srgbClr val="F26B43"/>
          </p15:clr>
        </p15:guide>
        <p15:guide id="5" orient="horz" pos="75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pexels.com/photo/chart-close-up-data-desk-590022/" TargetMode="External"/><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blogs.ed.ac.uk/itiltattle/2019/07/19/makinganimpact/" TargetMode="External"/><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juku.it/quick-note-what-does-cloud-domination-really-mean/question-mark-shaped-cloud/" TargetMode="External"/><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flickr.com/photos/solutionist/48227530012" TargetMode="External"/><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s4be.cochrane.org/blog/2015/07/14/data-analysis-methods/" TargetMode="External"/><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pxhere.com/en/photo/1437501" TargetMode="External"/><Relationship Id="rId2" Type="http://schemas.openxmlformats.org/officeDocument/2006/relationships/image" Target="../media/image21.jpg!d"/><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www.pixnio.com/objects/electronics-devices/electric-lights-pictures/clear-light-bulb"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pexels.com/photo/alarm-alarm-clock-analog-analogue-280254/" TargetMode="External"/><Relationship Id="rId5" Type="http://schemas.openxmlformats.org/officeDocument/2006/relationships/image" Target="../media/image8.jpeg"/><Relationship Id="rId4" Type="http://schemas.openxmlformats.org/officeDocument/2006/relationships/hyperlink" Target="https://www.wallpaperflare.com/brown-tabby-cat-laying-in-white-and-black-polka-dot-pet-bed-wallpaper-wepey"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thexycode.com/2020/12/28/baby-steps/" TargetMode="External"/><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mailto:ann@annvandyke.co.uk" TargetMode="External"/><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hyperlink" Target="mailto:catherine.mcleod@dingley.org.uk"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www.dingley.org.uk/"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theconversation.com/forensic-evidence-offers-only-probabilities-not-guarantees-that-justice-will-be-served-39230" TargetMode="External"/><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deviantart.com/pepey/art/Elephant-in-the-room-747516645" TargetMode="External"/><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enago.com/academy/text-data-mining-researchers/" TargetMode="External"/><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www.legislation.gov.uk/ukpga/2006/21/notes/division/6/1"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CEF6C2F-9906-4F89-9B4F-598E9F344B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428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12CD6-A76F-439F-9C98-C0211D8FD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12192000" cy="26151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 descr="A picture containing posing&#10;&#10;Description automatically generated">
            <a:extLst>
              <a:ext uri="{FF2B5EF4-FFF2-40B4-BE49-F238E27FC236}">
                <a16:creationId xmlns:a16="http://schemas.microsoft.com/office/drawing/2014/main" id="{4B8D7814-6C8C-8525-5199-1B848AA3BCF8}"/>
              </a:ext>
            </a:extLst>
          </p:cNvPr>
          <p:cNvPicPr>
            <a:picLocks noChangeAspect="1"/>
          </p:cNvPicPr>
          <p:nvPr/>
        </p:nvPicPr>
        <p:blipFill rotWithShape="1">
          <a:blip r:embed="rId3"/>
          <a:srcRect b="1836"/>
          <a:stretch/>
        </p:blipFill>
        <p:spPr>
          <a:xfrm>
            <a:off x="649288" y="731838"/>
            <a:ext cx="4397375" cy="3097213"/>
          </a:xfrm>
          <a:prstGeom prst="rect">
            <a:avLst/>
          </a:prstGeom>
        </p:spPr>
      </p:pic>
      <p:pic>
        <p:nvPicPr>
          <p:cNvPr id="2" name="Picture 1" descr="Logo, company name&#10;&#10;Description automatically generated">
            <a:extLst>
              <a:ext uri="{FF2B5EF4-FFF2-40B4-BE49-F238E27FC236}">
                <a16:creationId xmlns:a16="http://schemas.microsoft.com/office/drawing/2014/main" id="{46E7EA45-B346-6EC9-346B-7C4B54ECC495}"/>
              </a:ext>
            </a:extLst>
          </p:cNvPr>
          <p:cNvPicPr>
            <a:picLocks noChangeAspect="1"/>
          </p:cNvPicPr>
          <p:nvPr/>
        </p:nvPicPr>
        <p:blipFill rotWithShape="1">
          <a:blip r:embed="rId4"/>
          <a:srcRect t="28826" b="31705"/>
          <a:stretch/>
        </p:blipFill>
        <p:spPr>
          <a:xfrm>
            <a:off x="5121275" y="731838"/>
            <a:ext cx="6429375" cy="1746250"/>
          </a:xfrm>
          <a:prstGeom prst="rect">
            <a:avLst/>
          </a:prstGeom>
        </p:spPr>
      </p:pic>
      <p:pic>
        <p:nvPicPr>
          <p:cNvPr id="3" name="Picture 2" descr="Logo, company name&#10;&#10;Description automatically generated">
            <a:extLst>
              <a:ext uri="{FF2B5EF4-FFF2-40B4-BE49-F238E27FC236}">
                <a16:creationId xmlns:a16="http://schemas.microsoft.com/office/drawing/2014/main" id="{B9700FED-1E19-4B45-82C5-0A565EA658AD}"/>
              </a:ext>
            </a:extLst>
          </p:cNvPr>
          <p:cNvPicPr>
            <a:picLocks noChangeAspect="1"/>
          </p:cNvPicPr>
          <p:nvPr/>
        </p:nvPicPr>
        <p:blipFill>
          <a:blip r:embed="rId5"/>
          <a:stretch>
            <a:fillRect/>
          </a:stretch>
        </p:blipFill>
        <p:spPr>
          <a:xfrm>
            <a:off x="5121275" y="2551113"/>
            <a:ext cx="6429375" cy="1276350"/>
          </a:xfrm>
          <a:prstGeom prst="rect">
            <a:avLst/>
          </a:prstGeom>
        </p:spPr>
      </p:pic>
      <p:sp>
        <p:nvSpPr>
          <p:cNvPr id="4" name="Title 3">
            <a:extLst>
              <a:ext uri="{FF2B5EF4-FFF2-40B4-BE49-F238E27FC236}">
                <a16:creationId xmlns:a16="http://schemas.microsoft.com/office/drawing/2014/main" id="{22275AB5-5CFE-413A-88BC-A10E4E7384A8}"/>
              </a:ext>
            </a:extLst>
          </p:cNvPr>
          <p:cNvSpPr>
            <a:spLocks noGrp="1"/>
          </p:cNvSpPr>
          <p:nvPr>
            <p:ph type="ctrTitle"/>
          </p:nvPr>
        </p:nvSpPr>
        <p:spPr>
          <a:xfrm>
            <a:off x="838200" y="4636802"/>
            <a:ext cx="10515600" cy="1325563"/>
          </a:xfrm>
        </p:spPr>
        <p:txBody>
          <a:bodyPr vert="horz" lIns="91440" tIns="45720" rIns="91440" bIns="45720" rtlCol="0" anchor="ctr">
            <a:normAutofit/>
          </a:bodyPr>
          <a:lstStyle/>
          <a:p>
            <a:br>
              <a:rPr lang="en-US" sz="2800" b="1" kern="1200">
                <a:solidFill>
                  <a:schemeClr val="tx1"/>
                </a:solidFill>
                <a:latin typeface="+mj-lt"/>
                <a:ea typeface="+mj-ea"/>
                <a:cs typeface="+mj-cs"/>
              </a:rPr>
            </a:br>
            <a:br>
              <a:rPr lang="en-US" sz="2800" b="1" kern="1200">
                <a:solidFill>
                  <a:schemeClr val="tx1"/>
                </a:solidFill>
                <a:latin typeface="+mj-lt"/>
                <a:ea typeface="+mj-ea"/>
                <a:cs typeface="+mj-cs"/>
              </a:rPr>
            </a:br>
            <a:r>
              <a:rPr lang="en-US" sz="2800" b="1" kern="1200">
                <a:solidFill>
                  <a:schemeClr val="tx1"/>
                </a:solidFill>
                <a:latin typeface="+mj-lt"/>
                <a:ea typeface="+mj-ea"/>
                <a:cs typeface="+mj-cs"/>
              </a:rPr>
              <a:t>Measuring Sufficiency for EYs Children with SEND</a:t>
            </a:r>
          </a:p>
        </p:txBody>
      </p:sp>
    </p:spTree>
    <p:extLst>
      <p:ext uri="{BB962C8B-B14F-4D97-AF65-F5344CB8AC3E}">
        <p14:creationId xmlns:p14="http://schemas.microsoft.com/office/powerpoint/2010/main" val="41451790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Exclamation mark on a yellow background">
            <a:extLst>
              <a:ext uri="{FF2B5EF4-FFF2-40B4-BE49-F238E27FC236}">
                <a16:creationId xmlns:a16="http://schemas.microsoft.com/office/drawing/2014/main" id="{831339A0-9BB3-8780-0BB7-3C322BB55DFF}"/>
              </a:ext>
            </a:extLst>
          </p:cNvPr>
          <p:cNvPicPr>
            <a:picLocks noChangeAspect="1"/>
          </p:cNvPicPr>
          <p:nvPr/>
        </p:nvPicPr>
        <p:blipFill rotWithShape="1">
          <a:blip r:embed="rId2"/>
          <a:srcRect l="26875" r="13958"/>
          <a:stretch/>
        </p:blipFill>
        <p:spPr>
          <a:xfrm>
            <a:off x="-1" y="-2"/>
            <a:ext cx="5410198" cy="6858002"/>
          </a:xfrm>
          <a:prstGeom prst="rect">
            <a:avLst/>
          </a:prstGeom>
        </p:spPr>
      </p:pic>
      <p:sp useBgFill="1">
        <p:nvSpPr>
          <p:cNvPr id="15" name="Rectangle 14">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61C39D-6A1A-5C20-8C9B-F8EACF57E1D5}"/>
              </a:ext>
            </a:extLst>
          </p:cNvPr>
          <p:cNvSpPr>
            <a:spLocks noGrp="1"/>
          </p:cNvSpPr>
          <p:nvPr>
            <p:ph type="title"/>
          </p:nvPr>
        </p:nvSpPr>
        <p:spPr>
          <a:xfrm>
            <a:off x="6115317" y="405685"/>
            <a:ext cx="5464968" cy="1559301"/>
          </a:xfrm>
        </p:spPr>
        <p:txBody>
          <a:bodyPr>
            <a:normAutofit/>
          </a:bodyPr>
          <a:lstStyle/>
          <a:p>
            <a:r>
              <a:rPr lang="en-US" sz="4000" b="1" dirty="0"/>
              <a:t>What did we do and why?</a:t>
            </a:r>
          </a:p>
        </p:txBody>
      </p:sp>
      <p:sp>
        <p:nvSpPr>
          <p:cNvPr id="3" name="Content Placeholder 2">
            <a:extLst>
              <a:ext uri="{FF2B5EF4-FFF2-40B4-BE49-F238E27FC236}">
                <a16:creationId xmlns:a16="http://schemas.microsoft.com/office/drawing/2014/main" id="{F26123F3-F9A2-AEB6-D9EB-A4E7D333BCB9}"/>
              </a:ext>
            </a:extLst>
          </p:cNvPr>
          <p:cNvSpPr>
            <a:spLocks noGrp="1"/>
          </p:cNvSpPr>
          <p:nvPr>
            <p:ph idx="1"/>
          </p:nvPr>
        </p:nvSpPr>
        <p:spPr>
          <a:xfrm>
            <a:off x="6115317" y="2743200"/>
            <a:ext cx="5247340" cy="3496878"/>
          </a:xfrm>
        </p:spPr>
        <p:txBody>
          <a:bodyPr anchor="ctr">
            <a:normAutofit/>
          </a:bodyPr>
          <a:lstStyle/>
          <a:p>
            <a:r>
              <a:rPr lang="en-US" sz="2000" dirty="0"/>
              <a:t>Listened to families, providers and LAs</a:t>
            </a:r>
          </a:p>
          <a:p>
            <a:r>
              <a:rPr lang="en-US" sz="2000" dirty="0"/>
              <a:t>Secured our Comic Relief project </a:t>
            </a:r>
          </a:p>
          <a:p>
            <a:r>
              <a:rPr lang="en-US" sz="2000" dirty="0"/>
              <a:t>Spoke to a selected group of LAs</a:t>
            </a:r>
          </a:p>
          <a:p>
            <a:r>
              <a:rPr lang="en-US" sz="2000" dirty="0"/>
              <a:t>A comprehensive online search…</a:t>
            </a:r>
          </a:p>
        </p:txBody>
      </p:sp>
    </p:spTree>
    <p:extLst>
      <p:ext uri="{BB962C8B-B14F-4D97-AF65-F5344CB8AC3E}">
        <p14:creationId xmlns:p14="http://schemas.microsoft.com/office/powerpoint/2010/main" val="1107579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writing on a piece of paper&#10;&#10;Description automatically generated with medium confidence">
            <a:extLst>
              <a:ext uri="{FF2B5EF4-FFF2-40B4-BE49-F238E27FC236}">
                <a16:creationId xmlns:a16="http://schemas.microsoft.com/office/drawing/2014/main" id="{733D91D0-F458-E71E-F745-4F4C33E83D02}"/>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6589" r="-1" b="-1"/>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839F74C-C1C7-48D7-DFFA-522188FFB925}"/>
              </a:ext>
            </a:extLst>
          </p:cNvPr>
          <p:cNvSpPr>
            <a:spLocks noGrp="1"/>
          </p:cNvSpPr>
          <p:nvPr>
            <p:ph type="title"/>
          </p:nvPr>
        </p:nvSpPr>
        <p:spPr>
          <a:xfrm>
            <a:off x="838200" y="365125"/>
            <a:ext cx="3822189" cy="1899912"/>
          </a:xfrm>
        </p:spPr>
        <p:txBody>
          <a:bodyPr>
            <a:normAutofit/>
          </a:bodyPr>
          <a:lstStyle/>
          <a:p>
            <a:r>
              <a:rPr lang="en-US" sz="4000" b="1" dirty="0">
                <a:latin typeface="+mn-lt"/>
              </a:rPr>
              <a:t>What we found in typical CSAs…</a:t>
            </a:r>
          </a:p>
        </p:txBody>
      </p:sp>
      <p:sp>
        <p:nvSpPr>
          <p:cNvPr id="3" name="Content Placeholder 2">
            <a:extLst>
              <a:ext uri="{FF2B5EF4-FFF2-40B4-BE49-F238E27FC236}">
                <a16:creationId xmlns:a16="http://schemas.microsoft.com/office/drawing/2014/main" id="{01CC4C60-7F22-12DA-489A-F6FCCA8B3AC5}"/>
              </a:ext>
            </a:extLst>
          </p:cNvPr>
          <p:cNvSpPr>
            <a:spLocks noGrp="1"/>
          </p:cNvSpPr>
          <p:nvPr>
            <p:ph idx="1"/>
          </p:nvPr>
        </p:nvSpPr>
        <p:spPr>
          <a:xfrm>
            <a:off x="838200" y="2434201"/>
            <a:ext cx="3822189" cy="3742762"/>
          </a:xfrm>
        </p:spPr>
        <p:txBody>
          <a:bodyPr>
            <a:normAutofit/>
          </a:bodyPr>
          <a:lstStyle/>
          <a:p>
            <a:pPr marL="0" indent="0">
              <a:buNone/>
            </a:pPr>
            <a:r>
              <a:rPr lang="en-GB" sz="1400" dirty="0"/>
              <a:t>An analysis of supply and demand, present and predicted using:</a:t>
            </a:r>
          </a:p>
          <a:p>
            <a:pPr lvl="1"/>
            <a:r>
              <a:rPr lang="en-GB" sz="1400" dirty="0"/>
              <a:t>Socio-demographic data (usually to locality level)</a:t>
            </a:r>
          </a:p>
          <a:p>
            <a:pPr lvl="1"/>
            <a:r>
              <a:rPr lang="en-GB" sz="1400" dirty="0"/>
              <a:t>Employment and workforce trends</a:t>
            </a:r>
          </a:p>
          <a:p>
            <a:pPr lvl="1"/>
            <a:r>
              <a:rPr lang="en-GB" sz="1400" dirty="0"/>
              <a:t>Questionnaires and feedback from providers</a:t>
            </a:r>
          </a:p>
          <a:p>
            <a:pPr lvl="1"/>
            <a:r>
              <a:rPr lang="en-GB" sz="1400" dirty="0"/>
              <a:t>Questionnaires and feedback from families</a:t>
            </a:r>
          </a:p>
          <a:p>
            <a:pPr lvl="1"/>
            <a:r>
              <a:rPr lang="en-GB" sz="1400" dirty="0"/>
              <a:t>Local intelligence for example feedback from the Family Information Service (or equivalent), parents, Health, employment service etc.</a:t>
            </a:r>
          </a:p>
          <a:p>
            <a:pPr marL="0" indent="0">
              <a:buNone/>
            </a:pPr>
            <a:endParaRPr lang="en-US" sz="1400" dirty="0"/>
          </a:p>
          <a:p>
            <a:pPr marL="0" indent="0">
              <a:buNone/>
            </a:pPr>
            <a:r>
              <a:rPr lang="en-US" sz="1400" dirty="0"/>
              <a:t>Typically CSA’s will </a:t>
            </a:r>
            <a:r>
              <a:rPr lang="en-US" sz="1400" dirty="0" err="1"/>
              <a:t>analyse</a:t>
            </a:r>
            <a:r>
              <a:rPr lang="en-US" sz="1400" dirty="0"/>
              <a:t> information for the whole population of 0-14/18 year </a:t>
            </a:r>
            <a:r>
              <a:rPr lang="en-US" sz="1400" dirty="0" err="1"/>
              <a:t>olds</a:t>
            </a:r>
            <a:r>
              <a:rPr lang="en-US" sz="1400" dirty="0"/>
              <a:t>.</a:t>
            </a:r>
          </a:p>
          <a:p>
            <a:endParaRPr lang="en-US" sz="1400" dirty="0"/>
          </a:p>
        </p:txBody>
      </p:sp>
    </p:spTree>
    <p:extLst>
      <p:ext uri="{BB962C8B-B14F-4D97-AF65-F5344CB8AC3E}">
        <p14:creationId xmlns:p14="http://schemas.microsoft.com/office/powerpoint/2010/main" val="702259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drop of water falling into a pool of water&#10;&#10;Description automatically generated with low confidence">
            <a:extLst>
              <a:ext uri="{FF2B5EF4-FFF2-40B4-BE49-F238E27FC236}">
                <a16:creationId xmlns:a16="http://schemas.microsoft.com/office/drawing/2014/main" id="{4A4D73B0-F57A-BEF8-852A-D71E92FDE088}"/>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02" r="5681" b="-1"/>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C184E14-4501-C225-3E09-F33FC381D29F}"/>
              </a:ext>
            </a:extLst>
          </p:cNvPr>
          <p:cNvSpPr>
            <a:spLocks noGrp="1"/>
          </p:cNvSpPr>
          <p:nvPr>
            <p:ph type="title"/>
          </p:nvPr>
        </p:nvSpPr>
        <p:spPr>
          <a:xfrm>
            <a:off x="838200" y="365125"/>
            <a:ext cx="3822189" cy="1899912"/>
          </a:xfrm>
        </p:spPr>
        <p:txBody>
          <a:bodyPr>
            <a:normAutofit/>
          </a:bodyPr>
          <a:lstStyle/>
          <a:p>
            <a:r>
              <a:rPr lang="en-US" sz="4000" b="1">
                <a:latin typeface="+mn-lt"/>
              </a:rPr>
              <a:t>But…</a:t>
            </a:r>
          </a:p>
        </p:txBody>
      </p:sp>
      <p:sp>
        <p:nvSpPr>
          <p:cNvPr id="3" name="Content Placeholder 2">
            <a:extLst>
              <a:ext uri="{FF2B5EF4-FFF2-40B4-BE49-F238E27FC236}">
                <a16:creationId xmlns:a16="http://schemas.microsoft.com/office/drawing/2014/main" id="{32A443E2-B009-5EC2-E949-7D38339E5A79}"/>
              </a:ext>
            </a:extLst>
          </p:cNvPr>
          <p:cNvSpPr>
            <a:spLocks noGrp="1"/>
          </p:cNvSpPr>
          <p:nvPr>
            <p:ph idx="1"/>
          </p:nvPr>
        </p:nvSpPr>
        <p:spPr>
          <a:xfrm>
            <a:off x="609737" y="2265037"/>
            <a:ext cx="3822189" cy="3742762"/>
          </a:xfrm>
        </p:spPr>
        <p:txBody>
          <a:bodyPr vert="horz" lIns="91440" tIns="45720" rIns="91440" bIns="45720" rtlCol="0" anchor="t">
            <a:normAutofit/>
          </a:bodyPr>
          <a:lstStyle/>
          <a:p>
            <a:r>
              <a:rPr lang="en-US" sz="1300" dirty="0"/>
              <a:t>There was no specific methodology for measuring supply and demand for children with SEND</a:t>
            </a:r>
          </a:p>
          <a:p>
            <a:r>
              <a:rPr lang="en-US" sz="1300" dirty="0"/>
              <a:t>Specific sections told us what you will do, but not </a:t>
            </a:r>
            <a:r>
              <a:rPr lang="en-US" sz="1300" u="sng" dirty="0"/>
              <a:t>how you know </a:t>
            </a:r>
            <a:r>
              <a:rPr lang="en-US" sz="1300" dirty="0"/>
              <a:t>if you are sufficient </a:t>
            </a:r>
          </a:p>
          <a:p>
            <a:pPr marL="0" indent="0">
              <a:buNone/>
            </a:pPr>
            <a:endParaRPr lang="en-US" sz="1300" dirty="0"/>
          </a:p>
          <a:p>
            <a:pPr marL="0" indent="0">
              <a:buNone/>
            </a:pPr>
            <a:r>
              <a:rPr lang="en-US" sz="1300" dirty="0"/>
              <a:t>Yet…</a:t>
            </a:r>
          </a:p>
          <a:p>
            <a:r>
              <a:rPr lang="en-US" sz="1300" dirty="0"/>
              <a:t>We know children with SEND are not accessing their entitlements </a:t>
            </a:r>
          </a:p>
          <a:p>
            <a:r>
              <a:rPr lang="en-US" sz="1300" dirty="0"/>
              <a:t>We are required to secure provision in law</a:t>
            </a:r>
          </a:p>
          <a:p>
            <a:r>
              <a:rPr lang="en-US" sz="1300" dirty="0"/>
              <a:t>Sufficiency for this group of children was STILL emerging</a:t>
            </a:r>
          </a:p>
        </p:txBody>
      </p:sp>
    </p:spTree>
    <p:extLst>
      <p:ext uri="{BB962C8B-B14F-4D97-AF65-F5344CB8AC3E}">
        <p14:creationId xmlns:p14="http://schemas.microsoft.com/office/powerpoint/2010/main" val="19319289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63705-0E1D-6138-D7B2-3BBC7282AA80}"/>
              </a:ext>
            </a:extLst>
          </p:cNvPr>
          <p:cNvSpPr>
            <a:spLocks noGrp="1"/>
          </p:cNvSpPr>
          <p:nvPr>
            <p:ph type="title"/>
          </p:nvPr>
        </p:nvSpPr>
        <p:spPr/>
        <p:txBody>
          <a:bodyPr/>
          <a:lstStyle/>
          <a:p>
            <a:pPr algn="ctr"/>
            <a:r>
              <a:rPr lang="en-US" b="1" dirty="0">
                <a:solidFill>
                  <a:srgbClr val="025B9D"/>
                </a:solidFill>
                <a:latin typeface="+mn-lt"/>
              </a:rPr>
              <a:t>Are you specifically measuring sufficiency for children with SEND in the Early Years?</a:t>
            </a:r>
          </a:p>
        </p:txBody>
      </p:sp>
      <p:pic>
        <p:nvPicPr>
          <p:cNvPr id="5" name="Content Placeholder 4" descr="A picture containing outdoor, blue, several&#10;&#10;Description automatically generated">
            <a:extLst>
              <a:ext uri="{FF2B5EF4-FFF2-40B4-BE49-F238E27FC236}">
                <a16:creationId xmlns:a16="http://schemas.microsoft.com/office/drawing/2014/main" id="{D86A628C-1F4C-A858-B514-7235DC30EB03}"/>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2550017" y="2169034"/>
            <a:ext cx="7091965" cy="4040506"/>
          </a:xfrm>
        </p:spPr>
      </p:pic>
    </p:spTree>
    <p:extLst>
      <p:ext uri="{BB962C8B-B14F-4D97-AF65-F5344CB8AC3E}">
        <p14:creationId xmlns:p14="http://schemas.microsoft.com/office/powerpoint/2010/main" val="2776140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A68468-C291-14EB-95B8-BDE4C2F5E43B}"/>
              </a:ext>
            </a:extLst>
          </p:cNvPr>
          <p:cNvSpPr>
            <a:spLocks noGrp="1"/>
          </p:cNvSpPr>
          <p:nvPr>
            <p:ph type="title"/>
          </p:nvPr>
        </p:nvSpPr>
        <p:spPr>
          <a:xfrm>
            <a:off x="838200" y="365125"/>
            <a:ext cx="10515600" cy="1306443"/>
          </a:xfrm>
        </p:spPr>
        <p:txBody>
          <a:bodyPr>
            <a:normAutofit/>
          </a:bodyPr>
          <a:lstStyle/>
          <a:p>
            <a:r>
              <a:rPr lang="en-US" sz="4000" b="1">
                <a:latin typeface="+mn-lt"/>
              </a:rPr>
              <a:t>It’s complicated! </a:t>
            </a:r>
          </a:p>
        </p:txBody>
      </p:sp>
      <p:sp>
        <p:nvSpPr>
          <p:cNvPr id="3" name="Content Placeholder 2">
            <a:extLst>
              <a:ext uri="{FF2B5EF4-FFF2-40B4-BE49-F238E27FC236}">
                <a16:creationId xmlns:a16="http://schemas.microsoft.com/office/drawing/2014/main" id="{B450DBB3-94D0-3210-4065-BB9C1DDD71D6}"/>
              </a:ext>
            </a:extLst>
          </p:cNvPr>
          <p:cNvSpPr>
            <a:spLocks noGrp="1"/>
          </p:cNvSpPr>
          <p:nvPr>
            <p:ph idx="1"/>
          </p:nvPr>
        </p:nvSpPr>
        <p:spPr>
          <a:xfrm>
            <a:off x="838200" y="1825625"/>
            <a:ext cx="4152774" cy="4303464"/>
          </a:xfrm>
        </p:spPr>
        <p:txBody>
          <a:bodyPr>
            <a:normAutofit/>
          </a:bodyPr>
          <a:lstStyle/>
          <a:p>
            <a:r>
              <a:rPr lang="en-US" sz="2000"/>
              <a:t>How do we measure the number of children with SEND when needs are still emerging?</a:t>
            </a:r>
          </a:p>
          <a:p>
            <a:r>
              <a:rPr lang="en-US" sz="2000"/>
              <a:t>How do we accurately measure supply when we hold our sector to account for inclusion?</a:t>
            </a:r>
          </a:p>
          <a:p>
            <a:r>
              <a:rPr lang="en-US" sz="2000"/>
              <a:t>How do we take account of “reasonably practical” ie parental entitlements, expectations, wants and needs?</a:t>
            </a:r>
          </a:p>
          <a:p>
            <a:r>
              <a:rPr lang="en-US" sz="2000"/>
              <a:t>How do we ask the questions without planting the wrong seeds?</a:t>
            </a:r>
          </a:p>
          <a:p>
            <a:pPr marL="0" indent="0">
              <a:buNone/>
            </a:pPr>
            <a:endParaRPr lang="en-US" sz="2000"/>
          </a:p>
        </p:txBody>
      </p:sp>
      <p:pic>
        <p:nvPicPr>
          <p:cNvPr id="6" name="Picture 5" descr="A picture containing tool&#10;&#10;Description automatically generated">
            <a:extLst>
              <a:ext uri="{FF2B5EF4-FFF2-40B4-BE49-F238E27FC236}">
                <a16:creationId xmlns:a16="http://schemas.microsoft.com/office/drawing/2014/main" id="{CD363C98-5F13-416C-0BFA-E11B467968B7}"/>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r="2" b="8095"/>
          <a:stretch/>
        </p:blipFill>
        <p:spPr>
          <a:xfrm>
            <a:off x="5183500" y="1904282"/>
            <a:ext cx="6170299" cy="4224808"/>
          </a:xfrm>
          <a:prstGeom prst="rect">
            <a:avLst/>
          </a:prstGeom>
        </p:spPr>
      </p:pic>
    </p:spTree>
    <p:extLst>
      <p:ext uri="{BB962C8B-B14F-4D97-AF65-F5344CB8AC3E}">
        <p14:creationId xmlns:p14="http://schemas.microsoft.com/office/powerpoint/2010/main" val="35088779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649C91A9-84E7-4BF0-9026-62F01380D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ECA68468-C291-14EB-95B8-BDE4C2F5E43B}"/>
              </a:ext>
            </a:extLst>
          </p:cNvPr>
          <p:cNvSpPr>
            <a:spLocks noGrp="1"/>
          </p:cNvSpPr>
          <p:nvPr>
            <p:ph type="title"/>
          </p:nvPr>
        </p:nvSpPr>
        <p:spPr>
          <a:xfrm>
            <a:off x="761802" y="762001"/>
            <a:ext cx="4080362" cy="1708242"/>
          </a:xfrm>
        </p:spPr>
        <p:txBody>
          <a:bodyPr anchor="ctr">
            <a:normAutofit/>
          </a:bodyPr>
          <a:lstStyle/>
          <a:p>
            <a:r>
              <a:rPr lang="en-US" sz="4000" b="1">
                <a:latin typeface="+mn-lt"/>
              </a:rPr>
              <a:t>Measuring demand</a:t>
            </a:r>
          </a:p>
        </p:txBody>
      </p:sp>
      <p:sp>
        <p:nvSpPr>
          <p:cNvPr id="3" name="Content Placeholder 2">
            <a:extLst>
              <a:ext uri="{FF2B5EF4-FFF2-40B4-BE49-F238E27FC236}">
                <a16:creationId xmlns:a16="http://schemas.microsoft.com/office/drawing/2014/main" id="{B450DBB3-94D0-3210-4065-BB9C1DDD71D6}"/>
              </a:ext>
            </a:extLst>
          </p:cNvPr>
          <p:cNvSpPr>
            <a:spLocks noGrp="1"/>
          </p:cNvSpPr>
          <p:nvPr>
            <p:ph idx="1"/>
          </p:nvPr>
        </p:nvSpPr>
        <p:spPr>
          <a:xfrm>
            <a:off x="761803" y="2470244"/>
            <a:ext cx="4080361" cy="3769834"/>
          </a:xfrm>
        </p:spPr>
        <p:txBody>
          <a:bodyPr anchor="ctr">
            <a:normAutofit/>
          </a:bodyPr>
          <a:lstStyle/>
          <a:p>
            <a:r>
              <a:rPr lang="en-US" sz="2000" dirty="0"/>
              <a:t>The total population of children in the EYs</a:t>
            </a:r>
          </a:p>
          <a:p>
            <a:r>
              <a:rPr lang="en-US" sz="2000" dirty="0"/>
              <a:t>Live emerging and additional needs (Section 23s)</a:t>
            </a:r>
            <a:endParaRPr lang="en-US" sz="2000" dirty="0">
              <a:cs typeface="Calibri"/>
            </a:endParaRPr>
          </a:p>
          <a:p>
            <a:r>
              <a:rPr lang="en-US" sz="2000" dirty="0"/>
              <a:t>Tracking back to triangulate and understand the journey and impact, </a:t>
            </a:r>
            <a:r>
              <a:rPr lang="en-US" sz="2000" dirty="0" err="1"/>
              <a:t>eg</a:t>
            </a:r>
            <a:r>
              <a:rPr lang="en-US" sz="2000" dirty="0"/>
              <a:t> what was the take up of entitlement hours in the early years for the cohorts of children in reception, year 1 and 2 ?</a:t>
            </a:r>
          </a:p>
        </p:txBody>
      </p:sp>
      <p:sp>
        <p:nvSpPr>
          <p:cNvPr id="12" name="Rectangle 11">
            <a:extLst>
              <a:ext uri="{FF2B5EF4-FFF2-40B4-BE49-F238E27FC236}">
                <a16:creationId xmlns:a16="http://schemas.microsoft.com/office/drawing/2014/main" id="{9B47378D-AD27-45D0-8C1C-5B1098DCC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0"/>
            <a:ext cx="6781799" cy="6858000"/>
          </a:xfrm>
          <a:prstGeom prst="rect">
            <a:avLst/>
          </a:prstGeom>
          <a:solidFill>
            <a:srgbClr val="FFFFFF"/>
          </a:solidFill>
          <a:ln>
            <a:noFill/>
          </a:ln>
          <a:effectLst>
            <a:outerShdw blurRad="177800" dist="215900" dir="8520000" sx="94000" sy="94000" algn="t"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magnifying glass on a paper&#10;&#10;Description automatically generated">
            <a:extLst>
              <a:ext uri="{FF2B5EF4-FFF2-40B4-BE49-F238E27FC236}">
                <a16:creationId xmlns:a16="http://schemas.microsoft.com/office/drawing/2014/main" id="{366445B0-81E3-A7A8-B529-119791AB674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096000" y="2042109"/>
            <a:ext cx="5334197" cy="2773782"/>
          </a:xfrm>
          <a:prstGeom prst="rect">
            <a:avLst/>
          </a:prstGeom>
        </p:spPr>
      </p:pic>
    </p:spTree>
    <p:extLst>
      <p:ext uri="{BB962C8B-B14F-4D97-AF65-F5344CB8AC3E}">
        <p14:creationId xmlns:p14="http://schemas.microsoft.com/office/powerpoint/2010/main" val="34261341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bstract blurred public library with bookshelves">
            <a:extLst>
              <a:ext uri="{FF2B5EF4-FFF2-40B4-BE49-F238E27FC236}">
                <a16:creationId xmlns:a16="http://schemas.microsoft.com/office/drawing/2014/main" id="{B50E5F1C-68D1-FAD0-75FE-71CF418ED5E0}"/>
              </a:ext>
            </a:extLst>
          </p:cNvPr>
          <p:cNvPicPr>
            <a:picLocks noChangeAspect="1"/>
          </p:cNvPicPr>
          <p:nvPr/>
        </p:nvPicPr>
        <p:blipFill rotWithShape="1">
          <a:blip r:embed="rId2"/>
          <a:srcRect l="12501" r="34840" b="-2"/>
          <a:stretch/>
        </p:blipFill>
        <p:spPr>
          <a:xfrm>
            <a:off x="-1" y="-2"/>
            <a:ext cx="5410198"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A68468-C291-14EB-95B8-BDE4C2F5E43B}"/>
              </a:ext>
            </a:extLst>
          </p:cNvPr>
          <p:cNvSpPr>
            <a:spLocks noGrp="1"/>
          </p:cNvSpPr>
          <p:nvPr>
            <p:ph type="title"/>
          </p:nvPr>
        </p:nvSpPr>
        <p:spPr>
          <a:xfrm>
            <a:off x="6115317" y="405685"/>
            <a:ext cx="5464968" cy="1559301"/>
          </a:xfrm>
        </p:spPr>
        <p:txBody>
          <a:bodyPr>
            <a:normAutofit/>
          </a:bodyPr>
          <a:lstStyle/>
          <a:p>
            <a:r>
              <a:rPr lang="en-US" sz="4000" b="1">
                <a:latin typeface="+mn-lt"/>
              </a:rPr>
              <a:t>And…</a:t>
            </a:r>
          </a:p>
        </p:txBody>
      </p:sp>
      <p:sp>
        <p:nvSpPr>
          <p:cNvPr id="3" name="Content Placeholder 2">
            <a:extLst>
              <a:ext uri="{FF2B5EF4-FFF2-40B4-BE49-F238E27FC236}">
                <a16:creationId xmlns:a16="http://schemas.microsoft.com/office/drawing/2014/main" id="{B450DBB3-94D0-3210-4065-BB9C1DDD71D6}"/>
              </a:ext>
            </a:extLst>
          </p:cNvPr>
          <p:cNvSpPr>
            <a:spLocks noGrp="1"/>
          </p:cNvSpPr>
          <p:nvPr>
            <p:ph idx="1"/>
          </p:nvPr>
        </p:nvSpPr>
        <p:spPr>
          <a:xfrm>
            <a:off x="6115317" y="2743200"/>
            <a:ext cx="5247340" cy="3496878"/>
          </a:xfrm>
        </p:spPr>
        <p:txBody>
          <a:bodyPr anchor="ctr">
            <a:normAutofit/>
          </a:bodyPr>
          <a:lstStyle/>
          <a:p>
            <a:r>
              <a:rPr lang="en-US" sz="2000" dirty="0"/>
              <a:t>Breaking down into those who accessed specialist and mainstream</a:t>
            </a:r>
          </a:p>
          <a:p>
            <a:r>
              <a:rPr lang="en-US" sz="2000" dirty="0"/>
              <a:t>Parent/</a:t>
            </a:r>
            <a:r>
              <a:rPr lang="en-US" sz="2000" dirty="0" err="1"/>
              <a:t>carer</a:t>
            </a:r>
            <a:r>
              <a:rPr lang="en-US" sz="2000" dirty="0"/>
              <a:t> consultation</a:t>
            </a:r>
          </a:p>
          <a:p>
            <a:r>
              <a:rPr lang="en-US" sz="2000" dirty="0"/>
              <a:t>Complaints, whistleblowing, intelligence from partners</a:t>
            </a:r>
          </a:p>
          <a:p>
            <a:r>
              <a:rPr lang="en-US" sz="2000" dirty="0"/>
              <a:t>Understanding disadvantage, needs </a:t>
            </a:r>
            <a:r>
              <a:rPr lang="en-US" sz="2000" u="sng" dirty="0"/>
              <a:t>and</a:t>
            </a:r>
            <a:r>
              <a:rPr lang="en-US" sz="2000" dirty="0"/>
              <a:t> impact – EYPP, 2YO data, deferred entry to school, part time entry, socio demographic data etc.</a:t>
            </a:r>
          </a:p>
        </p:txBody>
      </p:sp>
    </p:spTree>
    <p:extLst>
      <p:ext uri="{BB962C8B-B14F-4D97-AF65-F5344CB8AC3E}">
        <p14:creationId xmlns:p14="http://schemas.microsoft.com/office/powerpoint/2010/main" val="23290004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A68468-C291-14EB-95B8-BDE4C2F5E43B}"/>
              </a:ext>
            </a:extLst>
          </p:cNvPr>
          <p:cNvSpPr>
            <a:spLocks noGrp="1"/>
          </p:cNvSpPr>
          <p:nvPr>
            <p:ph type="title"/>
          </p:nvPr>
        </p:nvSpPr>
        <p:spPr>
          <a:xfrm>
            <a:off x="6803409" y="762001"/>
            <a:ext cx="4156512" cy="1708244"/>
          </a:xfrm>
        </p:spPr>
        <p:txBody>
          <a:bodyPr anchor="ctr">
            <a:normAutofit/>
          </a:bodyPr>
          <a:lstStyle/>
          <a:p>
            <a:r>
              <a:rPr lang="en-US" sz="4000" b="1">
                <a:latin typeface="+mn-lt"/>
              </a:rPr>
              <a:t>Measuring supply</a:t>
            </a:r>
          </a:p>
        </p:txBody>
      </p:sp>
      <p:pic>
        <p:nvPicPr>
          <p:cNvPr id="5" name="Picture 4" descr="Pins in a map">
            <a:extLst>
              <a:ext uri="{FF2B5EF4-FFF2-40B4-BE49-F238E27FC236}">
                <a16:creationId xmlns:a16="http://schemas.microsoft.com/office/drawing/2014/main" id="{C3B345A9-AB1C-1F9E-D4AC-ED2873B55775}"/>
              </a:ext>
            </a:extLst>
          </p:cNvPr>
          <p:cNvPicPr>
            <a:picLocks noChangeAspect="1"/>
          </p:cNvPicPr>
          <p:nvPr/>
        </p:nvPicPr>
        <p:blipFill rotWithShape="1">
          <a:blip r:embed="rId2"/>
          <a:srcRect l="21271" r="19394" b="-2"/>
          <a:stretch/>
        </p:blipFill>
        <p:spPr>
          <a:xfrm>
            <a:off x="-1" y="-2"/>
            <a:ext cx="6096001" cy="6858002"/>
          </a:xfrm>
          <a:prstGeom prst="rect">
            <a:avLst/>
          </a:prstGeom>
        </p:spPr>
      </p:pic>
      <p:sp>
        <p:nvSpPr>
          <p:cNvPr id="3" name="Content Placeholder 2">
            <a:extLst>
              <a:ext uri="{FF2B5EF4-FFF2-40B4-BE49-F238E27FC236}">
                <a16:creationId xmlns:a16="http://schemas.microsoft.com/office/drawing/2014/main" id="{B450DBB3-94D0-3210-4065-BB9C1DDD71D6}"/>
              </a:ext>
            </a:extLst>
          </p:cNvPr>
          <p:cNvSpPr>
            <a:spLocks noGrp="1"/>
          </p:cNvSpPr>
          <p:nvPr>
            <p:ph idx="1"/>
          </p:nvPr>
        </p:nvSpPr>
        <p:spPr>
          <a:xfrm>
            <a:off x="6803409" y="2470245"/>
            <a:ext cx="4156512" cy="3769835"/>
          </a:xfrm>
        </p:spPr>
        <p:txBody>
          <a:bodyPr anchor="ctr">
            <a:normAutofit/>
          </a:bodyPr>
          <a:lstStyle/>
          <a:p>
            <a:r>
              <a:rPr lang="en-US" sz="2000" dirty="0"/>
              <a:t>Places available for the whole population (</a:t>
            </a:r>
            <a:r>
              <a:rPr lang="en-US" sz="2000" dirty="0" err="1"/>
              <a:t>Ofsted</a:t>
            </a:r>
            <a:r>
              <a:rPr lang="en-US" sz="2000" dirty="0"/>
              <a:t> downloads)</a:t>
            </a:r>
          </a:p>
          <a:p>
            <a:r>
              <a:rPr lang="en-US" sz="2000" dirty="0"/>
              <a:t>Specialist places? </a:t>
            </a:r>
          </a:p>
          <a:p>
            <a:r>
              <a:rPr lang="en-US" sz="2000" dirty="0"/>
              <a:t>Questionnaires - inclusive places or places business planned for?</a:t>
            </a:r>
          </a:p>
          <a:p>
            <a:r>
              <a:rPr lang="en-US" sz="2000" dirty="0"/>
              <a:t>If you can’t can someone else ask for you?</a:t>
            </a:r>
          </a:p>
          <a:p>
            <a:r>
              <a:rPr lang="en-US" sz="2000" dirty="0"/>
              <a:t>Intelligence from ongoing conversations</a:t>
            </a:r>
          </a:p>
          <a:p>
            <a:r>
              <a:rPr lang="en-US" sz="2000" dirty="0"/>
              <a:t>Welcome the feedback and link to solutions</a:t>
            </a:r>
          </a:p>
          <a:p>
            <a:endParaRPr lang="en-US" sz="2000" dirty="0"/>
          </a:p>
        </p:txBody>
      </p:sp>
    </p:spTree>
    <p:extLst>
      <p:ext uri="{BB962C8B-B14F-4D97-AF65-F5344CB8AC3E}">
        <p14:creationId xmlns:p14="http://schemas.microsoft.com/office/powerpoint/2010/main" val="36724085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hand holding a pen over a graph&#10;&#10;Description automatically generated">
            <a:extLst>
              <a:ext uri="{FF2B5EF4-FFF2-40B4-BE49-F238E27FC236}">
                <a16:creationId xmlns:a16="http://schemas.microsoft.com/office/drawing/2014/main" id="{387BCAD6-778F-B4B4-A3FF-BF8D42CD5C2E}"/>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093" r="3733"/>
          <a:stretch/>
        </p:blipFill>
        <p:spPr>
          <a:xfrm>
            <a:off x="1"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0E39CAE-A03D-D8B4-E125-65AE323CE890}"/>
              </a:ext>
            </a:extLst>
          </p:cNvPr>
          <p:cNvSpPr>
            <a:spLocks noGrp="1"/>
          </p:cNvSpPr>
          <p:nvPr>
            <p:ph type="title"/>
          </p:nvPr>
        </p:nvSpPr>
        <p:spPr>
          <a:xfrm>
            <a:off x="8870345" y="4261264"/>
            <a:ext cx="3822189" cy="1899912"/>
          </a:xfrm>
        </p:spPr>
        <p:txBody>
          <a:bodyPr>
            <a:normAutofit/>
          </a:bodyPr>
          <a:lstStyle/>
          <a:p>
            <a:r>
              <a:rPr lang="en-US" sz="4000" b="1" dirty="0"/>
              <a:t>Case Study Swindon</a:t>
            </a:r>
          </a:p>
        </p:txBody>
      </p:sp>
    </p:spTree>
    <p:extLst>
      <p:ext uri="{BB962C8B-B14F-4D97-AF65-F5344CB8AC3E}">
        <p14:creationId xmlns:p14="http://schemas.microsoft.com/office/powerpoint/2010/main" val="8754118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244569" y="5394961"/>
            <a:ext cx="5807803" cy="821648"/>
          </a:xfrm>
        </p:spPr>
        <p:txBody>
          <a:bodyPr>
            <a:normAutofit lnSpcReduction="10000"/>
          </a:bodyPr>
          <a:lstStyle/>
          <a:p>
            <a:r>
              <a:rPr lang="en-GB" dirty="0">
                <a:solidFill>
                  <a:schemeClr val="accent6">
                    <a:lumMod val="75000"/>
                  </a:schemeClr>
                </a:solidFill>
              </a:rPr>
              <a:t>March 2024</a:t>
            </a:r>
          </a:p>
          <a:p>
            <a:r>
              <a:rPr lang="en-GB" dirty="0">
                <a:solidFill>
                  <a:schemeClr val="accent6">
                    <a:lumMod val="75000"/>
                  </a:schemeClr>
                </a:solidFill>
              </a:rPr>
              <a:t>Swindon EY team</a:t>
            </a:r>
          </a:p>
        </p:txBody>
      </p:sp>
      <p:sp>
        <p:nvSpPr>
          <p:cNvPr id="6" name="Text Placeholder 5"/>
          <p:cNvSpPr>
            <a:spLocks noGrp="1"/>
          </p:cNvSpPr>
          <p:nvPr>
            <p:ph type="body" sz="quarter" idx="14"/>
          </p:nvPr>
        </p:nvSpPr>
        <p:spPr>
          <a:xfrm>
            <a:off x="244569" y="518160"/>
            <a:ext cx="11712715" cy="731228"/>
          </a:xfrm>
        </p:spPr>
        <p:txBody>
          <a:bodyPr>
            <a:noAutofit/>
          </a:bodyPr>
          <a:lstStyle/>
          <a:p>
            <a:pPr algn="ctr"/>
            <a:r>
              <a:rPr lang="en-GB" sz="3600" dirty="0"/>
              <a:t>Review of EY SEND provision in Swindon: What happened next?...</a:t>
            </a:r>
          </a:p>
        </p:txBody>
      </p:sp>
      <p:pic>
        <p:nvPicPr>
          <p:cNvPr id="2050" name="Picture 2" descr="Click here for mo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9040" y="1489166"/>
            <a:ext cx="4402183" cy="2934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037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951CC1F-078A-5B13-4EB3-0B8B372FD9A7}"/>
              </a:ext>
            </a:extLst>
          </p:cNvPr>
          <p:cNvSpPr txBox="1"/>
          <p:nvPr/>
        </p:nvSpPr>
        <p:spPr>
          <a:xfrm>
            <a:off x="836679" y="723898"/>
            <a:ext cx="6002110" cy="149542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dirty="0">
                <a:latin typeface="+mj-lt"/>
                <a:ea typeface="+mj-ea"/>
                <a:cs typeface="+mj-cs"/>
              </a:rPr>
              <a:t>What will we think about in this session?</a:t>
            </a:r>
          </a:p>
        </p:txBody>
      </p:sp>
      <p:sp>
        <p:nvSpPr>
          <p:cNvPr id="3" name="Content Placeholder 2">
            <a:extLst>
              <a:ext uri="{FF2B5EF4-FFF2-40B4-BE49-F238E27FC236}">
                <a16:creationId xmlns:a16="http://schemas.microsoft.com/office/drawing/2014/main" id="{AFCB02A2-3CDA-AD0A-D73D-42183A0D6DE6}"/>
              </a:ext>
            </a:extLst>
          </p:cNvPr>
          <p:cNvSpPr>
            <a:spLocks noGrp="1"/>
          </p:cNvSpPr>
          <p:nvPr>
            <p:ph idx="1"/>
          </p:nvPr>
        </p:nvSpPr>
        <p:spPr>
          <a:xfrm>
            <a:off x="836680" y="2405067"/>
            <a:ext cx="6002110" cy="3729034"/>
          </a:xfrm>
        </p:spPr>
        <p:txBody>
          <a:bodyPr vert="horz" lIns="91440" tIns="45720" rIns="91440" bIns="45720" rtlCol="0">
            <a:normAutofit/>
          </a:bodyPr>
          <a:lstStyle/>
          <a:p>
            <a:r>
              <a:rPr lang="en-US" sz="2000" dirty="0"/>
              <a:t>Who we all are and where this work has come from</a:t>
            </a:r>
          </a:p>
          <a:p>
            <a:r>
              <a:rPr lang="en-US" sz="2000" dirty="0"/>
              <a:t>Our collective concerns</a:t>
            </a:r>
          </a:p>
          <a:p>
            <a:r>
              <a:rPr lang="en-US" sz="2000" dirty="0"/>
              <a:t>Why measure? </a:t>
            </a:r>
          </a:p>
          <a:p>
            <a:r>
              <a:rPr lang="en-US" sz="2000" dirty="0"/>
              <a:t>The legal requirements</a:t>
            </a:r>
          </a:p>
          <a:p>
            <a:r>
              <a:rPr lang="en-US" sz="2000" dirty="0"/>
              <a:t>What LAs typically measure and our collective ideas to measure sufficiency for children with SEND</a:t>
            </a:r>
          </a:p>
          <a:p>
            <a:r>
              <a:rPr lang="en-US" sz="2000" dirty="0"/>
              <a:t>Case </a:t>
            </a:r>
            <a:r>
              <a:rPr lang="en-US" sz="2000"/>
              <a:t>study from Swindon</a:t>
            </a:r>
            <a:endParaRPr lang="en-US" sz="2000" dirty="0"/>
          </a:p>
          <a:p>
            <a:r>
              <a:rPr lang="en-US" sz="2000" dirty="0"/>
              <a:t>Next steps you could take</a:t>
            </a:r>
          </a:p>
          <a:p>
            <a:r>
              <a:rPr lang="en-US" sz="2000" dirty="0"/>
              <a:t>What are you doing now and what could you do next?</a:t>
            </a:r>
          </a:p>
          <a:p>
            <a:pPr marL="0"/>
            <a:endParaRPr lang="en-US" sz="2000" dirty="0"/>
          </a:p>
          <a:p>
            <a:endParaRPr lang="en-US" sz="2000" dirty="0"/>
          </a:p>
        </p:txBody>
      </p:sp>
      <p:pic>
        <p:nvPicPr>
          <p:cNvPr id="8" name="Picture 7" descr="A hand holding a light bulb&#10;&#10;Description automatically generated">
            <a:extLst>
              <a:ext uri="{FF2B5EF4-FFF2-40B4-BE49-F238E27FC236}">
                <a16:creationId xmlns:a16="http://schemas.microsoft.com/office/drawing/2014/main" id="{286E0DF2-138A-92C6-203F-05C5B44B72B7}"/>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934"/>
          <a:stretch/>
        </p:blipFill>
        <p:spPr>
          <a:xfrm>
            <a:off x="7199440" y="10"/>
            <a:ext cx="4992560" cy="6857990"/>
          </a:xfrm>
          <a:prstGeom prst="rect">
            <a:avLst/>
          </a:prstGeom>
          <a:effectLst/>
        </p:spPr>
      </p:pic>
    </p:spTree>
    <p:extLst>
      <p:ext uri="{BB962C8B-B14F-4D97-AF65-F5344CB8AC3E}">
        <p14:creationId xmlns:p14="http://schemas.microsoft.com/office/powerpoint/2010/main" val="24756554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Context</a:t>
            </a:r>
          </a:p>
        </p:txBody>
      </p:sp>
      <p:sp>
        <p:nvSpPr>
          <p:cNvPr id="3" name="Text Placeholder 2"/>
          <p:cNvSpPr>
            <a:spLocks noGrp="1"/>
          </p:cNvSpPr>
          <p:nvPr>
            <p:ph type="body" sz="quarter" idx="11"/>
          </p:nvPr>
        </p:nvSpPr>
        <p:spPr>
          <a:xfrm>
            <a:off x="816000" y="1619793"/>
            <a:ext cx="10560000" cy="3526973"/>
          </a:xfrm>
        </p:spPr>
        <p:txBody>
          <a:bodyPr>
            <a:normAutofit lnSpcReduction="10000"/>
          </a:bodyPr>
          <a:lstStyle/>
          <a:p>
            <a:pPr marL="342900" indent="-342900">
              <a:buFont typeface="Arial" panose="020B0604020202020204" pitchFamily="34" charset="0"/>
              <a:buChar char="•"/>
            </a:pPr>
            <a:r>
              <a:rPr lang="en-GB" sz="2800" dirty="0">
                <a:latin typeface="Calibri" panose="020F0502020204030204" pitchFamily="34" charset="0"/>
                <a:cs typeface="Calibri" panose="020F0502020204030204" pitchFamily="34" charset="0"/>
              </a:rPr>
              <a:t>Project aimed to bring together EY SEND services under LA. </a:t>
            </a:r>
          </a:p>
          <a:p>
            <a:pPr marL="342900" indent="-342900">
              <a:buFont typeface="Arial" panose="020B0604020202020204" pitchFamily="34" charset="0"/>
              <a:buChar char="•"/>
            </a:pPr>
            <a:r>
              <a:rPr lang="en-GB" sz="2800" dirty="0">
                <a:latin typeface="Calibri" panose="020F0502020204030204" pitchFamily="34" charset="0"/>
                <a:cs typeface="Calibri" panose="020F0502020204030204" pitchFamily="34" charset="0"/>
              </a:rPr>
              <a:t>A strong business case was needed to evidence levels of demand as an increase in investment was required. </a:t>
            </a:r>
          </a:p>
          <a:p>
            <a:pPr marL="342900" indent="-342900">
              <a:buFont typeface="Arial" panose="020B0604020202020204" pitchFamily="34" charset="0"/>
              <a:buChar char="•"/>
            </a:pPr>
            <a:r>
              <a:rPr lang="en-GB" sz="2800" dirty="0">
                <a:latin typeface="Calibri" panose="020F0502020204030204" pitchFamily="34" charset="0"/>
                <a:cs typeface="Calibri" panose="020F0502020204030204" pitchFamily="34" charset="0"/>
              </a:rPr>
              <a:t>Initial data set was gathered using children in YR, 1 and 2 with an EHCP. A more detailed analysis of children in Y1 was carried out to identify their access to EYFS entitlements. </a:t>
            </a:r>
          </a:p>
          <a:p>
            <a:pPr marL="342900" indent="-342900">
              <a:buFont typeface="Arial" panose="020B0604020202020204" pitchFamily="34" charset="0"/>
              <a:buChar char="•"/>
            </a:pPr>
            <a:r>
              <a:rPr lang="en-GB" sz="2800" dirty="0">
                <a:latin typeface="Calibri" panose="020F0502020204030204" pitchFamily="34" charset="0"/>
                <a:cs typeface="Calibri" panose="020F0502020204030204" pitchFamily="34" charset="0"/>
              </a:rPr>
              <a:t>Using this data a business case was produced, outlining a restructure and expansion of existing services. This was agreed in October 2022. </a:t>
            </a:r>
          </a:p>
          <a:p>
            <a:pPr marL="342900" indent="-342900">
              <a:buFont typeface="Arial" panose="020B0604020202020204" pitchFamily="34" charset="0"/>
              <a:buChar char="•"/>
            </a:pPr>
            <a:endParaRPr lang="en-GB" sz="28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GB"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GB"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11793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000" y="447811"/>
            <a:ext cx="10560000" cy="558030"/>
          </a:xfrm>
        </p:spPr>
        <p:txBody>
          <a:bodyPr>
            <a:normAutofit/>
          </a:bodyPr>
          <a:lstStyle/>
          <a:p>
            <a:r>
              <a:rPr lang="en-GB" sz="3600" dirty="0"/>
              <a:t>Findings of the review</a:t>
            </a:r>
          </a:p>
        </p:txBody>
      </p:sp>
      <p:sp>
        <p:nvSpPr>
          <p:cNvPr id="3" name="Text Placeholder 2"/>
          <p:cNvSpPr>
            <a:spLocks noGrp="1"/>
          </p:cNvSpPr>
          <p:nvPr>
            <p:ph type="body" sz="quarter" idx="11"/>
          </p:nvPr>
        </p:nvSpPr>
        <p:spPr>
          <a:xfrm>
            <a:off x="816000" y="1188720"/>
            <a:ext cx="10560000" cy="4259581"/>
          </a:xfrm>
        </p:spPr>
        <p:txBody>
          <a:bodyPr>
            <a:normAutofit fontScale="62500" lnSpcReduction="20000"/>
          </a:bodyPr>
          <a:lstStyle/>
          <a:p>
            <a:pPr lvl="1"/>
            <a:r>
              <a:rPr lang="en-GB" sz="3200" dirty="0"/>
              <a:t>Of the children entitled to 15 hours </a:t>
            </a:r>
            <a:r>
              <a:rPr lang="en-GB" sz="3200" b="1" dirty="0"/>
              <a:t>46%</a:t>
            </a:r>
            <a:r>
              <a:rPr lang="en-GB" sz="3200" dirty="0"/>
              <a:t> of children with an EHCP accessed their full entitlement, compared with </a:t>
            </a:r>
            <a:r>
              <a:rPr lang="en-GB" sz="3200" b="1" dirty="0"/>
              <a:t>84%</a:t>
            </a:r>
            <a:r>
              <a:rPr lang="en-GB" sz="3200" dirty="0"/>
              <a:t> of children without an EHCP</a:t>
            </a:r>
          </a:p>
          <a:p>
            <a:pPr marL="353476" lvl="1" indent="0">
              <a:buNone/>
            </a:pPr>
            <a:endParaRPr lang="en-GB" sz="2800" dirty="0"/>
          </a:p>
          <a:p>
            <a:pPr lvl="1"/>
            <a:r>
              <a:rPr lang="en-GB" sz="3200" dirty="0"/>
              <a:t>Of children entitled to 30 hours </a:t>
            </a:r>
            <a:r>
              <a:rPr lang="en-GB" sz="3200" b="1" dirty="0"/>
              <a:t>60%</a:t>
            </a:r>
            <a:r>
              <a:rPr lang="en-GB" sz="3200" dirty="0"/>
              <a:t> of Children with an EHCP accessed their full entitlement, (however this is a very small number of children), compared with </a:t>
            </a:r>
            <a:r>
              <a:rPr lang="en-GB" sz="3200" b="1" dirty="0"/>
              <a:t>68%</a:t>
            </a:r>
            <a:r>
              <a:rPr lang="en-GB" sz="3200" dirty="0"/>
              <a:t> of children without an EHCP. The smaller gap between the numbers entitled to 30 hours may also be indicative of parents taking the decision not to work because of childcare issues connected with their child’s additional needs. The view that parents with children with additional needs do not feel able to work full time, due to childcare challenges, was expressed widely by the parents involved in the review. </a:t>
            </a:r>
          </a:p>
          <a:p>
            <a:pPr marL="353476" lvl="1" indent="0">
              <a:buNone/>
            </a:pPr>
            <a:endParaRPr lang="en-GB" sz="2800" dirty="0"/>
          </a:p>
          <a:p>
            <a:pPr lvl="1"/>
            <a:r>
              <a:rPr lang="en-GB" sz="3200" b="1" dirty="0"/>
              <a:t>10%</a:t>
            </a:r>
            <a:r>
              <a:rPr lang="en-GB" sz="3200" dirty="0"/>
              <a:t> of children did not access any of the entitlement at all</a:t>
            </a:r>
          </a:p>
          <a:p>
            <a:pPr marL="353476" lvl="1" indent="0">
              <a:buNone/>
            </a:pPr>
            <a:endParaRPr lang="en-GB" sz="2800" dirty="0"/>
          </a:p>
          <a:p>
            <a:r>
              <a:rPr lang="en-GB" sz="3200" dirty="0"/>
              <a:t>This information may also present an overly optimistic picture, as we believe that there may have been settings claiming a full 15 hours funding, but only accepting the child for fewer hours and using the additional funding to fund additional support for the child. </a:t>
            </a:r>
            <a:endParaRPr lang="en-GB" sz="2800" dirty="0"/>
          </a:p>
        </p:txBody>
      </p:sp>
    </p:spTree>
    <p:extLst>
      <p:ext uri="{BB962C8B-B14F-4D97-AF65-F5344CB8AC3E}">
        <p14:creationId xmlns:p14="http://schemas.microsoft.com/office/powerpoint/2010/main" val="514517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653143" y="705394"/>
            <a:ext cx="10816045" cy="4742908"/>
          </a:xfrm>
        </p:spPr>
        <p:txBody>
          <a:bodyPr>
            <a:normAutofit fontScale="92500" lnSpcReduction="20000"/>
          </a:bodyPr>
          <a:lstStyle/>
          <a:p>
            <a:pPr marL="457200" indent="-457200">
              <a:buFont typeface="Arial" panose="020B0604020202020204" pitchFamily="34" charset="0"/>
              <a:buChar char="•"/>
            </a:pPr>
            <a:r>
              <a:rPr lang="en-GB" b="1" dirty="0"/>
              <a:t>52%</a:t>
            </a:r>
            <a:r>
              <a:rPr lang="en-GB" dirty="0"/>
              <a:t> of children were also entitled to 2 </a:t>
            </a:r>
            <a:r>
              <a:rPr lang="en-GB" dirty="0" err="1"/>
              <a:t>yr</a:t>
            </a:r>
            <a:r>
              <a:rPr lang="en-GB" dirty="0"/>
              <a:t> old funding</a:t>
            </a:r>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r>
              <a:rPr lang="en-GB" dirty="0"/>
              <a:t>Of the total </a:t>
            </a:r>
            <a:r>
              <a:rPr lang="en-GB" b="1" dirty="0"/>
              <a:t>289</a:t>
            </a:r>
            <a:r>
              <a:rPr lang="en-GB" dirty="0"/>
              <a:t> children with an ECHP who were tracked, </a:t>
            </a:r>
            <a:r>
              <a:rPr lang="en-GB" b="1" dirty="0"/>
              <a:t>229</a:t>
            </a:r>
            <a:r>
              <a:rPr lang="en-GB" dirty="0"/>
              <a:t> (almost </a:t>
            </a:r>
            <a:r>
              <a:rPr lang="en-GB" b="1" dirty="0"/>
              <a:t>80%</a:t>
            </a:r>
            <a:r>
              <a:rPr lang="en-GB" dirty="0"/>
              <a:t>) of them had accessed Early Years Pupil Premium which demonstrates a disproportionate amount of disadvantage in this group.</a:t>
            </a:r>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r>
              <a:rPr lang="en-GB" dirty="0"/>
              <a:t>It also appears that </a:t>
            </a:r>
            <a:r>
              <a:rPr lang="en-GB" b="1" dirty="0"/>
              <a:t>12%</a:t>
            </a:r>
            <a:r>
              <a:rPr lang="en-GB" dirty="0"/>
              <a:t> of the children attended 4 or more settings (some in one day or week) which is both unusual and may indicate a problem. We also know transitions can be very difficult for children with SEND and their families and this may indicate the juggle families are facing and potentially an insufficiency of places.</a:t>
            </a:r>
          </a:p>
        </p:txBody>
      </p:sp>
    </p:spTree>
    <p:extLst>
      <p:ext uri="{BB962C8B-B14F-4D97-AF65-F5344CB8AC3E}">
        <p14:creationId xmlns:p14="http://schemas.microsoft.com/office/powerpoint/2010/main" val="432185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038066" y="1655857"/>
          <a:ext cx="1566766" cy="3843336"/>
        </p:xfrm>
        <a:graphic>
          <a:graphicData uri="http://schemas.openxmlformats.org/drawingml/2006/table">
            <a:tbl>
              <a:tblPr firstRow="1" firstCol="1" bandRow="1">
                <a:tableStyleId>{5C22544A-7EE6-4342-B048-85BDC9FD1C3A}</a:tableStyleId>
              </a:tblPr>
              <a:tblGrid>
                <a:gridCol w="856960">
                  <a:extLst>
                    <a:ext uri="{9D8B030D-6E8A-4147-A177-3AD203B41FA5}">
                      <a16:colId xmlns:a16="http://schemas.microsoft.com/office/drawing/2014/main" val="107838366"/>
                    </a:ext>
                  </a:extLst>
                </a:gridCol>
                <a:gridCol w="709806">
                  <a:extLst>
                    <a:ext uri="{9D8B030D-6E8A-4147-A177-3AD203B41FA5}">
                      <a16:colId xmlns:a16="http://schemas.microsoft.com/office/drawing/2014/main" val="3276939838"/>
                    </a:ext>
                  </a:extLst>
                </a:gridCol>
              </a:tblGrid>
              <a:tr h="424152">
                <a:tc>
                  <a:txBody>
                    <a:bodyPr/>
                    <a:lstStyle/>
                    <a:p>
                      <a:pPr algn="just">
                        <a:lnSpc>
                          <a:spcPct val="115000"/>
                        </a:lnSpc>
                        <a:spcAft>
                          <a:spcPts val="1000"/>
                        </a:spcAft>
                      </a:pPr>
                      <a:r>
                        <a:rPr lang="en-GB" sz="1000" dirty="0">
                          <a:effectLst/>
                        </a:rPr>
                        <a:t>Postcode</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324" marR="62324" marT="0" marB="0"/>
                </a:tc>
                <a:tc>
                  <a:txBody>
                    <a:bodyPr/>
                    <a:lstStyle/>
                    <a:p>
                      <a:pPr algn="just">
                        <a:lnSpc>
                          <a:spcPct val="115000"/>
                        </a:lnSpc>
                        <a:spcAft>
                          <a:spcPts val="1000"/>
                        </a:spcAft>
                      </a:pPr>
                      <a:r>
                        <a:rPr lang="en-GB" sz="1000">
                          <a:effectLst/>
                        </a:rPr>
                        <a:t>Percentage</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324" marR="62324" marT="0" marB="0"/>
                </a:tc>
                <a:extLst>
                  <a:ext uri="{0D108BD9-81ED-4DB2-BD59-A6C34878D82A}">
                    <a16:rowId xmlns:a16="http://schemas.microsoft.com/office/drawing/2014/main" val="3504727054"/>
                  </a:ext>
                </a:extLst>
              </a:tr>
              <a:tr h="432808">
                <a:tc>
                  <a:txBody>
                    <a:bodyPr/>
                    <a:lstStyle/>
                    <a:p>
                      <a:pPr algn="just">
                        <a:lnSpc>
                          <a:spcPct val="115000"/>
                        </a:lnSpc>
                        <a:spcAft>
                          <a:spcPts val="1000"/>
                        </a:spcAft>
                      </a:pPr>
                      <a:r>
                        <a:rPr lang="en-GB" sz="1000">
                          <a:effectLst/>
                        </a:rPr>
                        <a:t>SN1</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324" marR="62324" marT="0" marB="0"/>
                </a:tc>
                <a:tc>
                  <a:txBody>
                    <a:bodyPr/>
                    <a:lstStyle/>
                    <a:p>
                      <a:pPr algn="just">
                        <a:lnSpc>
                          <a:spcPct val="115000"/>
                        </a:lnSpc>
                        <a:spcAft>
                          <a:spcPts val="1000"/>
                        </a:spcAft>
                      </a:pPr>
                      <a:r>
                        <a:rPr lang="en-GB" sz="1000">
                          <a:effectLst/>
                        </a:rPr>
                        <a:t>11%</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324" marR="62324" marT="0" marB="0"/>
                </a:tc>
                <a:extLst>
                  <a:ext uri="{0D108BD9-81ED-4DB2-BD59-A6C34878D82A}">
                    <a16:rowId xmlns:a16="http://schemas.microsoft.com/office/drawing/2014/main" val="3154215053"/>
                  </a:ext>
                </a:extLst>
              </a:tr>
              <a:tr h="424152">
                <a:tc>
                  <a:txBody>
                    <a:bodyPr/>
                    <a:lstStyle/>
                    <a:p>
                      <a:pPr algn="just">
                        <a:lnSpc>
                          <a:spcPct val="115000"/>
                        </a:lnSpc>
                        <a:spcAft>
                          <a:spcPts val="1000"/>
                        </a:spcAft>
                      </a:pPr>
                      <a:r>
                        <a:rPr lang="en-GB" sz="1000">
                          <a:effectLst/>
                        </a:rPr>
                        <a:t>SN2</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324" marR="62324" marT="0" marB="0"/>
                </a:tc>
                <a:tc>
                  <a:txBody>
                    <a:bodyPr/>
                    <a:lstStyle/>
                    <a:p>
                      <a:pPr algn="just">
                        <a:lnSpc>
                          <a:spcPct val="115000"/>
                        </a:lnSpc>
                        <a:spcAft>
                          <a:spcPts val="1000"/>
                        </a:spcAft>
                      </a:pPr>
                      <a:r>
                        <a:rPr lang="en-GB" sz="1000" dirty="0">
                          <a:effectLst/>
                        </a:rPr>
                        <a:t>25%</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324" marR="62324" marT="0" marB="0"/>
                </a:tc>
                <a:extLst>
                  <a:ext uri="{0D108BD9-81ED-4DB2-BD59-A6C34878D82A}">
                    <a16:rowId xmlns:a16="http://schemas.microsoft.com/office/drawing/2014/main" val="744541259"/>
                  </a:ext>
                </a:extLst>
              </a:tr>
              <a:tr h="424152">
                <a:tc>
                  <a:txBody>
                    <a:bodyPr/>
                    <a:lstStyle/>
                    <a:p>
                      <a:pPr algn="just">
                        <a:lnSpc>
                          <a:spcPct val="115000"/>
                        </a:lnSpc>
                        <a:spcAft>
                          <a:spcPts val="1000"/>
                        </a:spcAft>
                      </a:pPr>
                      <a:r>
                        <a:rPr lang="en-GB" sz="1000">
                          <a:effectLst/>
                        </a:rPr>
                        <a:t>SN25</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324" marR="62324" marT="0" marB="0"/>
                </a:tc>
                <a:tc>
                  <a:txBody>
                    <a:bodyPr/>
                    <a:lstStyle/>
                    <a:p>
                      <a:pPr algn="just">
                        <a:lnSpc>
                          <a:spcPct val="115000"/>
                        </a:lnSpc>
                        <a:spcAft>
                          <a:spcPts val="1000"/>
                        </a:spcAft>
                      </a:pPr>
                      <a:r>
                        <a:rPr lang="en-GB" sz="1000">
                          <a:effectLst/>
                        </a:rPr>
                        <a:t>17%</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324" marR="62324" marT="0" marB="0"/>
                </a:tc>
                <a:extLst>
                  <a:ext uri="{0D108BD9-81ED-4DB2-BD59-A6C34878D82A}">
                    <a16:rowId xmlns:a16="http://schemas.microsoft.com/office/drawing/2014/main" val="1764461472"/>
                  </a:ext>
                </a:extLst>
              </a:tr>
              <a:tr h="424152">
                <a:tc>
                  <a:txBody>
                    <a:bodyPr/>
                    <a:lstStyle/>
                    <a:p>
                      <a:pPr algn="just">
                        <a:lnSpc>
                          <a:spcPct val="115000"/>
                        </a:lnSpc>
                        <a:spcAft>
                          <a:spcPts val="1000"/>
                        </a:spcAft>
                      </a:pPr>
                      <a:r>
                        <a:rPr lang="en-GB" sz="1000">
                          <a:effectLst/>
                        </a:rPr>
                        <a:t>SN26</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324" marR="62324" marT="0" marB="0"/>
                </a:tc>
                <a:tc>
                  <a:txBody>
                    <a:bodyPr/>
                    <a:lstStyle/>
                    <a:p>
                      <a:pPr algn="just">
                        <a:lnSpc>
                          <a:spcPct val="115000"/>
                        </a:lnSpc>
                        <a:spcAft>
                          <a:spcPts val="1000"/>
                        </a:spcAft>
                      </a:pPr>
                      <a:r>
                        <a:rPr lang="en-GB" sz="1000">
                          <a:effectLst/>
                        </a:rPr>
                        <a:t>1%</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324" marR="62324" marT="0" marB="0"/>
                </a:tc>
                <a:extLst>
                  <a:ext uri="{0D108BD9-81ED-4DB2-BD59-A6C34878D82A}">
                    <a16:rowId xmlns:a16="http://schemas.microsoft.com/office/drawing/2014/main" val="3971230482"/>
                  </a:ext>
                </a:extLst>
              </a:tr>
              <a:tr h="432808">
                <a:tc>
                  <a:txBody>
                    <a:bodyPr/>
                    <a:lstStyle/>
                    <a:p>
                      <a:pPr algn="just">
                        <a:lnSpc>
                          <a:spcPct val="115000"/>
                        </a:lnSpc>
                        <a:spcAft>
                          <a:spcPts val="1000"/>
                        </a:spcAft>
                      </a:pPr>
                      <a:r>
                        <a:rPr lang="en-GB" sz="1000">
                          <a:effectLst/>
                        </a:rPr>
                        <a:t>SN3</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324" marR="62324" marT="0" marB="0"/>
                </a:tc>
                <a:tc>
                  <a:txBody>
                    <a:bodyPr/>
                    <a:lstStyle/>
                    <a:p>
                      <a:pPr algn="just">
                        <a:lnSpc>
                          <a:spcPct val="115000"/>
                        </a:lnSpc>
                        <a:spcAft>
                          <a:spcPts val="1000"/>
                        </a:spcAft>
                      </a:pPr>
                      <a:r>
                        <a:rPr lang="en-GB" sz="1000">
                          <a:effectLst/>
                        </a:rPr>
                        <a:t>32%</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324" marR="62324" marT="0" marB="0"/>
                </a:tc>
                <a:extLst>
                  <a:ext uri="{0D108BD9-81ED-4DB2-BD59-A6C34878D82A}">
                    <a16:rowId xmlns:a16="http://schemas.microsoft.com/office/drawing/2014/main" val="1026716130"/>
                  </a:ext>
                </a:extLst>
              </a:tr>
              <a:tr h="424152">
                <a:tc>
                  <a:txBody>
                    <a:bodyPr/>
                    <a:lstStyle/>
                    <a:p>
                      <a:pPr algn="just">
                        <a:lnSpc>
                          <a:spcPct val="115000"/>
                        </a:lnSpc>
                        <a:spcAft>
                          <a:spcPts val="1000"/>
                        </a:spcAft>
                      </a:pPr>
                      <a:r>
                        <a:rPr lang="en-GB" sz="1000">
                          <a:effectLst/>
                        </a:rPr>
                        <a:t>SN4</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324" marR="62324" marT="0" marB="0"/>
                </a:tc>
                <a:tc>
                  <a:txBody>
                    <a:bodyPr/>
                    <a:lstStyle/>
                    <a:p>
                      <a:pPr algn="just">
                        <a:lnSpc>
                          <a:spcPct val="115000"/>
                        </a:lnSpc>
                        <a:spcAft>
                          <a:spcPts val="1000"/>
                        </a:spcAft>
                      </a:pPr>
                      <a:r>
                        <a:rPr lang="en-GB" sz="1000">
                          <a:effectLst/>
                        </a:rPr>
                        <a:t>2%</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324" marR="62324" marT="0" marB="0"/>
                </a:tc>
                <a:extLst>
                  <a:ext uri="{0D108BD9-81ED-4DB2-BD59-A6C34878D82A}">
                    <a16:rowId xmlns:a16="http://schemas.microsoft.com/office/drawing/2014/main" val="3228341202"/>
                  </a:ext>
                </a:extLst>
              </a:tr>
              <a:tr h="424152">
                <a:tc>
                  <a:txBody>
                    <a:bodyPr/>
                    <a:lstStyle/>
                    <a:p>
                      <a:pPr algn="just">
                        <a:lnSpc>
                          <a:spcPct val="115000"/>
                        </a:lnSpc>
                        <a:spcAft>
                          <a:spcPts val="1000"/>
                        </a:spcAft>
                      </a:pPr>
                      <a:r>
                        <a:rPr lang="en-GB" sz="1000">
                          <a:effectLst/>
                        </a:rPr>
                        <a:t>SN5</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324" marR="62324" marT="0" marB="0"/>
                </a:tc>
                <a:tc>
                  <a:txBody>
                    <a:bodyPr/>
                    <a:lstStyle/>
                    <a:p>
                      <a:pPr algn="just">
                        <a:lnSpc>
                          <a:spcPct val="115000"/>
                        </a:lnSpc>
                        <a:spcAft>
                          <a:spcPts val="1000"/>
                        </a:spcAft>
                      </a:pPr>
                      <a:r>
                        <a:rPr lang="en-GB" sz="1000">
                          <a:effectLst/>
                        </a:rPr>
                        <a:t>7%</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324" marR="62324" marT="0" marB="0"/>
                </a:tc>
                <a:extLst>
                  <a:ext uri="{0D108BD9-81ED-4DB2-BD59-A6C34878D82A}">
                    <a16:rowId xmlns:a16="http://schemas.microsoft.com/office/drawing/2014/main" val="3666349205"/>
                  </a:ext>
                </a:extLst>
              </a:tr>
              <a:tr h="432808">
                <a:tc>
                  <a:txBody>
                    <a:bodyPr/>
                    <a:lstStyle/>
                    <a:p>
                      <a:pPr algn="just">
                        <a:lnSpc>
                          <a:spcPct val="115000"/>
                        </a:lnSpc>
                        <a:spcAft>
                          <a:spcPts val="1000"/>
                        </a:spcAft>
                      </a:pPr>
                      <a:r>
                        <a:rPr lang="en-GB" sz="1000">
                          <a:effectLst/>
                        </a:rPr>
                        <a:t>SN6</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324" marR="62324" marT="0" marB="0"/>
                </a:tc>
                <a:tc>
                  <a:txBody>
                    <a:bodyPr/>
                    <a:lstStyle/>
                    <a:p>
                      <a:pPr algn="just">
                        <a:lnSpc>
                          <a:spcPct val="115000"/>
                        </a:lnSpc>
                        <a:spcAft>
                          <a:spcPts val="1000"/>
                        </a:spcAft>
                      </a:pPr>
                      <a:r>
                        <a:rPr lang="en-GB" sz="1000" dirty="0">
                          <a:effectLst/>
                        </a:rPr>
                        <a:t>2%</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324" marR="62324" marT="0" marB="0"/>
                </a:tc>
                <a:extLst>
                  <a:ext uri="{0D108BD9-81ED-4DB2-BD59-A6C34878D82A}">
                    <a16:rowId xmlns:a16="http://schemas.microsoft.com/office/drawing/2014/main" val="1832200905"/>
                  </a:ext>
                </a:extLst>
              </a:tr>
            </a:tbl>
          </a:graphicData>
        </a:graphic>
      </p:graphicFrame>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4506686" y="1655858"/>
            <a:ext cx="6714308" cy="3843336"/>
          </a:xfrm>
          <a:prstGeom prst="rect">
            <a:avLst/>
          </a:prstGeom>
        </p:spPr>
      </p:pic>
      <p:sp>
        <p:nvSpPr>
          <p:cNvPr id="7" name="TextBox 6"/>
          <p:cNvSpPr txBox="1"/>
          <p:nvPr/>
        </p:nvSpPr>
        <p:spPr>
          <a:xfrm>
            <a:off x="880924" y="809896"/>
            <a:ext cx="188105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Myriad Pro Light"/>
                <a:ea typeface="+mn-ea"/>
                <a:cs typeface="+mn-cs"/>
              </a:rPr>
              <a:t>Children in Y1 with EHCPs by postcode</a:t>
            </a:r>
          </a:p>
        </p:txBody>
      </p:sp>
      <p:sp>
        <p:nvSpPr>
          <p:cNvPr id="8" name="TextBox 7"/>
          <p:cNvSpPr txBox="1"/>
          <p:nvPr/>
        </p:nvSpPr>
        <p:spPr>
          <a:xfrm>
            <a:off x="4506686" y="1005840"/>
            <a:ext cx="67143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Myriad Pro Light"/>
                <a:ea typeface="+mn-ea"/>
                <a:cs typeface="+mn-cs"/>
              </a:rPr>
              <a:t>Numbers of children on part time timetables by year group</a:t>
            </a:r>
          </a:p>
        </p:txBody>
      </p:sp>
    </p:spTree>
    <p:extLst>
      <p:ext uri="{BB962C8B-B14F-4D97-AF65-F5344CB8AC3E}">
        <p14:creationId xmlns:p14="http://schemas.microsoft.com/office/powerpoint/2010/main" val="11157791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560319" y="718453"/>
          <a:ext cx="6283236" cy="5055326"/>
        </p:xfrm>
        <a:graphic>
          <a:graphicData uri="http://schemas.openxmlformats.org/drawingml/2006/table">
            <a:tbl>
              <a:tblPr firstRow="1" firstCol="1" bandRow="1">
                <a:tableStyleId>{5C22544A-7EE6-4342-B048-85BDC9FD1C3A}</a:tableStyleId>
              </a:tblPr>
              <a:tblGrid>
                <a:gridCol w="3641288">
                  <a:extLst>
                    <a:ext uri="{9D8B030D-6E8A-4147-A177-3AD203B41FA5}">
                      <a16:colId xmlns:a16="http://schemas.microsoft.com/office/drawing/2014/main" val="2330031352"/>
                    </a:ext>
                  </a:extLst>
                </a:gridCol>
                <a:gridCol w="1064120">
                  <a:extLst>
                    <a:ext uri="{9D8B030D-6E8A-4147-A177-3AD203B41FA5}">
                      <a16:colId xmlns:a16="http://schemas.microsoft.com/office/drawing/2014/main" val="2284082003"/>
                    </a:ext>
                  </a:extLst>
                </a:gridCol>
                <a:gridCol w="509274">
                  <a:extLst>
                    <a:ext uri="{9D8B030D-6E8A-4147-A177-3AD203B41FA5}">
                      <a16:colId xmlns:a16="http://schemas.microsoft.com/office/drawing/2014/main" val="3917272276"/>
                    </a:ext>
                  </a:extLst>
                </a:gridCol>
                <a:gridCol w="1068554">
                  <a:extLst>
                    <a:ext uri="{9D8B030D-6E8A-4147-A177-3AD203B41FA5}">
                      <a16:colId xmlns:a16="http://schemas.microsoft.com/office/drawing/2014/main" val="2169387880"/>
                    </a:ext>
                  </a:extLst>
                </a:gridCol>
              </a:tblGrid>
              <a:tr h="913465">
                <a:tc>
                  <a:txBody>
                    <a:bodyPr/>
                    <a:lstStyle/>
                    <a:p>
                      <a:pPr>
                        <a:lnSpc>
                          <a:spcPct val="115000"/>
                        </a:lnSpc>
                        <a:spcAft>
                          <a:spcPts val="1000"/>
                        </a:spcAft>
                      </a:pPr>
                      <a:r>
                        <a:rPr lang="en-GB" sz="900">
                          <a:effectLst/>
                        </a:rPr>
                        <a:t>SEN Primary Need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nSpc>
                          <a:spcPct val="115000"/>
                        </a:lnSpc>
                        <a:spcAft>
                          <a:spcPts val="1000"/>
                        </a:spcAft>
                      </a:pPr>
                      <a:r>
                        <a:rPr lang="en-GB" sz="1100">
                          <a:effectLst/>
                        </a:rPr>
                        <a:t>Number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a:txBody>
                    <a:bodyPr/>
                    <a:lstStyle/>
                    <a:p>
                      <a:pPr>
                        <a:lnSpc>
                          <a:spcPct val="115000"/>
                        </a:lnSpc>
                        <a:spcAft>
                          <a:spcPts val="1000"/>
                        </a:spcAft>
                      </a:pPr>
                      <a:r>
                        <a:rPr lang="en-GB" sz="1100">
                          <a:effectLst/>
                        </a:rPr>
                        <a:t>Percentage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86566330"/>
                  </a:ext>
                </a:extLst>
              </a:tr>
              <a:tr h="304489">
                <a:tc>
                  <a:txBody>
                    <a:bodyPr/>
                    <a:lstStyle/>
                    <a:p>
                      <a:pPr>
                        <a:lnSpc>
                          <a:spcPct val="115000"/>
                        </a:lnSpc>
                        <a:spcAft>
                          <a:spcPts val="1000"/>
                        </a:spcAft>
                      </a:pPr>
                      <a:r>
                        <a:rPr lang="en-GB" sz="900">
                          <a:effectLst/>
                        </a:rPr>
                        <a:t>Autistic Spectrum Disorders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1000"/>
                        </a:spcAft>
                      </a:pPr>
                      <a:r>
                        <a:rPr lang="en-GB" sz="1100">
                          <a:effectLst/>
                        </a:rPr>
                        <a:t>44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gridSpan="2">
                  <a:txBody>
                    <a:bodyPr/>
                    <a:lstStyle/>
                    <a:p>
                      <a:pPr algn="r">
                        <a:lnSpc>
                          <a:spcPct val="115000"/>
                        </a:lnSpc>
                        <a:spcAft>
                          <a:spcPts val="1000"/>
                        </a:spcAft>
                      </a:pPr>
                      <a:r>
                        <a:rPr lang="en-GB" sz="1100">
                          <a:effectLst/>
                        </a:rPr>
                        <a:t>49.44%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GB"/>
                    </a:p>
                  </a:txBody>
                  <a:tcPr/>
                </a:tc>
                <a:extLst>
                  <a:ext uri="{0D108BD9-81ED-4DB2-BD59-A6C34878D82A}">
                    <a16:rowId xmlns:a16="http://schemas.microsoft.com/office/drawing/2014/main" val="3671153764"/>
                  </a:ext>
                </a:extLst>
              </a:tr>
              <a:tr h="304489">
                <a:tc>
                  <a:txBody>
                    <a:bodyPr/>
                    <a:lstStyle/>
                    <a:p>
                      <a:pPr>
                        <a:lnSpc>
                          <a:spcPct val="115000"/>
                        </a:lnSpc>
                        <a:spcAft>
                          <a:spcPts val="1000"/>
                        </a:spcAft>
                      </a:pPr>
                      <a:r>
                        <a:rPr lang="en-GB" sz="900">
                          <a:effectLst/>
                        </a:rPr>
                        <a:t>Soc, Em and Ment Health</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1000"/>
                        </a:spcAft>
                      </a:pPr>
                      <a:r>
                        <a:rPr lang="en-GB" sz="1100">
                          <a:effectLst/>
                        </a:rPr>
                        <a:t>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gridSpan="2">
                  <a:txBody>
                    <a:bodyPr/>
                    <a:lstStyle/>
                    <a:p>
                      <a:pPr algn="r">
                        <a:lnSpc>
                          <a:spcPct val="115000"/>
                        </a:lnSpc>
                        <a:spcAft>
                          <a:spcPts val="1000"/>
                        </a:spcAft>
                      </a:pPr>
                      <a:r>
                        <a:rPr lang="en-GB" sz="1100">
                          <a:effectLst/>
                        </a:rPr>
                        <a:t>7.87%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GB"/>
                    </a:p>
                  </a:txBody>
                  <a:tcPr/>
                </a:tc>
                <a:extLst>
                  <a:ext uri="{0D108BD9-81ED-4DB2-BD59-A6C34878D82A}">
                    <a16:rowId xmlns:a16="http://schemas.microsoft.com/office/drawing/2014/main" val="1097515272"/>
                  </a:ext>
                </a:extLst>
              </a:tr>
              <a:tr h="304489">
                <a:tc>
                  <a:txBody>
                    <a:bodyPr/>
                    <a:lstStyle/>
                    <a:p>
                      <a:pPr>
                        <a:lnSpc>
                          <a:spcPct val="115000"/>
                        </a:lnSpc>
                        <a:spcAft>
                          <a:spcPts val="1000"/>
                        </a:spcAft>
                      </a:pPr>
                      <a:r>
                        <a:rPr lang="en-GB" sz="900">
                          <a:effectLst/>
                        </a:rPr>
                        <a:t>Physical Disability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1000"/>
                        </a:spcAft>
                      </a:pPr>
                      <a:r>
                        <a:rPr lang="en-GB" sz="1100" dirty="0">
                          <a:effectLst/>
                        </a:rPr>
                        <a:t>8</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gridSpan="2">
                  <a:txBody>
                    <a:bodyPr/>
                    <a:lstStyle/>
                    <a:p>
                      <a:pPr algn="r">
                        <a:lnSpc>
                          <a:spcPct val="115000"/>
                        </a:lnSpc>
                        <a:spcAft>
                          <a:spcPts val="1000"/>
                        </a:spcAft>
                      </a:pPr>
                      <a:r>
                        <a:rPr lang="en-GB" sz="1100">
                          <a:effectLst/>
                        </a:rPr>
                        <a:t>8.99%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GB"/>
                    </a:p>
                  </a:txBody>
                  <a:tcPr/>
                </a:tc>
                <a:extLst>
                  <a:ext uri="{0D108BD9-81ED-4DB2-BD59-A6C34878D82A}">
                    <a16:rowId xmlns:a16="http://schemas.microsoft.com/office/drawing/2014/main" val="2068972747"/>
                  </a:ext>
                </a:extLst>
              </a:tr>
              <a:tr h="304489">
                <a:tc>
                  <a:txBody>
                    <a:bodyPr/>
                    <a:lstStyle/>
                    <a:p>
                      <a:pPr>
                        <a:lnSpc>
                          <a:spcPct val="115000"/>
                        </a:lnSpc>
                        <a:spcAft>
                          <a:spcPts val="1000"/>
                        </a:spcAft>
                      </a:pPr>
                      <a:r>
                        <a:rPr lang="en-GB" sz="900">
                          <a:effectLst/>
                        </a:rPr>
                        <a:t>Severe Learning Difficulty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1000"/>
                        </a:spcAft>
                      </a:pPr>
                      <a:r>
                        <a:rPr lang="en-GB" sz="1100">
                          <a:effectLst/>
                        </a:rPr>
                        <a:t>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gridSpan="2">
                  <a:txBody>
                    <a:bodyPr/>
                    <a:lstStyle/>
                    <a:p>
                      <a:pPr algn="r">
                        <a:lnSpc>
                          <a:spcPct val="115000"/>
                        </a:lnSpc>
                        <a:spcAft>
                          <a:spcPts val="1000"/>
                        </a:spcAft>
                      </a:pPr>
                      <a:r>
                        <a:rPr lang="en-GB" sz="1100">
                          <a:effectLst/>
                        </a:rPr>
                        <a:t>4.49%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GB"/>
                    </a:p>
                  </a:txBody>
                  <a:tcPr/>
                </a:tc>
                <a:extLst>
                  <a:ext uri="{0D108BD9-81ED-4DB2-BD59-A6C34878D82A}">
                    <a16:rowId xmlns:a16="http://schemas.microsoft.com/office/drawing/2014/main" val="2711331727"/>
                  </a:ext>
                </a:extLst>
              </a:tr>
              <a:tr h="487993">
                <a:tc>
                  <a:txBody>
                    <a:bodyPr/>
                    <a:lstStyle/>
                    <a:p>
                      <a:pPr>
                        <a:lnSpc>
                          <a:spcPct val="115000"/>
                        </a:lnSpc>
                        <a:spcAft>
                          <a:spcPts val="1000"/>
                        </a:spcAft>
                      </a:pPr>
                      <a:r>
                        <a:rPr lang="en-GB" sz="900">
                          <a:effectLst/>
                        </a:rPr>
                        <a:t>Speech, Language and Comm Needs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1000"/>
                        </a:spcAft>
                      </a:pPr>
                      <a:r>
                        <a:rPr lang="en-GB" sz="1100">
                          <a:effectLst/>
                        </a:rPr>
                        <a:t>19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gridSpan="2">
                  <a:txBody>
                    <a:bodyPr/>
                    <a:lstStyle/>
                    <a:p>
                      <a:pPr algn="r">
                        <a:lnSpc>
                          <a:spcPct val="115000"/>
                        </a:lnSpc>
                        <a:spcAft>
                          <a:spcPts val="1000"/>
                        </a:spcAft>
                      </a:pPr>
                      <a:r>
                        <a:rPr lang="en-GB" sz="1100" dirty="0">
                          <a:effectLst/>
                        </a:rPr>
                        <a:t>21.35%</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GB"/>
                    </a:p>
                  </a:txBody>
                  <a:tcPr/>
                </a:tc>
                <a:extLst>
                  <a:ext uri="{0D108BD9-81ED-4DB2-BD59-A6C34878D82A}">
                    <a16:rowId xmlns:a16="http://schemas.microsoft.com/office/drawing/2014/main" val="1041068999"/>
                  </a:ext>
                </a:extLst>
              </a:tr>
              <a:tr h="304489">
                <a:tc>
                  <a:txBody>
                    <a:bodyPr/>
                    <a:lstStyle/>
                    <a:p>
                      <a:pPr>
                        <a:lnSpc>
                          <a:spcPct val="115000"/>
                        </a:lnSpc>
                        <a:spcAft>
                          <a:spcPts val="1000"/>
                        </a:spcAft>
                      </a:pPr>
                      <a:r>
                        <a:rPr lang="en-GB" sz="900">
                          <a:effectLst/>
                        </a:rPr>
                        <a:t>Visual Impairment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1000"/>
                        </a:spcAft>
                      </a:pPr>
                      <a:r>
                        <a:rPr lang="en-GB" sz="1100">
                          <a:effectLst/>
                        </a:rPr>
                        <a:t>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gridSpan="2">
                  <a:txBody>
                    <a:bodyPr/>
                    <a:lstStyle/>
                    <a:p>
                      <a:pPr algn="r">
                        <a:lnSpc>
                          <a:spcPct val="115000"/>
                        </a:lnSpc>
                        <a:spcAft>
                          <a:spcPts val="1000"/>
                        </a:spcAft>
                      </a:pPr>
                      <a:r>
                        <a:rPr lang="en-GB" sz="1100">
                          <a:effectLst/>
                        </a:rPr>
                        <a:t>1.12%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GB"/>
                    </a:p>
                  </a:txBody>
                  <a:tcPr/>
                </a:tc>
                <a:extLst>
                  <a:ext uri="{0D108BD9-81ED-4DB2-BD59-A6C34878D82A}">
                    <a16:rowId xmlns:a16="http://schemas.microsoft.com/office/drawing/2014/main" val="1733477499"/>
                  </a:ext>
                </a:extLst>
              </a:tr>
              <a:tr h="304489">
                <a:tc>
                  <a:txBody>
                    <a:bodyPr/>
                    <a:lstStyle/>
                    <a:p>
                      <a:pPr>
                        <a:lnSpc>
                          <a:spcPct val="115000"/>
                        </a:lnSpc>
                        <a:spcAft>
                          <a:spcPts val="1000"/>
                        </a:spcAft>
                      </a:pPr>
                      <a:r>
                        <a:rPr lang="en-GB" sz="900">
                          <a:effectLst/>
                        </a:rPr>
                        <a:t>Speech, Lang or Comm Diff</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1000"/>
                        </a:spcAft>
                      </a:pPr>
                      <a:r>
                        <a:rPr lang="en-GB" sz="1100">
                          <a:effectLst/>
                        </a:rPr>
                        <a:t>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gridSpan="2">
                  <a:txBody>
                    <a:bodyPr/>
                    <a:lstStyle/>
                    <a:p>
                      <a:pPr algn="r">
                        <a:lnSpc>
                          <a:spcPct val="115000"/>
                        </a:lnSpc>
                        <a:spcAft>
                          <a:spcPts val="1000"/>
                        </a:spcAft>
                      </a:pPr>
                      <a:r>
                        <a:rPr lang="en-GB" sz="1100" dirty="0">
                          <a:effectLst/>
                        </a:rPr>
                        <a:t>3.37%</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GB"/>
                    </a:p>
                  </a:txBody>
                  <a:tcPr/>
                </a:tc>
                <a:extLst>
                  <a:ext uri="{0D108BD9-81ED-4DB2-BD59-A6C34878D82A}">
                    <a16:rowId xmlns:a16="http://schemas.microsoft.com/office/drawing/2014/main" val="3518556426"/>
                  </a:ext>
                </a:extLst>
              </a:tr>
              <a:tr h="304489">
                <a:tc>
                  <a:txBody>
                    <a:bodyPr/>
                    <a:lstStyle/>
                    <a:p>
                      <a:pPr>
                        <a:lnSpc>
                          <a:spcPct val="115000"/>
                        </a:lnSpc>
                        <a:spcAft>
                          <a:spcPts val="1000"/>
                        </a:spcAft>
                      </a:pPr>
                      <a:r>
                        <a:rPr lang="en-GB" sz="900">
                          <a:effectLst/>
                        </a:rPr>
                        <a:t>Hearing Impairment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1000"/>
                        </a:spcAft>
                      </a:pPr>
                      <a:r>
                        <a:rPr lang="en-GB" sz="1100">
                          <a:effectLst/>
                        </a:rPr>
                        <a:t>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gridSpan="2">
                  <a:txBody>
                    <a:bodyPr/>
                    <a:lstStyle/>
                    <a:p>
                      <a:pPr algn="r">
                        <a:lnSpc>
                          <a:spcPct val="115000"/>
                        </a:lnSpc>
                        <a:spcAft>
                          <a:spcPts val="1000"/>
                        </a:spcAft>
                      </a:pPr>
                      <a:r>
                        <a:rPr lang="en-GB" sz="1100">
                          <a:effectLst/>
                        </a:rPr>
                        <a:t>1.12%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GB"/>
                    </a:p>
                  </a:txBody>
                  <a:tcPr/>
                </a:tc>
                <a:extLst>
                  <a:ext uri="{0D108BD9-81ED-4DB2-BD59-A6C34878D82A}">
                    <a16:rowId xmlns:a16="http://schemas.microsoft.com/office/drawing/2014/main" val="3049804279"/>
                  </a:ext>
                </a:extLst>
              </a:tr>
              <a:tr h="304489">
                <a:tc>
                  <a:txBody>
                    <a:bodyPr/>
                    <a:lstStyle/>
                    <a:p>
                      <a:pPr>
                        <a:lnSpc>
                          <a:spcPct val="115000"/>
                        </a:lnSpc>
                        <a:spcAft>
                          <a:spcPts val="1000"/>
                        </a:spcAft>
                      </a:pPr>
                      <a:r>
                        <a:rPr lang="en-GB" sz="900">
                          <a:effectLst/>
                        </a:rPr>
                        <a:t>Profound &amp; Multiple Learn Diff</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1000"/>
                        </a:spcAft>
                      </a:pPr>
                      <a:r>
                        <a:rPr lang="en-GB" sz="1100">
                          <a:effectLst/>
                        </a:rPr>
                        <a:t>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gridSpan="2">
                  <a:txBody>
                    <a:bodyPr/>
                    <a:lstStyle/>
                    <a:p>
                      <a:pPr algn="r">
                        <a:lnSpc>
                          <a:spcPct val="115000"/>
                        </a:lnSpc>
                        <a:spcAft>
                          <a:spcPts val="1000"/>
                        </a:spcAft>
                      </a:pPr>
                      <a:r>
                        <a:rPr lang="en-GB" sz="1100">
                          <a:effectLst/>
                        </a:rPr>
                        <a:t>1.12%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GB"/>
                    </a:p>
                  </a:txBody>
                  <a:tcPr/>
                </a:tc>
                <a:extLst>
                  <a:ext uri="{0D108BD9-81ED-4DB2-BD59-A6C34878D82A}">
                    <a16:rowId xmlns:a16="http://schemas.microsoft.com/office/drawing/2014/main" val="573010253"/>
                  </a:ext>
                </a:extLst>
              </a:tr>
              <a:tr h="304489">
                <a:tc>
                  <a:txBody>
                    <a:bodyPr/>
                    <a:lstStyle/>
                    <a:p>
                      <a:pPr>
                        <a:lnSpc>
                          <a:spcPct val="115000"/>
                        </a:lnSpc>
                        <a:spcAft>
                          <a:spcPts val="1000"/>
                        </a:spcAft>
                      </a:pPr>
                      <a:r>
                        <a:rPr lang="en-GB" sz="900">
                          <a:effectLst/>
                        </a:rPr>
                        <a:t>Specific Learning Difficulties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1000"/>
                        </a:spcAft>
                      </a:pPr>
                      <a:r>
                        <a:rPr lang="en-GB" sz="1100">
                          <a:effectLst/>
                        </a:rPr>
                        <a:t>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gridSpan="2">
                  <a:txBody>
                    <a:bodyPr/>
                    <a:lstStyle/>
                    <a:p>
                      <a:pPr algn="r">
                        <a:lnSpc>
                          <a:spcPct val="115000"/>
                        </a:lnSpc>
                        <a:spcAft>
                          <a:spcPts val="1000"/>
                        </a:spcAft>
                      </a:pPr>
                      <a:r>
                        <a:rPr lang="en-GB" sz="1100">
                          <a:effectLst/>
                        </a:rPr>
                        <a:t>1.12%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GB"/>
                    </a:p>
                  </a:txBody>
                  <a:tcPr/>
                </a:tc>
                <a:extLst>
                  <a:ext uri="{0D108BD9-81ED-4DB2-BD59-A6C34878D82A}">
                    <a16:rowId xmlns:a16="http://schemas.microsoft.com/office/drawing/2014/main" val="2975618299"/>
                  </a:ext>
                </a:extLst>
              </a:tr>
              <a:tr h="304489">
                <a:tc>
                  <a:txBody>
                    <a:bodyPr/>
                    <a:lstStyle/>
                    <a:p>
                      <a:pPr>
                        <a:lnSpc>
                          <a:spcPct val="115000"/>
                        </a:lnSpc>
                        <a:spcAft>
                          <a:spcPts val="100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spcAft>
                          <a:spcPts val="100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gridSpan="2">
                  <a:txBody>
                    <a:bodyPr/>
                    <a:lstStyle/>
                    <a:p>
                      <a:pPr>
                        <a:lnSpc>
                          <a:spcPct val="115000"/>
                        </a:lnSpc>
                        <a:spcAft>
                          <a:spcPts val="100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GB"/>
                    </a:p>
                  </a:txBody>
                  <a:tcPr/>
                </a:tc>
                <a:extLst>
                  <a:ext uri="{0D108BD9-81ED-4DB2-BD59-A6C34878D82A}">
                    <a16:rowId xmlns:a16="http://schemas.microsoft.com/office/drawing/2014/main" val="1157742441"/>
                  </a:ext>
                </a:extLst>
              </a:tr>
              <a:tr h="304489">
                <a:tc>
                  <a:txBody>
                    <a:bodyPr/>
                    <a:lstStyle/>
                    <a:p>
                      <a:pPr>
                        <a:lnSpc>
                          <a:spcPct val="115000"/>
                        </a:lnSpc>
                        <a:spcAft>
                          <a:spcPts val="100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1000"/>
                        </a:spcAft>
                      </a:pPr>
                      <a:r>
                        <a:rPr lang="en-GB" sz="1100">
                          <a:effectLst/>
                        </a:rPr>
                        <a:t>89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gridSpan="2">
                  <a:txBody>
                    <a:bodyPr/>
                    <a:lstStyle/>
                    <a:p>
                      <a:pPr>
                        <a:lnSpc>
                          <a:spcPct val="115000"/>
                        </a:lnSpc>
                        <a:spcAft>
                          <a:spcPts val="100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GB"/>
                    </a:p>
                  </a:txBody>
                  <a:tcPr/>
                </a:tc>
                <a:extLst>
                  <a:ext uri="{0D108BD9-81ED-4DB2-BD59-A6C34878D82A}">
                    <a16:rowId xmlns:a16="http://schemas.microsoft.com/office/drawing/2014/main" val="3076515039"/>
                  </a:ext>
                </a:extLst>
              </a:tr>
              <a:tr h="304489">
                <a:tc>
                  <a:txBody>
                    <a:bodyPr/>
                    <a:lstStyle/>
                    <a:p>
                      <a:pPr>
                        <a:lnSpc>
                          <a:spcPct val="115000"/>
                        </a:lnSpc>
                        <a:spcAft>
                          <a:spcPts val="100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100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gridSpan="2">
                  <a:txBody>
                    <a:bodyPr/>
                    <a:lstStyle/>
                    <a:p>
                      <a:pPr>
                        <a:lnSpc>
                          <a:spcPct val="115000"/>
                        </a:lnSpc>
                        <a:spcAft>
                          <a:spcPts val="1000"/>
                        </a:spcAft>
                      </a:pPr>
                      <a:r>
                        <a:rPr lang="en-GB" sz="11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GB"/>
                    </a:p>
                  </a:txBody>
                  <a:tcPr/>
                </a:tc>
                <a:extLst>
                  <a:ext uri="{0D108BD9-81ED-4DB2-BD59-A6C34878D82A}">
                    <a16:rowId xmlns:a16="http://schemas.microsoft.com/office/drawing/2014/main" val="3008686516"/>
                  </a:ext>
                </a:extLst>
              </a:tr>
            </a:tbl>
          </a:graphicData>
        </a:graphic>
      </p:graphicFrame>
    </p:spTree>
    <p:extLst>
      <p:ext uri="{BB962C8B-B14F-4D97-AF65-F5344CB8AC3E}">
        <p14:creationId xmlns:p14="http://schemas.microsoft.com/office/powerpoint/2010/main" val="22837384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So what!</a:t>
            </a:r>
          </a:p>
        </p:txBody>
      </p:sp>
      <p:sp>
        <p:nvSpPr>
          <p:cNvPr id="3" name="Text Placeholder 2"/>
          <p:cNvSpPr>
            <a:spLocks noGrp="1"/>
          </p:cNvSpPr>
          <p:nvPr>
            <p:ph type="body" sz="quarter" idx="11"/>
          </p:nvPr>
        </p:nvSpPr>
        <p:spPr>
          <a:xfrm>
            <a:off x="685371" y="1552693"/>
            <a:ext cx="6838834" cy="3528759"/>
          </a:xfrm>
        </p:spPr>
        <p:txBody>
          <a:bodyPr/>
          <a:lstStyle/>
          <a:p>
            <a:r>
              <a:rPr lang="en-GB" dirty="0"/>
              <a:t>Based on the data a business case was agreed to remodel the service, adding capacity as well as a second site, based in the area with the greatest level of need. </a:t>
            </a:r>
          </a:p>
          <a:p>
            <a:r>
              <a:rPr lang="en-GB" dirty="0"/>
              <a:t>(The opening of the new site is planned for September 24!) </a:t>
            </a:r>
          </a:p>
        </p:txBody>
      </p:sp>
      <p:pic>
        <p:nvPicPr>
          <p:cNvPr id="3074" name="Picture 2" descr="Shrug Shoulder Images – Browse 41,874 Stock Photos, Vectors, and Video |  Adobe 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205" y="708224"/>
            <a:ext cx="4481167" cy="4481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20332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48642" y="195944"/>
          <a:ext cx="10345782" cy="5460933"/>
        </p:xfrm>
        <a:graphic>
          <a:graphicData uri="http://schemas.openxmlformats.org/drawingml/2006/table">
            <a:tbl>
              <a:tblPr firstRow="1" firstCol="1" bandRow="1">
                <a:tableStyleId>{5C22544A-7EE6-4342-B048-85BDC9FD1C3A}</a:tableStyleId>
              </a:tblPr>
              <a:tblGrid>
                <a:gridCol w="3879667">
                  <a:extLst>
                    <a:ext uri="{9D8B030D-6E8A-4147-A177-3AD203B41FA5}">
                      <a16:colId xmlns:a16="http://schemas.microsoft.com/office/drawing/2014/main" val="194423486"/>
                    </a:ext>
                  </a:extLst>
                </a:gridCol>
                <a:gridCol w="3017521">
                  <a:extLst>
                    <a:ext uri="{9D8B030D-6E8A-4147-A177-3AD203B41FA5}">
                      <a16:colId xmlns:a16="http://schemas.microsoft.com/office/drawing/2014/main" val="2846651710"/>
                    </a:ext>
                  </a:extLst>
                </a:gridCol>
                <a:gridCol w="3448594">
                  <a:extLst>
                    <a:ext uri="{9D8B030D-6E8A-4147-A177-3AD203B41FA5}">
                      <a16:colId xmlns:a16="http://schemas.microsoft.com/office/drawing/2014/main" val="3677368062"/>
                    </a:ext>
                  </a:extLst>
                </a:gridCol>
              </a:tblGrid>
              <a:tr h="70196">
                <a:tc>
                  <a:txBody>
                    <a:bodyPr/>
                    <a:lstStyle/>
                    <a:p>
                      <a:pPr>
                        <a:lnSpc>
                          <a:spcPct val="115000"/>
                        </a:lnSpc>
                        <a:spcAft>
                          <a:spcPts val="1000"/>
                        </a:spcAft>
                      </a:pPr>
                      <a:r>
                        <a:rPr lang="en-GB" sz="1800" dirty="0">
                          <a:effectLst/>
                          <a:latin typeface="Calibri" panose="020F0502020204030204" pitchFamily="34" charset="0"/>
                          <a:cs typeface="Calibri" panose="020F0502020204030204" pitchFamily="34" charset="0"/>
                        </a:rPr>
                        <a:t>Type of support</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tc>
                  <a:txBody>
                    <a:bodyPr/>
                    <a:lstStyle/>
                    <a:p>
                      <a:pPr>
                        <a:lnSpc>
                          <a:spcPct val="115000"/>
                        </a:lnSpc>
                        <a:spcAft>
                          <a:spcPts val="1000"/>
                        </a:spcAft>
                      </a:pPr>
                      <a:r>
                        <a:rPr lang="en-GB" sz="1800">
                          <a:effectLst/>
                          <a:latin typeface="Calibri" panose="020F0502020204030204" pitchFamily="34" charset="0"/>
                          <a:cs typeface="Calibri" panose="020F0502020204030204" pitchFamily="34" charset="0"/>
                        </a:rPr>
                        <a:t>Current model</a:t>
                      </a:r>
                      <a:endParaRPr lang="en-GB" sz="180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tc>
                  <a:txBody>
                    <a:bodyPr/>
                    <a:lstStyle/>
                    <a:p>
                      <a:pPr>
                        <a:lnSpc>
                          <a:spcPct val="115000"/>
                        </a:lnSpc>
                        <a:spcAft>
                          <a:spcPts val="1000"/>
                        </a:spcAft>
                      </a:pPr>
                      <a:r>
                        <a:rPr lang="en-GB" sz="1800">
                          <a:effectLst/>
                          <a:latin typeface="Calibri" panose="020F0502020204030204" pitchFamily="34" charset="0"/>
                          <a:cs typeface="Calibri" panose="020F0502020204030204" pitchFamily="34" charset="0"/>
                        </a:rPr>
                        <a:t>New model</a:t>
                      </a:r>
                      <a:endParaRPr lang="en-GB" sz="180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extLst>
                  <a:ext uri="{0D108BD9-81ED-4DB2-BD59-A6C34878D82A}">
                    <a16:rowId xmlns:a16="http://schemas.microsoft.com/office/drawing/2014/main" val="2261381442"/>
                  </a:ext>
                </a:extLst>
              </a:tr>
              <a:tr h="140393">
                <a:tc>
                  <a:txBody>
                    <a:bodyPr/>
                    <a:lstStyle/>
                    <a:p>
                      <a:pPr>
                        <a:lnSpc>
                          <a:spcPct val="115000"/>
                        </a:lnSpc>
                        <a:spcAft>
                          <a:spcPts val="1000"/>
                        </a:spcAft>
                      </a:pPr>
                      <a:r>
                        <a:rPr lang="en-GB" sz="1800" dirty="0">
                          <a:effectLst/>
                          <a:latin typeface="Calibri" panose="020F0502020204030204" pitchFamily="34" charset="0"/>
                          <a:cs typeface="Calibri" panose="020F0502020204030204" pitchFamily="34" charset="0"/>
                        </a:rPr>
                        <a:t>Hours of EY educational entitlement</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tc>
                  <a:txBody>
                    <a:bodyPr/>
                    <a:lstStyle/>
                    <a:p>
                      <a:pPr>
                        <a:lnSpc>
                          <a:spcPct val="115000"/>
                        </a:lnSpc>
                        <a:spcAft>
                          <a:spcPts val="1000"/>
                        </a:spcAft>
                      </a:pPr>
                      <a:r>
                        <a:rPr lang="en-GB" sz="1800" dirty="0">
                          <a:effectLst/>
                          <a:latin typeface="Calibri" panose="020F0502020204030204" pitchFamily="34" charset="0"/>
                          <a:cs typeface="Calibri" panose="020F0502020204030204" pitchFamily="34" charset="0"/>
                        </a:rPr>
                        <a:t>3040</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tc>
                  <a:txBody>
                    <a:bodyPr/>
                    <a:lstStyle/>
                    <a:p>
                      <a:pPr>
                        <a:lnSpc>
                          <a:spcPct val="115000"/>
                        </a:lnSpc>
                        <a:spcAft>
                          <a:spcPts val="1000"/>
                        </a:spcAft>
                      </a:pPr>
                      <a:r>
                        <a:rPr lang="en-GB" sz="1800">
                          <a:effectLst/>
                          <a:latin typeface="Calibri" panose="020F0502020204030204" pitchFamily="34" charset="0"/>
                          <a:cs typeface="Calibri" panose="020F0502020204030204" pitchFamily="34" charset="0"/>
                        </a:rPr>
                        <a:t>14592</a:t>
                      </a:r>
                      <a:endParaRPr lang="en-GB" sz="180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extLst>
                  <a:ext uri="{0D108BD9-81ED-4DB2-BD59-A6C34878D82A}">
                    <a16:rowId xmlns:a16="http://schemas.microsoft.com/office/drawing/2014/main" val="2762537556"/>
                  </a:ext>
                </a:extLst>
              </a:tr>
              <a:tr h="140393">
                <a:tc>
                  <a:txBody>
                    <a:bodyPr/>
                    <a:lstStyle/>
                    <a:p>
                      <a:pPr>
                        <a:lnSpc>
                          <a:spcPct val="115000"/>
                        </a:lnSpc>
                        <a:spcAft>
                          <a:spcPts val="1000"/>
                        </a:spcAft>
                      </a:pPr>
                      <a:r>
                        <a:rPr lang="en-GB" sz="1800" dirty="0">
                          <a:effectLst/>
                          <a:latin typeface="Calibri" panose="020F0502020204030204" pitchFamily="34" charset="0"/>
                          <a:cs typeface="Calibri" panose="020F0502020204030204" pitchFamily="34" charset="0"/>
                        </a:rPr>
                        <a:t>Portage home visiting sessions</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tc>
                  <a:txBody>
                    <a:bodyPr/>
                    <a:lstStyle/>
                    <a:p>
                      <a:pPr>
                        <a:lnSpc>
                          <a:spcPct val="115000"/>
                        </a:lnSpc>
                        <a:spcAft>
                          <a:spcPts val="1000"/>
                        </a:spcAft>
                      </a:pPr>
                      <a:r>
                        <a:rPr lang="en-GB" sz="1800" dirty="0">
                          <a:effectLst/>
                          <a:latin typeface="Calibri" panose="020F0502020204030204" pitchFamily="34" charset="0"/>
                          <a:cs typeface="Calibri" panose="020F0502020204030204" pitchFamily="34" charset="0"/>
                        </a:rPr>
                        <a:t>10</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tc>
                  <a:txBody>
                    <a:bodyPr/>
                    <a:lstStyle/>
                    <a:p>
                      <a:pPr>
                        <a:lnSpc>
                          <a:spcPct val="115000"/>
                        </a:lnSpc>
                        <a:spcAft>
                          <a:spcPts val="1000"/>
                        </a:spcAft>
                      </a:pPr>
                      <a:r>
                        <a:rPr lang="en-GB" sz="1800">
                          <a:effectLst/>
                          <a:latin typeface="Calibri" panose="020F0502020204030204" pitchFamily="34" charset="0"/>
                          <a:cs typeface="Calibri" panose="020F0502020204030204" pitchFamily="34" charset="0"/>
                        </a:rPr>
                        <a:t>18</a:t>
                      </a:r>
                      <a:endParaRPr lang="en-GB" sz="180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extLst>
                  <a:ext uri="{0D108BD9-81ED-4DB2-BD59-A6C34878D82A}">
                    <a16:rowId xmlns:a16="http://schemas.microsoft.com/office/drawing/2014/main" val="2851461238"/>
                  </a:ext>
                </a:extLst>
              </a:tr>
              <a:tr h="938210">
                <a:tc>
                  <a:txBody>
                    <a:bodyPr/>
                    <a:lstStyle/>
                    <a:p>
                      <a:pPr>
                        <a:lnSpc>
                          <a:spcPct val="115000"/>
                        </a:lnSpc>
                        <a:spcAft>
                          <a:spcPts val="1000"/>
                        </a:spcAft>
                      </a:pPr>
                      <a:r>
                        <a:rPr lang="en-GB" sz="1800" dirty="0">
                          <a:effectLst/>
                          <a:latin typeface="Calibri" panose="020F0502020204030204" pitchFamily="34" charset="0"/>
                          <a:cs typeface="Calibri" panose="020F0502020204030204" pitchFamily="34" charset="0"/>
                        </a:rPr>
                        <a:t>Potential reach of service (number of children and families)</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tc>
                  <a:txBody>
                    <a:bodyPr/>
                    <a:lstStyle/>
                    <a:p>
                      <a:pPr>
                        <a:lnSpc>
                          <a:spcPct val="115000"/>
                        </a:lnSpc>
                        <a:spcAft>
                          <a:spcPts val="1000"/>
                        </a:spcAft>
                      </a:pPr>
                      <a:r>
                        <a:rPr lang="en-GB" sz="1800" dirty="0">
                          <a:effectLst/>
                          <a:latin typeface="Calibri" panose="020F0502020204030204" pitchFamily="34" charset="0"/>
                          <a:cs typeface="Calibri" panose="020F0502020204030204" pitchFamily="34" charset="0"/>
                        </a:rPr>
                        <a:t>Education sessions 32 families</a:t>
                      </a:r>
                    </a:p>
                    <a:p>
                      <a:pPr>
                        <a:lnSpc>
                          <a:spcPct val="115000"/>
                        </a:lnSpc>
                        <a:spcAft>
                          <a:spcPts val="1000"/>
                        </a:spcAft>
                      </a:pPr>
                      <a:endParaRPr lang="en-GB" sz="1800" dirty="0">
                        <a:effectLst/>
                        <a:latin typeface="Calibri" panose="020F0502020204030204" pitchFamily="34" charset="0"/>
                        <a:cs typeface="Calibri" panose="020F0502020204030204" pitchFamily="34" charset="0"/>
                      </a:endParaRPr>
                    </a:p>
                  </a:txBody>
                  <a:tcPr marL="24912" marR="24912" marT="0" marB="0"/>
                </a:tc>
                <a:tc>
                  <a:txBody>
                    <a:bodyPr/>
                    <a:lstStyle/>
                    <a:p>
                      <a:pPr>
                        <a:lnSpc>
                          <a:spcPct val="115000"/>
                        </a:lnSpc>
                        <a:spcAft>
                          <a:spcPts val="1000"/>
                        </a:spcAft>
                      </a:pPr>
                      <a:r>
                        <a:rPr lang="en-GB" sz="1800" dirty="0">
                          <a:effectLst/>
                          <a:latin typeface="Calibri" panose="020F0502020204030204" pitchFamily="34" charset="0"/>
                          <a:cs typeface="Calibri" panose="020F0502020204030204" pitchFamily="34" charset="0"/>
                        </a:rPr>
                        <a:t>Education sessions – up to 128 children &amp; families</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extLst>
                  <a:ext uri="{0D108BD9-81ED-4DB2-BD59-A6C34878D82A}">
                    <a16:rowId xmlns:a16="http://schemas.microsoft.com/office/drawing/2014/main" val="2904534162"/>
                  </a:ext>
                </a:extLst>
              </a:tr>
              <a:tr h="210589">
                <a:tc>
                  <a:txBody>
                    <a:bodyPr/>
                    <a:lstStyle/>
                    <a:p>
                      <a:pPr>
                        <a:lnSpc>
                          <a:spcPct val="115000"/>
                        </a:lnSpc>
                        <a:spcAft>
                          <a:spcPts val="1000"/>
                        </a:spcAft>
                      </a:pPr>
                      <a:r>
                        <a:rPr lang="en-GB" sz="1800">
                          <a:effectLst/>
                          <a:latin typeface="Calibri" panose="020F0502020204030204" pitchFamily="34" charset="0"/>
                          <a:cs typeface="Calibri" panose="020F0502020204030204" pitchFamily="34" charset="0"/>
                        </a:rPr>
                        <a:t>Early Help support (Lead Professional role/TAC meetings)</a:t>
                      </a:r>
                      <a:endParaRPr lang="en-GB" sz="180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tc>
                  <a:txBody>
                    <a:bodyPr/>
                    <a:lstStyle/>
                    <a:p>
                      <a:pPr>
                        <a:lnSpc>
                          <a:spcPct val="115000"/>
                        </a:lnSpc>
                        <a:spcAft>
                          <a:spcPts val="1000"/>
                        </a:spcAft>
                      </a:pPr>
                      <a:r>
                        <a:rPr lang="en-GB" sz="1800" dirty="0">
                          <a:effectLst/>
                          <a:latin typeface="Calibri" panose="020F0502020204030204" pitchFamily="34" charset="0"/>
                          <a:cs typeface="Calibri" panose="020F0502020204030204" pitchFamily="34" charset="0"/>
                        </a:rPr>
                        <a:t>Minimal. Dependent on staff being able to be released &amp; working in own time</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tc>
                  <a:txBody>
                    <a:bodyPr/>
                    <a:lstStyle/>
                    <a:p>
                      <a:pPr>
                        <a:lnSpc>
                          <a:spcPct val="115000"/>
                        </a:lnSpc>
                        <a:spcAft>
                          <a:spcPts val="1000"/>
                        </a:spcAft>
                      </a:pPr>
                      <a:r>
                        <a:rPr lang="en-GB" sz="1800" dirty="0">
                          <a:effectLst/>
                          <a:latin typeface="Calibri" panose="020F0502020204030204" pitchFamily="34" charset="0"/>
                          <a:cs typeface="Calibri" panose="020F0502020204030204" pitchFamily="34" charset="0"/>
                        </a:rPr>
                        <a:t>Minimum of 60 hours per week</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extLst>
                  <a:ext uri="{0D108BD9-81ED-4DB2-BD59-A6C34878D82A}">
                    <a16:rowId xmlns:a16="http://schemas.microsoft.com/office/drawing/2014/main" val="3002173745"/>
                  </a:ext>
                </a:extLst>
              </a:tr>
              <a:tr h="280784">
                <a:tc>
                  <a:txBody>
                    <a:bodyPr/>
                    <a:lstStyle/>
                    <a:p>
                      <a:pPr>
                        <a:lnSpc>
                          <a:spcPct val="115000"/>
                        </a:lnSpc>
                        <a:spcAft>
                          <a:spcPts val="1000"/>
                        </a:spcAft>
                      </a:pPr>
                      <a:r>
                        <a:rPr lang="en-GB" sz="1800">
                          <a:effectLst/>
                          <a:latin typeface="Calibri" panose="020F0502020204030204" pitchFamily="34" charset="0"/>
                          <a:cs typeface="Calibri" panose="020F0502020204030204" pitchFamily="34" charset="0"/>
                        </a:rPr>
                        <a:t>Paperwork (referrals, EHCNA applications, Advice for EHCPs…) </a:t>
                      </a:r>
                      <a:endParaRPr lang="en-GB" sz="180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tc>
                  <a:txBody>
                    <a:bodyPr/>
                    <a:lstStyle/>
                    <a:p>
                      <a:pPr>
                        <a:lnSpc>
                          <a:spcPct val="115000"/>
                        </a:lnSpc>
                        <a:spcAft>
                          <a:spcPts val="1000"/>
                        </a:spcAft>
                      </a:pPr>
                      <a:r>
                        <a:rPr lang="en-GB" sz="1800" dirty="0">
                          <a:effectLst/>
                          <a:latin typeface="Calibri" panose="020F0502020204030204" pitchFamily="34" charset="0"/>
                          <a:cs typeface="Calibri" panose="020F0502020204030204" pitchFamily="34" charset="0"/>
                        </a:rPr>
                        <a:t>9.5 hours per week and significant amount of additional time in staff’s own time</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tc>
                  <a:txBody>
                    <a:bodyPr/>
                    <a:lstStyle/>
                    <a:p>
                      <a:pPr>
                        <a:lnSpc>
                          <a:spcPct val="115000"/>
                        </a:lnSpc>
                        <a:spcAft>
                          <a:spcPts val="1000"/>
                        </a:spcAft>
                      </a:pPr>
                      <a:r>
                        <a:rPr lang="en-GB" sz="1800" dirty="0">
                          <a:effectLst/>
                          <a:latin typeface="Calibri" panose="020F0502020204030204" pitchFamily="34" charset="0"/>
                          <a:cs typeface="Calibri" panose="020F0502020204030204" pitchFamily="34" charset="0"/>
                        </a:rPr>
                        <a:t>30 hours</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extLst>
                  <a:ext uri="{0D108BD9-81ED-4DB2-BD59-A6C34878D82A}">
                    <a16:rowId xmlns:a16="http://schemas.microsoft.com/office/drawing/2014/main" val="3569450831"/>
                  </a:ext>
                </a:extLst>
              </a:tr>
              <a:tr h="276563">
                <a:tc>
                  <a:txBody>
                    <a:bodyPr/>
                    <a:lstStyle/>
                    <a:p>
                      <a:pPr>
                        <a:lnSpc>
                          <a:spcPct val="115000"/>
                        </a:lnSpc>
                        <a:spcAft>
                          <a:spcPts val="1000"/>
                        </a:spcAft>
                      </a:pPr>
                      <a:r>
                        <a:rPr lang="en-GB" sz="1800">
                          <a:effectLst/>
                          <a:latin typeface="Calibri" panose="020F0502020204030204" pitchFamily="34" charset="0"/>
                          <a:cs typeface="Calibri" panose="020F0502020204030204" pitchFamily="34" charset="0"/>
                        </a:rPr>
                        <a:t>Outreach to mainstream</a:t>
                      </a:r>
                      <a:endParaRPr lang="en-GB" sz="180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tc>
                  <a:txBody>
                    <a:bodyPr/>
                    <a:lstStyle/>
                    <a:p>
                      <a:pPr>
                        <a:lnSpc>
                          <a:spcPct val="115000"/>
                        </a:lnSpc>
                        <a:spcAft>
                          <a:spcPts val="1000"/>
                        </a:spcAft>
                      </a:pPr>
                      <a:r>
                        <a:rPr lang="en-GB" sz="1800">
                          <a:effectLst/>
                          <a:latin typeface="Calibri" panose="020F0502020204030204" pitchFamily="34" charset="0"/>
                          <a:cs typeface="Calibri" panose="020F0502020204030204" pitchFamily="34" charset="0"/>
                        </a:rPr>
                        <a:t>Minimal. Dependent on releasing staff, staff goodwill and work in their own time</a:t>
                      </a:r>
                      <a:endParaRPr lang="en-GB" sz="180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tc>
                  <a:txBody>
                    <a:bodyPr/>
                    <a:lstStyle/>
                    <a:p>
                      <a:pPr>
                        <a:lnSpc>
                          <a:spcPct val="115000"/>
                        </a:lnSpc>
                        <a:spcAft>
                          <a:spcPts val="1000"/>
                        </a:spcAft>
                      </a:pPr>
                      <a:r>
                        <a:rPr lang="en-GB" sz="1800" dirty="0">
                          <a:effectLst/>
                          <a:latin typeface="Calibri" panose="020F0502020204030204" pitchFamily="34" charset="0"/>
                          <a:cs typeface="Calibri" panose="020F0502020204030204" pitchFamily="34" charset="0"/>
                        </a:rPr>
                        <a:t>Minimum of 60 hours</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extLst>
                  <a:ext uri="{0D108BD9-81ED-4DB2-BD59-A6C34878D82A}">
                    <a16:rowId xmlns:a16="http://schemas.microsoft.com/office/drawing/2014/main" val="1321716333"/>
                  </a:ext>
                </a:extLst>
              </a:tr>
              <a:tr h="848359">
                <a:tc>
                  <a:txBody>
                    <a:bodyPr/>
                    <a:lstStyle/>
                    <a:p>
                      <a:pPr>
                        <a:lnSpc>
                          <a:spcPct val="115000"/>
                        </a:lnSpc>
                        <a:spcAft>
                          <a:spcPts val="1000"/>
                        </a:spcAft>
                      </a:pPr>
                      <a:r>
                        <a:rPr lang="en-GB" sz="1800" dirty="0">
                          <a:effectLst/>
                          <a:latin typeface="Calibri" panose="020F0502020204030204" pitchFamily="34" charset="0"/>
                          <a:cs typeface="Calibri" panose="020F0502020204030204" pitchFamily="34" charset="0"/>
                        </a:rPr>
                        <a:t>Support for parents (training courses &amp; support groups)</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tc>
                  <a:txBody>
                    <a:bodyPr/>
                    <a:lstStyle/>
                    <a:p>
                      <a:pPr>
                        <a:lnSpc>
                          <a:spcPct val="115000"/>
                        </a:lnSpc>
                        <a:spcAft>
                          <a:spcPts val="1000"/>
                        </a:spcAft>
                      </a:pPr>
                      <a:r>
                        <a:rPr lang="en-GB" sz="1800" dirty="0">
                          <a:effectLst/>
                          <a:latin typeface="Calibri" panose="020F0502020204030204" pitchFamily="34" charset="0"/>
                          <a:ea typeface="+mn-ea"/>
                          <a:cs typeface="Calibri" panose="020F0502020204030204" pitchFamily="34" charset="0"/>
                        </a:rPr>
                        <a:t>18</a:t>
                      </a:r>
                      <a:r>
                        <a:rPr lang="en-GB" sz="1800" baseline="0" dirty="0">
                          <a:effectLst/>
                          <a:latin typeface="Calibri" panose="020F0502020204030204" pitchFamily="34" charset="0"/>
                          <a:ea typeface="+mn-ea"/>
                          <a:cs typeface="Calibri" panose="020F0502020204030204" pitchFamily="34" charset="0"/>
                        </a:rPr>
                        <a:t> families</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tc>
                  <a:txBody>
                    <a:bodyPr/>
                    <a:lstStyle/>
                    <a:p>
                      <a:pPr>
                        <a:lnSpc>
                          <a:spcPct val="115000"/>
                        </a:lnSpc>
                        <a:spcAft>
                          <a:spcPts val="1000"/>
                        </a:spcAft>
                      </a:pPr>
                      <a:r>
                        <a:rPr lang="en-GB" sz="1800" dirty="0">
                          <a:effectLst/>
                          <a:latin typeface="Calibri" panose="020F0502020204030204" pitchFamily="34" charset="0"/>
                          <a:ea typeface="Calibri" panose="020F0502020204030204" pitchFamily="34" charset="0"/>
                          <a:cs typeface="Calibri" panose="020F0502020204030204" pitchFamily="34" charset="0"/>
                        </a:rPr>
                        <a:t>At least 36 families – potential for</a:t>
                      </a:r>
                      <a:r>
                        <a:rPr lang="en-GB" sz="1800" baseline="0" dirty="0">
                          <a:effectLst/>
                          <a:latin typeface="Calibri" panose="020F0502020204030204" pitchFamily="34" charset="0"/>
                          <a:ea typeface="Calibri" panose="020F0502020204030204" pitchFamily="34" charset="0"/>
                          <a:cs typeface="Calibri" panose="020F0502020204030204" pitchFamily="34" charset="0"/>
                        </a:rPr>
                        <a:t> more</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extLst>
                  <a:ext uri="{0D108BD9-81ED-4DB2-BD59-A6C34878D82A}">
                    <a16:rowId xmlns:a16="http://schemas.microsoft.com/office/drawing/2014/main" val="1400839879"/>
                  </a:ext>
                </a:extLst>
              </a:tr>
            </a:tbl>
          </a:graphicData>
        </a:graphic>
      </p:graphicFrame>
    </p:spTree>
    <p:extLst>
      <p:ext uri="{BB962C8B-B14F-4D97-AF65-F5344CB8AC3E}">
        <p14:creationId xmlns:p14="http://schemas.microsoft.com/office/powerpoint/2010/main" val="30205746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16000" y="447810"/>
            <a:ext cx="10560000" cy="964967"/>
          </a:xfrm>
        </p:spPr>
        <p:txBody>
          <a:bodyPr/>
          <a:lstStyle/>
          <a:p>
            <a:r>
              <a:rPr lang="en-GB" dirty="0"/>
              <a:t>Current position within the service</a:t>
            </a:r>
          </a:p>
        </p:txBody>
      </p:sp>
      <p:sp>
        <p:nvSpPr>
          <p:cNvPr id="6" name="Text Placeholder 2"/>
          <p:cNvSpPr txBox="1">
            <a:spLocks/>
          </p:cNvSpPr>
          <p:nvPr/>
        </p:nvSpPr>
        <p:spPr>
          <a:xfrm>
            <a:off x="816000" y="1619793"/>
            <a:ext cx="10560000" cy="3526973"/>
          </a:xfrm>
        </p:spPr>
        <p:txBody>
          <a:bodyPr>
            <a:normAutofit fontScale="85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Development of “Assessment Centre” model and developing a shared ethos around what successful looks like.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Recruitment of staff (very positive!)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Plans for new location progressing and more sessions are being delivered in the existing location.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Existing location was OFSTED inspected in October and achieved an outcome of “Good” with clear strengths identified in the quality of support offered to families.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More effective team working, less inefficient ‘silo working’ so that support is offered by the most appropriate person across the wider Early Years Team.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3320148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816000" y="0"/>
            <a:ext cx="10560000" cy="964967"/>
          </a:xfrm>
        </p:spPr>
        <p:txBody>
          <a:bodyPr/>
          <a:lstStyle/>
          <a:p>
            <a:r>
              <a:rPr lang="en-GB" dirty="0"/>
              <a:t>Moving forward</a:t>
            </a:r>
          </a:p>
        </p:txBody>
      </p:sp>
      <p:sp>
        <p:nvSpPr>
          <p:cNvPr id="11" name="Text Placeholder 2"/>
          <p:cNvSpPr txBox="1">
            <a:spLocks/>
          </p:cNvSpPr>
          <p:nvPr/>
        </p:nvSpPr>
        <p:spPr>
          <a:xfrm>
            <a:off x="816000" y="941509"/>
            <a:ext cx="10560000" cy="3951013"/>
          </a:xfrm>
        </p:spPr>
        <p:txBody>
          <a:bodyPr>
            <a:normAutofit fontScale="92500"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Expanded entitlements </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what will this mean for children with SEND?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Development of a ‘less messy’ and more efficient data set! (based on what we originally did)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Ensuring the quality of the service is maintained in spite of the growth. This will include robust QA.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Development of measures of success beyond hard data:</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Parent voice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Mainstream provider feedback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Transition evaluation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Any ideas of what other LAs are doing for this would be very welcome!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100" name="Picture 4" descr="Click here for mo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624" y="5034761"/>
            <a:ext cx="2397811" cy="1598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7858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8210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4"/>
        <p:cNvGrpSpPr/>
        <p:nvPr/>
      </p:nvGrpSpPr>
      <p:grpSpPr>
        <a:xfrm>
          <a:off x="0" y="0"/>
          <a:ext cx="0" cy="0"/>
          <a:chOff x="0" y="0"/>
          <a:chExt cx="0" cy="0"/>
        </a:xfrm>
      </p:grpSpPr>
      <p:sp useBgFill="1">
        <p:nvSpPr>
          <p:cNvPr id="111" name="Rectangle 110">
            <a:extLst>
              <a:ext uri="{FF2B5EF4-FFF2-40B4-BE49-F238E27FC236}">
                <a16:creationId xmlns:a16="http://schemas.microsoft.com/office/drawing/2014/main" id="{2CB962CF-61A3-4EF9-94F6-7C59B0329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Google Shape;105;p15"/>
          <p:cNvSpPr txBox="1">
            <a:spLocks noGrp="1"/>
          </p:cNvSpPr>
          <p:nvPr>
            <p:ph type="title"/>
          </p:nvPr>
        </p:nvSpPr>
        <p:spPr>
          <a:xfrm>
            <a:off x="838200" y="556337"/>
            <a:ext cx="6797405" cy="1651404"/>
          </a:xfrm>
          <a:prstGeom prst="rect">
            <a:avLst/>
          </a:prstGeom>
        </p:spPr>
        <p:txBody>
          <a:bodyPr spcFirstLastPara="1" lIns="91608" tIns="45791" rIns="91608" bIns="45791" anchorCtr="0">
            <a:normAutofit/>
          </a:bodyPr>
          <a:lstStyle/>
          <a:p>
            <a:pPr>
              <a:spcBef>
                <a:spcPts val="0"/>
              </a:spcBef>
              <a:buClr>
                <a:srgbClr val="002060"/>
              </a:buClr>
              <a:buSzPts val="5400"/>
            </a:pPr>
            <a:r>
              <a:rPr lang="en-GB" sz="4000" b="1" dirty="0">
                <a:ea typeface="Calibri"/>
                <a:cs typeface="Calibri" panose="020F0502020204030204" pitchFamily="34" charset="0"/>
                <a:sym typeface="Calibri"/>
              </a:rPr>
              <a:t>How shall we work today? </a:t>
            </a:r>
          </a:p>
        </p:txBody>
      </p:sp>
      <p:sp>
        <p:nvSpPr>
          <p:cNvPr id="106" name="Google Shape;106;p15"/>
          <p:cNvSpPr txBox="1">
            <a:spLocks noGrp="1"/>
          </p:cNvSpPr>
          <p:nvPr>
            <p:ph idx="1"/>
          </p:nvPr>
        </p:nvSpPr>
        <p:spPr>
          <a:xfrm>
            <a:off x="838200" y="2401330"/>
            <a:ext cx="6797405" cy="3719384"/>
          </a:xfrm>
          <a:prstGeom prst="rect">
            <a:avLst/>
          </a:prstGeom>
        </p:spPr>
        <p:txBody>
          <a:bodyPr spcFirstLastPara="1" lIns="91608" tIns="45791" rIns="91608" bIns="45791" anchorCtr="0">
            <a:normAutofit/>
          </a:bodyPr>
          <a:lstStyle/>
          <a:p>
            <a:pPr>
              <a:spcBef>
                <a:spcPts val="1002"/>
              </a:spcBef>
              <a:buClr>
                <a:schemeClr val="dk1"/>
              </a:buClr>
              <a:buSzPts val="2800"/>
              <a:buFont typeface="Wingdings" panose="05000000000000000000" pitchFamily="2" charset="2"/>
              <a:buChar char="ü"/>
            </a:pPr>
            <a:r>
              <a:rPr lang="en-GB" sz="2000"/>
              <a:t>Cameras, mics, joining in and chat</a:t>
            </a:r>
          </a:p>
          <a:p>
            <a:pPr>
              <a:spcBef>
                <a:spcPts val="1002"/>
              </a:spcBef>
              <a:buClr>
                <a:schemeClr val="dk1"/>
              </a:buClr>
              <a:buSzPts val="2800"/>
              <a:buFont typeface="Wingdings" panose="05000000000000000000" pitchFamily="2" charset="2"/>
              <a:buChar char="ü"/>
            </a:pPr>
            <a:r>
              <a:rPr lang="en-GB" sz="2000"/>
              <a:t>Can you stop the clock and give yourself this time?</a:t>
            </a:r>
          </a:p>
          <a:p>
            <a:pPr>
              <a:spcBef>
                <a:spcPts val="1002"/>
              </a:spcBef>
              <a:buClr>
                <a:schemeClr val="dk1"/>
              </a:buClr>
              <a:buSzPts val="2800"/>
              <a:buFont typeface="Wingdings" panose="05000000000000000000" pitchFamily="2" charset="2"/>
              <a:buChar char="ü"/>
            </a:pPr>
            <a:r>
              <a:rPr lang="en-GB" sz="2000"/>
              <a:t>Are you comfy?</a:t>
            </a:r>
          </a:p>
          <a:p>
            <a:pPr>
              <a:spcBef>
                <a:spcPts val="1002"/>
              </a:spcBef>
              <a:buClr>
                <a:schemeClr val="dk1"/>
              </a:buClr>
              <a:buSzPts val="2800"/>
              <a:buFont typeface="Wingdings" panose="05000000000000000000" pitchFamily="2" charset="2"/>
              <a:buChar char="ü"/>
            </a:pPr>
            <a:r>
              <a:rPr lang="en-GB" sz="2000"/>
              <a:t>Who are we all? Please tell us in the chat!</a:t>
            </a:r>
          </a:p>
        </p:txBody>
      </p:sp>
      <p:pic>
        <p:nvPicPr>
          <p:cNvPr id="5" name="Picture 4" descr="A cat sleeping in a cat bed&#10;&#10;Description automatically generated with medium confidence">
            <a:extLst>
              <a:ext uri="{FF2B5EF4-FFF2-40B4-BE49-F238E27FC236}">
                <a16:creationId xmlns:a16="http://schemas.microsoft.com/office/drawing/2014/main" id="{01C83678-9664-C31C-A90A-EF17070315D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997556" y="358772"/>
            <a:ext cx="3995623" cy="2786947"/>
          </a:xfrm>
          <a:prstGeom prst="rect">
            <a:avLst/>
          </a:prstGeom>
        </p:spPr>
      </p:pic>
      <p:pic>
        <p:nvPicPr>
          <p:cNvPr id="7" name="Picture 6" descr="A red alarm clock&#10;&#10;Description automatically generated">
            <a:extLst>
              <a:ext uri="{FF2B5EF4-FFF2-40B4-BE49-F238E27FC236}">
                <a16:creationId xmlns:a16="http://schemas.microsoft.com/office/drawing/2014/main" id="{1083FF1A-E281-E373-7AE7-3732647A978C}"/>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997556" y="3582912"/>
            <a:ext cx="3995623" cy="2657089"/>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C1F157-9B10-47FE-E117-90B5FEDC235A}"/>
              </a:ext>
            </a:extLst>
          </p:cNvPr>
          <p:cNvSpPr>
            <a:spLocks noGrp="1"/>
          </p:cNvSpPr>
          <p:nvPr>
            <p:ph type="title"/>
          </p:nvPr>
        </p:nvSpPr>
        <p:spPr>
          <a:xfrm>
            <a:off x="838199" y="548464"/>
            <a:ext cx="3807187" cy="2228074"/>
          </a:xfrm>
        </p:spPr>
        <p:txBody>
          <a:bodyPr>
            <a:normAutofit/>
          </a:bodyPr>
          <a:lstStyle/>
          <a:p>
            <a:r>
              <a:rPr lang="en-US" sz="4000" b="1" dirty="0"/>
              <a:t>Other areas currently measuring</a:t>
            </a:r>
          </a:p>
        </p:txBody>
      </p:sp>
      <p:sp>
        <p:nvSpPr>
          <p:cNvPr id="3" name="Content Placeholder 2">
            <a:extLst>
              <a:ext uri="{FF2B5EF4-FFF2-40B4-BE49-F238E27FC236}">
                <a16:creationId xmlns:a16="http://schemas.microsoft.com/office/drawing/2014/main" id="{9CE79C8E-00ED-4B4D-4AED-229423E4C34F}"/>
              </a:ext>
            </a:extLst>
          </p:cNvPr>
          <p:cNvSpPr>
            <a:spLocks noGrp="1"/>
          </p:cNvSpPr>
          <p:nvPr>
            <p:ph idx="1"/>
          </p:nvPr>
        </p:nvSpPr>
        <p:spPr>
          <a:xfrm>
            <a:off x="838201" y="2962279"/>
            <a:ext cx="3799425" cy="3143241"/>
          </a:xfrm>
        </p:spPr>
        <p:txBody>
          <a:bodyPr>
            <a:normAutofit fontScale="92500" lnSpcReduction="20000"/>
          </a:bodyPr>
          <a:lstStyle/>
          <a:p>
            <a:r>
              <a:rPr lang="en-US" sz="2000" dirty="0"/>
              <a:t>Birmingham – tracking back and using live data</a:t>
            </a:r>
          </a:p>
          <a:p>
            <a:r>
              <a:rPr lang="en-US" sz="2000" dirty="0"/>
              <a:t>Reading – using waiting lists to measure unmet demand and evidence the case for change</a:t>
            </a:r>
          </a:p>
          <a:p>
            <a:r>
              <a:rPr lang="en-US" sz="2000" dirty="0"/>
              <a:t>North Yorkshire – beginning the journey</a:t>
            </a:r>
          </a:p>
          <a:p>
            <a:r>
              <a:rPr lang="en-US" sz="2000" dirty="0"/>
              <a:t>Herefordshire – data analysis to understand impact</a:t>
            </a:r>
          </a:p>
          <a:p>
            <a:r>
              <a:rPr lang="en-US" sz="2000" dirty="0"/>
              <a:t>Manchester – sharing data to support business planning in the sector</a:t>
            </a:r>
          </a:p>
        </p:txBody>
      </p:sp>
      <p:pic>
        <p:nvPicPr>
          <p:cNvPr id="5" name="Picture 4" descr="Stack of magazines on table">
            <a:extLst>
              <a:ext uri="{FF2B5EF4-FFF2-40B4-BE49-F238E27FC236}">
                <a16:creationId xmlns:a16="http://schemas.microsoft.com/office/drawing/2014/main" id="{8085F4F5-9590-B2EA-F43C-370ABA1C6821}"/>
              </a:ext>
            </a:extLst>
          </p:cNvPr>
          <p:cNvPicPr>
            <a:picLocks noChangeAspect="1"/>
          </p:cNvPicPr>
          <p:nvPr/>
        </p:nvPicPr>
        <p:blipFill rotWithShape="1">
          <a:blip r:embed="rId2"/>
          <a:srcRect l="30101" r="-1" b="-1"/>
          <a:stretch/>
        </p:blipFill>
        <p:spPr>
          <a:xfrm>
            <a:off x="5010386" y="10"/>
            <a:ext cx="7181613" cy="6857990"/>
          </a:xfrm>
          <a:prstGeom prst="rect">
            <a:avLst/>
          </a:prstGeom>
          <a:effectLst/>
        </p:spPr>
      </p:pic>
    </p:spTree>
    <p:extLst>
      <p:ext uri="{BB962C8B-B14F-4D97-AF65-F5344CB8AC3E}">
        <p14:creationId xmlns:p14="http://schemas.microsoft.com/office/powerpoint/2010/main" val="48151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aby's feet on a wooden surface&#10;&#10;Description automatically generated with medium confidence">
            <a:extLst>
              <a:ext uri="{FF2B5EF4-FFF2-40B4-BE49-F238E27FC236}">
                <a16:creationId xmlns:a16="http://schemas.microsoft.com/office/drawing/2014/main" id="{8C5804BC-4FB2-B2CA-90D9-04243B4A14BD}"/>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5291" r="591" b="-1"/>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E9F80EF-43E6-2D45-934C-814A3CA01001}"/>
              </a:ext>
            </a:extLst>
          </p:cNvPr>
          <p:cNvSpPr>
            <a:spLocks noGrp="1"/>
          </p:cNvSpPr>
          <p:nvPr>
            <p:ph type="title"/>
          </p:nvPr>
        </p:nvSpPr>
        <p:spPr>
          <a:xfrm>
            <a:off x="838200" y="365125"/>
            <a:ext cx="3822189" cy="1899912"/>
          </a:xfrm>
        </p:spPr>
        <p:txBody>
          <a:bodyPr>
            <a:normAutofit/>
          </a:bodyPr>
          <a:lstStyle/>
          <a:p>
            <a:r>
              <a:rPr lang="en-US" sz="4000" b="1">
                <a:latin typeface="+mn-lt"/>
              </a:rPr>
              <a:t>Next steps you can take</a:t>
            </a:r>
          </a:p>
        </p:txBody>
      </p:sp>
      <p:sp>
        <p:nvSpPr>
          <p:cNvPr id="3" name="Content Placeholder 2">
            <a:extLst>
              <a:ext uri="{FF2B5EF4-FFF2-40B4-BE49-F238E27FC236}">
                <a16:creationId xmlns:a16="http://schemas.microsoft.com/office/drawing/2014/main" id="{46CDF361-CB4F-9843-B2D0-4A4C39AB840F}"/>
              </a:ext>
            </a:extLst>
          </p:cNvPr>
          <p:cNvSpPr>
            <a:spLocks noGrp="1"/>
          </p:cNvSpPr>
          <p:nvPr>
            <p:ph idx="1"/>
          </p:nvPr>
        </p:nvSpPr>
        <p:spPr>
          <a:xfrm>
            <a:off x="838200" y="2434201"/>
            <a:ext cx="3822189" cy="3742762"/>
          </a:xfrm>
        </p:spPr>
        <p:txBody>
          <a:bodyPr vert="horz" lIns="91440" tIns="45720" rIns="91440" bIns="45720" rtlCol="0" anchor="t">
            <a:normAutofit lnSpcReduction="10000"/>
          </a:bodyPr>
          <a:lstStyle/>
          <a:p>
            <a:r>
              <a:rPr lang="en-US" sz="1800" dirty="0"/>
              <a:t>Make a case for doing the work (use our previous paper and webinar)</a:t>
            </a:r>
            <a:endParaRPr lang="en-US" sz="1800" dirty="0">
              <a:ea typeface="Calibri"/>
              <a:cs typeface="Calibri"/>
            </a:endParaRPr>
          </a:p>
          <a:p>
            <a:r>
              <a:rPr lang="en-US" sz="1800" dirty="0"/>
              <a:t>Identify your champions and be ready for attention!</a:t>
            </a:r>
            <a:endParaRPr lang="en-US" sz="1800" dirty="0">
              <a:ea typeface="Calibri"/>
              <a:cs typeface="Calibri"/>
            </a:endParaRPr>
          </a:p>
          <a:p>
            <a:r>
              <a:rPr lang="en-US" sz="1800" dirty="0"/>
              <a:t>Create a working party and win your data leads over</a:t>
            </a:r>
            <a:endParaRPr lang="en-US" sz="1800" dirty="0">
              <a:ea typeface="Calibri"/>
              <a:cs typeface="Calibri"/>
            </a:endParaRPr>
          </a:p>
          <a:p>
            <a:r>
              <a:rPr lang="en-US" sz="1800" dirty="0"/>
              <a:t>Track back AND create methods for tracking now</a:t>
            </a:r>
          </a:p>
          <a:p>
            <a:r>
              <a:rPr lang="en-US" sz="1800">
                <a:ea typeface="Calibri"/>
                <a:cs typeface="Calibri"/>
              </a:rPr>
              <a:t>Quantify places</a:t>
            </a:r>
            <a:endParaRPr lang="en-US" sz="1800" dirty="0">
              <a:ea typeface="Calibri"/>
              <a:cs typeface="Calibri"/>
            </a:endParaRPr>
          </a:p>
          <a:p>
            <a:r>
              <a:rPr lang="en-US" sz="1800" dirty="0"/>
              <a:t>Engage families</a:t>
            </a:r>
            <a:endParaRPr lang="en-US" sz="1800" dirty="0">
              <a:ea typeface="Calibri"/>
              <a:cs typeface="Calibri"/>
            </a:endParaRPr>
          </a:p>
          <a:p>
            <a:r>
              <a:rPr lang="en-US" sz="1800" dirty="0"/>
              <a:t>Engage the sector</a:t>
            </a:r>
            <a:endParaRPr lang="en-US" sz="1800" dirty="0">
              <a:ea typeface="Calibri"/>
              <a:cs typeface="Calibri"/>
            </a:endParaRPr>
          </a:p>
          <a:p>
            <a:r>
              <a:rPr lang="en-US" sz="1800" dirty="0"/>
              <a:t>Think about the now and next</a:t>
            </a:r>
            <a:endParaRPr lang="en-US" sz="1800" dirty="0">
              <a:ea typeface="Calibri"/>
              <a:cs typeface="Calibri"/>
            </a:endParaRPr>
          </a:p>
          <a:p>
            <a:endParaRPr lang="en-US" sz="1400" dirty="0"/>
          </a:p>
        </p:txBody>
      </p:sp>
    </p:spTree>
    <p:extLst>
      <p:ext uri="{BB962C8B-B14F-4D97-AF65-F5344CB8AC3E}">
        <p14:creationId xmlns:p14="http://schemas.microsoft.com/office/powerpoint/2010/main" val="13402392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Many question marks on black background">
            <a:extLst>
              <a:ext uri="{FF2B5EF4-FFF2-40B4-BE49-F238E27FC236}">
                <a16:creationId xmlns:a16="http://schemas.microsoft.com/office/drawing/2014/main" id="{F28F8405-C72D-FEB2-A309-B90B7FFC3345}"/>
              </a:ext>
            </a:extLst>
          </p:cNvPr>
          <p:cNvPicPr>
            <a:picLocks noChangeAspect="1"/>
          </p:cNvPicPr>
          <p:nvPr/>
        </p:nvPicPr>
        <p:blipFill rotWithShape="1">
          <a:blip r:embed="rId2"/>
          <a:srcRect l="13991" r="2" b="2"/>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CA68468-C291-14EB-95B8-BDE4C2F5E43B}"/>
              </a:ext>
            </a:extLst>
          </p:cNvPr>
          <p:cNvSpPr>
            <a:spLocks noGrp="1"/>
          </p:cNvSpPr>
          <p:nvPr>
            <p:ph type="title"/>
          </p:nvPr>
        </p:nvSpPr>
        <p:spPr>
          <a:xfrm>
            <a:off x="838198" y="1132408"/>
            <a:ext cx="3822189" cy="1899912"/>
          </a:xfrm>
        </p:spPr>
        <p:txBody>
          <a:bodyPr>
            <a:normAutofit/>
          </a:bodyPr>
          <a:lstStyle/>
          <a:p>
            <a:r>
              <a:rPr lang="en-US" sz="4000" b="1" dirty="0">
                <a:latin typeface="+mn-lt"/>
              </a:rPr>
              <a:t>Questions?</a:t>
            </a:r>
          </a:p>
        </p:txBody>
      </p:sp>
      <p:sp>
        <p:nvSpPr>
          <p:cNvPr id="3" name="Content Placeholder 2">
            <a:extLst>
              <a:ext uri="{FF2B5EF4-FFF2-40B4-BE49-F238E27FC236}">
                <a16:creationId xmlns:a16="http://schemas.microsoft.com/office/drawing/2014/main" id="{B450DBB3-94D0-3210-4065-BB9C1DDD71D6}"/>
              </a:ext>
            </a:extLst>
          </p:cNvPr>
          <p:cNvSpPr>
            <a:spLocks noGrp="1"/>
          </p:cNvSpPr>
          <p:nvPr>
            <p:ph idx="1"/>
          </p:nvPr>
        </p:nvSpPr>
        <p:spPr>
          <a:xfrm>
            <a:off x="838199" y="3825680"/>
            <a:ext cx="3822189" cy="3742762"/>
          </a:xfrm>
        </p:spPr>
        <p:txBody>
          <a:bodyPr>
            <a:normAutofit/>
          </a:bodyPr>
          <a:lstStyle/>
          <a:p>
            <a:r>
              <a:rPr lang="en-US" sz="2000" dirty="0"/>
              <a:t>What are you doing already?</a:t>
            </a:r>
          </a:p>
          <a:p>
            <a:r>
              <a:rPr lang="en-US" sz="2000" dirty="0"/>
              <a:t>What could you do next?</a:t>
            </a:r>
          </a:p>
          <a:p>
            <a:pPr marL="0" indent="0">
              <a:buNone/>
            </a:pPr>
            <a:endParaRPr lang="en-US" sz="2000" dirty="0"/>
          </a:p>
        </p:txBody>
      </p:sp>
    </p:spTree>
    <p:extLst>
      <p:ext uri="{BB962C8B-B14F-4D97-AF65-F5344CB8AC3E}">
        <p14:creationId xmlns:p14="http://schemas.microsoft.com/office/powerpoint/2010/main" val="7840236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A picture containing posing&#10;&#10;Description automatically generated">
            <a:extLst>
              <a:ext uri="{FF2B5EF4-FFF2-40B4-BE49-F238E27FC236}">
                <a16:creationId xmlns:a16="http://schemas.microsoft.com/office/drawing/2014/main" id="{0850B928-DF61-72CA-52B1-3A17BC5DBF49}"/>
              </a:ext>
            </a:extLst>
          </p:cNvPr>
          <p:cNvPicPr>
            <a:picLocks noChangeAspect="1"/>
          </p:cNvPicPr>
          <p:nvPr/>
        </p:nvPicPr>
        <p:blipFill rotWithShape="1">
          <a:blip r:embed="rId2"/>
          <a:srcRect b="1836"/>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4F2A9D6-2F21-CFBA-204E-22BF1DDF4532}"/>
              </a:ext>
            </a:extLst>
          </p:cNvPr>
          <p:cNvSpPr>
            <a:spLocks noGrp="1"/>
          </p:cNvSpPr>
          <p:nvPr>
            <p:ph type="title"/>
          </p:nvPr>
        </p:nvSpPr>
        <p:spPr>
          <a:xfrm>
            <a:off x="810669" y="1526557"/>
            <a:ext cx="3822189" cy="1899912"/>
          </a:xfrm>
        </p:spPr>
        <p:txBody>
          <a:bodyPr>
            <a:normAutofit/>
          </a:bodyPr>
          <a:lstStyle/>
          <a:p>
            <a:r>
              <a:rPr lang="en-US" sz="4000" b="1">
                <a:latin typeface="+mn-lt"/>
              </a:rPr>
              <a:t>Thank you for your passion and commitment!</a:t>
            </a:r>
            <a:endParaRPr lang="en-US" sz="4000" b="1" dirty="0">
              <a:latin typeface="+mn-lt"/>
            </a:endParaRPr>
          </a:p>
        </p:txBody>
      </p:sp>
      <p:sp>
        <p:nvSpPr>
          <p:cNvPr id="3" name="Content Placeholder 2">
            <a:extLst>
              <a:ext uri="{FF2B5EF4-FFF2-40B4-BE49-F238E27FC236}">
                <a16:creationId xmlns:a16="http://schemas.microsoft.com/office/drawing/2014/main" id="{F485062C-B9BE-A255-5F34-8C6B3CF3A12F}"/>
              </a:ext>
            </a:extLst>
          </p:cNvPr>
          <p:cNvSpPr>
            <a:spLocks noGrp="1"/>
          </p:cNvSpPr>
          <p:nvPr>
            <p:ph idx="1"/>
          </p:nvPr>
        </p:nvSpPr>
        <p:spPr>
          <a:xfrm>
            <a:off x="605446" y="4408775"/>
            <a:ext cx="3822189" cy="3742762"/>
          </a:xfrm>
        </p:spPr>
        <p:txBody>
          <a:bodyPr>
            <a:normAutofit/>
          </a:bodyPr>
          <a:lstStyle/>
          <a:p>
            <a:pPr marL="0" indent="0">
              <a:buNone/>
            </a:pPr>
            <a:endParaRPr lang="en-US" sz="2000" dirty="0">
              <a:hlinkClick r:id="rId3"/>
            </a:endParaRPr>
          </a:p>
          <a:p>
            <a:pPr marL="0" indent="0">
              <a:buNone/>
            </a:pPr>
            <a:r>
              <a:rPr lang="en-US" sz="2000" dirty="0">
                <a:hlinkClick r:id="rId3"/>
              </a:rPr>
              <a:t>ann.vandyke@dingley.org.uk</a:t>
            </a:r>
            <a:endParaRPr lang="en-US" sz="2000" dirty="0"/>
          </a:p>
          <a:p>
            <a:pPr marL="0" indent="0">
              <a:buNone/>
            </a:pPr>
            <a:r>
              <a:rPr lang="en-US" sz="2000" dirty="0">
                <a:hlinkClick r:id="rId4"/>
              </a:rPr>
              <a:t>catherine.mcleod@dingley.org.uk</a:t>
            </a:r>
            <a:endParaRPr lang="en-US" sz="2000" dirty="0"/>
          </a:p>
        </p:txBody>
      </p:sp>
    </p:spTree>
    <p:extLst>
      <p:ext uri="{BB962C8B-B14F-4D97-AF65-F5344CB8AC3E}">
        <p14:creationId xmlns:p14="http://schemas.microsoft.com/office/powerpoint/2010/main" val="1156906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osing, crowd&#10;&#10;Description automatically generated">
            <a:extLst>
              <a:ext uri="{FF2B5EF4-FFF2-40B4-BE49-F238E27FC236}">
                <a16:creationId xmlns:a16="http://schemas.microsoft.com/office/drawing/2014/main" id="{0AB453F2-7BBB-8BBD-992C-9B0980A3ABAD}"/>
              </a:ext>
            </a:extLst>
          </p:cNvPr>
          <p:cNvPicPr>
            <a:picLocks noChangeAspect="1"/>
          </p:cNvPicPr>
          <p:nvPr/>
        </p:nvPicPr>
        <p:blipFill rotWithShape="1">
          <a:blip r:embed="rId3"/>
          <a:srcRect l="3639" r="2078"/>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p:nvSpPr>
          <p:cNvPr id="2" name="Title 1">
            <a:extLst>
              <a:ext uri="{FF2B5EF4-FFF2-40B4-BE49-F238E27FC236}">
                <a16:creationId xmlns:a16="http://schemas.microsoft.com/office/drawing/2014/main" id="{56907513-3E88-0170-9506-C48AFBB94305}"/>
              </a:ext>
            </a:extLst>
          </p:cNvPr>
          <p:cNvSpPr>
            <a:spLocks noGrp="1"/>
          </p:cNvSpPr>
          <p:nvPr>
            <p:ph type="title"/>
          </p:nvPr>
        </p:nvSpPr>
        <p:spPr>
          <a:xfrm>
            <a:off x="371593" y="470410"/>
            <a:ext cx="3438144" cy="1125728"/>
          </a:xfrm>
        </p:spPr>
        <p:txBody>
          <a:bodyPr anchor="b">
            <a:normAutofit/>
          </a:bodyPr>
          <a:lstStyle/>
          <a:p>
            <a:r>
              <a:rPr lang="en-US" sz="2600" b="1" dirty="0">
                <a:latin typeface="+mn-lt"/>
              </a:rPr>
              <a:t>Who we are, and what we do </a:t>
            </a:r>
            <a:endParaRPr lang="en-US" sz="2600" b="1" dirty="0">
              <a:latin typeface="+mn-lt"/>
              <a:cs typeface="Calibri"/>
            </a:endParaRPr>
          </a:p>
        </p:txBody>
      </p:sp>
      <p:sp>
        <p:nvSpPr>
          <p:cNvPr id="3" name="Content Placeholder 2">
            <a:extLst>
              <a:ext uri="{FF2B5EF4-FFF2-40B4-BE49-F238E27FC236}">
                <a16:creationId xmlns:a16="http://schemas.microsoft.com/office/drawing/2014/main" id="{9008BA61-9304-03C4-2618-FF569030CC8A}"/>
              </a:ext>
            </a:extLst>
          </p:cNvPr>
          <p:cNvSpPr>
            <a:spLocks noGrp="1"/>
          </p:cNvSpPr>
          <p:nvPr>
            <p:ph idx="1"/>
          </p:nvPr>
        </p:nvSpPr>
        <p:spPr>
          <a:xfrm>
            <a:off x="190738" y="2332677"/>
            <a:ext cx="3799853" cy="3788783"/>
          </a:xfrm>
        </p:spPr>
        <p:txBody>
          <a:bodyPr vert="horz" lIns="91440" tIns="45720" rIns="91440" bIns="45720" rtlCol="0" anchor="t">
            <a:noAutofit/>
          </a:bodyPr>
          <a:lstStyle/>
          <a:p>
            <a:pPr marL="0" indent="0" fontAlgn="base">
              <a:buNone/>
            </a:pPr>
            <a:r>
              <a:rPr lang="en-GB" sz="1400" b="1" dirty="0"/>
              <a:t>A charity delivering specialist nursery provision for children with SEND</a:t>
            </a:r>
            <a:endParaRPr lang="en-GB" sz="1400" b="1" dirty="0">
              <a:cs typeface="Calibri"/>
            </a:endParaRPr>
          </a:p>
          <a:p>
            <a:pPr lvl="1" fontAlgn="base"/>
            <a:r>
              <a:rPr lang="en-GB" sz="1400" dirty="0"/>
              <a:t>Working with children, families and mainstream providers</a:t>
            </a:r>
            <a:endParaRPr lang="en-GB" sz="1400" dirty="0">
              <a:cs typeface="Calibri"/>
            </a:endParaRPr>
          </a:p>
          <a:p>
            <a:pPr lvl="1"/>
            <a:r>
              <a:rPr lang="en-GB" sz="1400" dirty="0">
                <a:cs typeface="Calibri"/>
              </a:rPr>
              <a:t>Thousands of children and families supported over 40 years</a:t>
            </a:r>
          </a:p>
          <a:p>
            <a:pPr lvl="1"/>
            <a:r>
              <a:rPr lang="en-GB" sz="1400" dirty="0">
                <a:ea typeface="+mn-lt"/>
                <a:cs typeface="+mn-lt"/>
              </a:rPr>
              <a:t>35% to 70% transitions to the mainstream</a:t>
            </a:r>
            <a:endParaRPr lang="en-GB" sz="1400" dirty="0"/>
          </a:p>
          <a:p>
            <a:pPr marL="457200" lvl="1" indent="0">
              <a:buNone/>
            </a:pPr>
            <a:endParaRPr lang="en-GB" sz="1400" dirty="0">
              <a:cs typeface="Calibri" panose="020F0502020204030204"/>
            </a:endParaRPr>
          </a:p>
          <a:p>
            <a:pPr marL="0" indent="0" fontAlgn="base">
              <a:buNone/>
            </a:pPr>
            <a:r>
              <a:rPr lang="en-GB" sz="1400" b="1" dirty="0"/>
              <a:t>A will to drive an inclusion movement</a:t>
            </a:r>
            <a:endParaRPr lang="en-GB" sz="1400" b="1" dirty="0">
              <a:cs typeface="Calibri"/>
            </a:endParaRPr>
          </a:p>
          <a:p>
            <a:pPr lvl="1" fontAlgn="base"/>
            <a:r>
              <a:rPr lang="en-GB" sz="1400" dirty="0"/>
              <a:t>Working across the UK with LAs, providers, partners &amp; parents</a:t>
            </a:r>
            <a:endParaRPr lang="en-GB" sz="1400" dirty="0">
              <a:cs typeface="Calibri"/>
            </a:endParaRPr>
          </a:p>
          <a:p>
            <a:pPr lvl="1" fontAlgn="base"/>
            <a:r>
              <a:rPr lang="en-GB" sz="1400" dirty="0"/>
              <a:t>Lobbying for change nationally representing their voices</a:t>
            </a:r>
            <a:endParaRPr lang="en-GB" sz="1400" dirty="0">
              <a:cs typeface="Calibri"/>
            </a:endParaRPr>
          </a:p>
          <a:p>
            <a:pPr marL="0" indent="0">
              <a:buNone/>
            </a:pPr>
            <a:endParaRPr lang="en-GB" sz="1400" dirty="0">
              <a:solidFill>
                <a:schemeClr val="accent1">
                  <a:lumMod val="75000"/>
                </a:schemeClr>
              </a:solidFill>
              <a:ea typeface="Calibri"/>
              <a:cs typeface="Calibri"/>
            </a:endParaRPr>
          </a:p>
          <a:p>
            <a:pPr marL="0" indent="0">
              <a:buNone/>
            </a:pPr>
            <a:r>
              <a:rPr lang="en-GB" sz="1400" dirty="0">
                <a:solidFill>
                  <a:schemeClr val="accent1">
                    <a:lumMod val="75000"/>
                  </a:schemeClr>
                </a:solidFill>
                <a:ea typeface="Calibri"/>
                <a:cs typeface="Calibri"/>
                <a:hlinkClick r:id="rId4">
                  <a:extLst>
                    <a:ext uri="{A12FA001-AC4F-418D-AE19-62706E023703}">
                      <ahyp:hlinkClr xmlns:ahyp="http://schemas.microsoft.com/office/drawing/2018/hyperlinkcolor" val="tx"/>
                    </a:ext>
                  </a:extLst>
                </a:hlinkClick>
              </a:rPr>
              <a:t>www.dingley.org.uk</a:t>
            </a:r>
            <a:endParaRPr lang="en-GB" sz="1400">
              <a:solidFill>
                <a:schemeClr val="accent1">
                  <a:lumMod val="75000"/>
                </a:schemeClr>
              </a:solidFill>
              <a:ea typeface="Calibri"/>
              <a:cs typeface="Calibri"/>
            </a:endParaRPr>
          </a:p>
          <a:p>
            <a:pPr marL="0" indent="0">
              <a:buNone/>
            </a:pPr>
            <a:endParaRPr lang="en-GB" sz="1400" dirty="0">
              <a:solidFill>
                <a:schemeClr val="accent1">
                  <a:lumMod val="75000"/>
                </a:schemeClr>
              </a:solidFill>
              <a:ea typeface="Calibri"/>
              <a:cs typeface="Calibri"/>
            </a:endParaRPr>
          </a:p>
          <a:p>
            <a:pPr marL="0" indent="0">
              <a:buNone/>
            </a:pPr>
            <a:endParaRPr lang="en-US" sz="1100" dirty="0">
              <a:cs typeface="Calibri"/>
            </a:endParaRPr>
          </a:p>
        </p:txBody>
      </p:sp>
    </p:spTree>
    <p:extLst>
      <p:ext uri="{BB962C8B-B14F-4D97-AF65-F5344CB8AC3E}">
        <p14:creationId xmlns:p14="http://schemas.microsoft.com/office/powerpoint/2010/main" val="6892750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diagram of the brain&#10;&#10;Description automatically generated with low confidence">
            <a:extLst>
              <a:ext uri="{FF2B5EF4-FFF2-40B4-BE49-F238E27FC236}">
                <a16:creationId xmlns:a16="http://schemas.microsoft.com/office/drawing/2014/main" id="{C2732222-AB3D-B82F-EDF4-24465EFD7676}"/>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23085" r="-1" b="8828"/>
          <a:stretch/>
        </p:blipFill>
        <p:spPr>
          <a:xfrm>
            <a:off x="1" y="10"/>
            <a:ext cx="9669642" cy="6857990"/>
          </a:xfrm>
          <a:prstGeom prst="rect">
            <a:avLst/>
          </a:prstGeom>
        </p:spPr>
      </p:pic>
      <p:sp>
        <p:nvSpPr>
          <p:cNvPr id="23" name="Rectangle 2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2401000-23DC-BF22-4EFA-23A86D5B6C6C}"/>
              </a:ext>
            </a:extLst>
          </p:cNvPr>
          <p:cNvSpPr>
            <a:spLocks noGrp="1"/>
          </p:cNvSpPr>
          <p:nvPr>
            <p:ph idx="1"/>
          </p:nvPr>
        </p:nvSpPr>
        <p:spPr>
          <a:xfrm>
            <a:off x="8366762" y="1851105"/>
            <a:ext cx="3822189" cy="3742762"/>
          </a:xfrm>
        </p:spPr>
        <p:txBody>
          <a:bodyPr>
            <a:normAutofit/>
          </a:bodyPr>
          <a:lstStyle/>
          <a:p>
            <a:pPr marL="0" indent="0">
              <a:buNone/>
            </a:pPr>
            <a:r>
              <a:rPr lang="en-US" sz="2000" b="1" dirty="0"/>
              <a:t>Why measure?</a:t>
            </a:r>
          </a:p>
          <a:p>
            <a:pPr marL="0" indent="0">
              <a:buNone/>
            </a:pPr>
            <a:endParaRPr lang="en-US" sz="2000" b="1" dirty="0"/>
          </a:p>
          <a:p>
            <a:r>
              <a:rPr lang="en-US" sz="2000" b="1" dirty="0"/>
              <a:t>For our own monitoring </a:t>
            </a:r>
          </a:p>
          <a:p>
            <a:r>
              <a:rPr lang="en-US" sz="2000" b="1" dirty="0"/>
              <a:t>Legal compliance</a:t>
            </a:r>
          </a:p>
          <a:p>
            <a:r>
              <a:rPr lang="en-US" sz="2000" b="1" dirty="0"/>
              <a:t>Efficient and effective use of resources</a:t>
            </a:r>
          </a:p>
          <a:p>
            <a:r>
              <a:rPr lang="en-US" sz="2000" b="1" dirty="0"/>
              <a:t>If you can’t evidence it you can’t make a case for change!</a:t>
            </a:r>
          </a:p>
        </p:txBody>
      </p:sp>
    </p:spTree>
    <p:extLst>
      <p:ext uri="{BB962C8B-B14F-4D97-AF65-F5344CB8AC3E}">
        <p14:creationId xmlns:p14="http://schemas.microsoft.com/office/powerpoint/2010/main" val="1168442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indoor, wall, floor, living&#10;&#10;Description automatically generated">
            <a:extLst>
              <a:ext uri="{FF2B5EF4-FFF2-40B4-BE49-F238E27FC236}">
                <a16:creationId xmlns:a16="http://schemas.microsoft.com/office/drawing/2014/main" id="{D138180A-FEC1-5C79-D0DF-29404C3E9FDD}"/>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2845"/>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B8A93D-FF71-BA6C-B785-87AA9D078B56}"/>
              </a:ext>
            </a:extLst>
          </p:cNvPr>
          <p:cNvSpPr>
            <a:spLocks noGrp="1"/>
          </p:cNvSpPr>
          <p:nvPr>
            <p:ph type="title"/>
          </p:nvPr>
        </p:nvSpPr>
        <p:spPr>
          <a:xfrm>
            <a:off x="388908" y="318399"/>
            <a:ext cx="3822189" cy="1899912"/>
          </a:xfrm>
        </p:spPr>
        <p:txBody>
          <a:bodyPr vert="horz" lIns="91440" tIns="45720" rIns="91440" bIns="45720" rtlCol="0" anchor="ctr">
            <a:normAutofit/>
          </a:bodyPr>
          <a:lstStyle/>
          <a:p>
            <a:r>
              <a:rPr lang="en-US" sz="4000" b="1"/>
              <a:t>Naming our shared concerns</a:t>
            </a:r>
          </a:p>
        </p:txBody>
      </p:sp>
      <p:sp>
        <p:nvSpPr>
          <p:cNvPr id="5" name="TextBox 4">
            <a:extLst>
              <a:ext uri="{FF2B5EF4-FFF2-40B4-BE49-F238E27FC236}">
                <a16:creationId xmlns:a16="http://schemas.microsoft.com/office/drawing/2014/main" id="{4AE75AB3-6195-AC5C-7FA0-8269D99E3BEF}"/>
              </a:ext>
            </a:extLst>
          </p:cNvPr>
          <p:cNvSpPr txBox="1"/>
          <p:nvPr/>
        </p:nvSpPr>
        <p:spPr>
          <a:xfrm>
            <a:off x="334992" y="2434201"/>
            <a:ext cx="3822189" cy="3742762"/>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1900"/>
              <a:t>Pressure on the sector (rising costs and recruitment and retention issues)</a:t>
            </a:r>
          </a:p>
          <a:p>
            <a:pPr marL="285750" indent="-228600">
              <a:lnSpc>
                <a:spcPct val="90000"/>
              </a:lnSpc>
              <a:spcAft>
                <a:spcPts val="600"/>
              </a:spcAft>
              <a:buFont typeface="Arial" panose="020B0604020202020204" pitchFamily="34" charset="0"/>
              <a:buChar char="•"/>
            </a:pPr>
            <a:r>
              <a:rPr lang="en-US" sz="1900"/>
              <a:t>Pressure on the public sector purse</a:t>
            </a:r>
          </a:p>
          <a:p>
            <a:pPr marL="285750" indent="-228600">
              <a:lnSpc>
                <a:spcPct val="90000"/>
              </a:lnSpc>
              <a:spcAft>
                <a:spcPts val="600"/>
              </a:spcAft>
              <a:buFont typeface="Arial" panose="020B0604020202020204" pitchFamily="34" charset="0"/>
              <a:buChar char="•"/>
            </a:pPr>
            <a:r>
              <a:rPr lang="en-US" sz="1900"/>
              <a:t>The profile of early years locally and allocation of resources</a:t>
            </a:r>
          </a:p>
          <a:p>
            <a:pPr marL="285750" indent="-228600">
              <a:lnSpc>
                <a:spcPct val="90000"/>
              </a:lnSpc>
              <a:spcAft>
                <a:spcPts val="600"/>
              </a:spcAft>
              <a:buFont typeface="Arial" panose="020B0604020202020204" pitchFamily="34" charset="0"/>
              <a:buChar char="•"/>
            </a:pPr>
            <a:r>
              <a:rPr lang="en-US" sz="1900"/>
              <a:t>Increased numbers of children with SEND</a:t>
            </a:r>
          </a:p>
          <a:p>
            <a:pPr marL="285750" indent="-228600">
              <a:lnSpc>
                <a:spcPct val="90000"/>
              </a:lnSpc>
              <a:spcAft>
                <a:spcPts val="600"/>
              </a:spcAft>
              <a:buFont typeface="Arial" panose="020B0604020202020204" pitchFamily="34" charset="0"/>
              <a:buChar char="•"/>
            </a:pPr>
            <a:r>
              <a:rPr lang="en-US" sz="1900"/>
              <a:t>Are we in danger of widening the gap?</a:t>
            </a:r>
          </a:p>
          <a:p>
            <a:pPr marL="285750" indent="-228600">
              <a:lnSpc>
                <a:spcPct val="90000"/>
              </a:lnSpc>
              <a:spcAft>
                <a:spcPts val="600"/>
              </a:spcAft>
              <a:buFont typeface="Arial" panose="020B0604020202020204" pitchFamily="34" charset="0"/>
              <a:buChar char="•"/>
            </a:pPr>
            <a:r>
              <a:rPr lang="en-US" sz="1900"/>
              <a:t>What else? (tell us in the chat)</a:t>
            </a:r>
          </a:p>
          <a:p>
            <a:pPr indent="-228600">
              <a:lnSpc>
                <a:spcPct val="90000"/>
              </a:lnSpc>
              <a:spcAft>
                <a:spcPts val="600"/>
              </a:spcAft>
              <a:buFont typeface="Arial" panose="020B0604020202020204" pitchFamily="34" charset="0"/>
              <a:buChar char="•"/>
            </a:pPr>
            <a:endParaRPr lang="en-US" sz="1900"/>
          </a:p>
        </p:txBody>
      </p:sp>
    </p:spTree>
    <p:extLst>
      <p:ext uri="{BB962C8B-B14F-4D97-AF65-F5344CB8AC3E}">
        <p14:creationId xmlns:p14="http://schemas.microsoft.com/office/powerpoint/2010/main" val="2085397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95582B-C6C4-BC84-5C4E-6CF0DC419926}"/>
              </a:ext>
            </a:extLst>
          </p:cNvPr>
          <p:cNvSpPr>
            <a:spLocks noGrp="1"/>
          </p:cNvSpPr>
          <p:nvPr>
            <p:ph type="title"/>
          </p:nvPr>
        </p:nvSpPr>
        <p:spPr>
          <a:xfrm>
            <a:off x="6803409" y="762001"/>
            <a:ext cx="4156512" cy="1708244"/>
          </a:xfrm>
        </p:spPr>
        <p:txBody>
          <a:bodyPr anchor="ctr">
            <a:normAutofit/>
          </a:bodyPr>
          <a:lstStyle/>
          <a:p>
            <a:r>
              <a:rPr lang="en-US" sz="4000"/>
              <a:t>Our own research shows…</a:t>
            </a:r>
          </a:p>
        </p:txBody>
      </p:sp>
      <p:pic>
        <p:nvPicPr>
          <p:cNvPr id="5" name="Picture 4" descr="A close-up of hands holding a pen over a graph&#10;&#10;Description automatically generated">
            <a:extLst>
              <a:ext uri="{FF2B5EF4-FFF2-40B4-BE49-F238E27FC236}">
                <a16:creationId xmlns:a16="http://schemas.microsoft.com/office/drawing/2014/main" id="{8EC639D7-D9C4-6E2F-F7DD-835C2DCB0173}"/>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9681" r="31208"/>
          <a:stretch/>
        </p:blipFill>
        <p:spPr>
          <a:xfrm>
            <a:off x="-1" y="-2"/>
            <a:ext cx="6096001" cy="6858002"/>
          </a:xfrm>
          <a:prstGeom prst="rect">
            <a:avLst/>
          </a:prstGeom>
        </p:spPr>
      </p:pic>
      <p:sp>
        <p:nvSpPr>
          <p:cNvPr id="3" name="Content Placeholder 2">
            <a:extLst>
              <a:ext uri="{FF2B5EF4-FFF2-40B4-BE49-F238E27FC236}">
                <a16:creationId xmlns:a16="http://schemas.microsoft.com/office/drawing/2014/main" id="{5ECE16B8-7A9A-933A-0A76-E3B50C1030DC}"/>
              </a:ext>
            </a:extLst>
          </p:cNvPr>
          <p:cNvSpPr>
            <a:spLocks noGrp="1"/>
          </p:cNvSpPr>
          <p:nvPr>
            <p:ph idx="1"/>
          </p:nvPr>
        </p:nvSpPr>
        <p:spPr>
          <a:xfrm>
            <a:off x="6803409" y="2470245"/>
            <a:ext cx="4156512" cy="3769835"/>
          </a:xfrm>
        </p:spPr>
        <p:txBody>
          <a:bodyPr anchor="ctr">
            <a:normAutofit/>
          </a:bodyPr>
          <a:lstStyle/>
          <a:p>
            <a:pPr marL="0" indent="0">
              <a:spcAft>
                <a:spcPts val="800"/>
              </a:spcAft>
              <a:buNone/>
            </a:pPr>
            <a:endParaRPr lang="en-GB" sz="1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SzPts val="1000"/>
              <a:buFont typeface="Symbol" pitchFamily="2" charset="2"/>
              <a:buChar char=""/>
              <a:tabLst>
                <a:tab pos="457200" algn="l"/>
              </a:tabLst>
            </a:pPr>
            <a:r>
              <a:rPr lang="en-US" sz="1400">
                <a:effectLst/>
                <a:latin typeface="Calibri" panose="020F0502020204030204" pitchFamily="34" charset="0"/>
                <a:ea typeface="Calibri" panose="020F0502020204030204" pitchFamily="34" charset="0"/>
                <a:cs typeface="Times New Roman" panose="02020603050405020304" pitchFamily="18" charset="0"/>
              </a:rPr>
              <a:t>95% settings say the number of children with SEND is rising - 79% say the rise is significant.​</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SzPts val="1000"/>
              <a:buFont typeface="Symbol" pitchFamily="2" charset="2"/>
              <a:buChar char=""/>
              <a:tabLst>
                <a:tab pos="457200" algn="l"/>
              </a:tabLst>
            </a:pPr>
            <a:r>
              <a:rPr lang="en-US" sz="1400">
                <a:effectLst/>
                <a:latin typeface="Calibri" panose="020F0502020204030204" pitchFamily="34" charset="0"/>
                <a:ea typeface="Calibri" panose="020F0502020204030204" pitchFamily="34" charset="0"/>
                <a:cs typeface="Times New Roman" panose="02020603050405020304" pitchFamily="18" charset="0"/>
              </a:rPr>
              <a:t>One in five parents have been turned away from settings.​</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SzPts val="1000"/>
              <a:buFont typeface="Symbol" pitchFamily="2" charset="2"/>
              <a:buChar char=""/>
              <a:tabLst>
                <a:tab pos="457200" algn="l"/>
              </a:tabLst>
            </a:pPr>
            <a:r>
              <a:rPr lang="en-US" sz="1400">
                <a:effectLst/>
                <a:latin typeface="Calibri" panose="020F0502020204030204" pitchFamily="34" charset="0"/>
                <a:ea typeface="Calibri" panose="020F0502020204030204" pitchFamily="34" charset="0"/>
                <a:cs typeface="Times New Roman" panose="02020603050405020304" pitchFamily="18" charset="0"/>
              </a:rPr>
              <a:t>27% of settings felt one year ago they had no more space for children with SEND – new entitlements rises to 57%.​</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SzPts val="1000"/>
              <a:buFont typeface="Symbol" pitchFamily="2" charset="2"/>
              <a:buChar char=""/>
              <a:tabLst>
                <a:tab pos="457200" algn="l"/>
              </a:tabLst>
            </a:pPr>
            <a:r>
              <a:rPr lang="en-US" sz="1400">
                <a:effectLst/>
                <a:latin typeface="Calibri" panose="020F0502020204030204" pitchFamily="34" charset="0"/>
                <a:ea typeface="Calibri" panose="020F0502020204030204" pitchFamily="34" charset="0"/>
                <a:cs typeface="Times New Roman" panose="02020603050405020304" pitchFamily="18" charset="0"/>
              </a:rPr>
              <a:t>Only 15% of local authorities believe they have enough provision for children with SEND and 78% think the new entitlements will make it worse</a:t>
            </a:r>
            <a:r>
              <a:rPr lang="en-GB" sz="1400">
                <a:effectLst/>
                <a:latin typeface="Calibri" panose="020F0502020204030204" pitchFamily="34" charset="0"/>
                <a:ea typeface="Calibri" panose="020F0502020204030204" pitchFamily="34" charset="0"/>
                <a:cs typeface="Times New Roman" panose="02020603050405020304" pitchFamily="18" charset="0"/>
              </a:rPr>
              <a:t>​.</a:t>
            </a:r>
          </a:p>
          <a:p>
            <a:pPr marL="0" indent="0">
              <a:spcAft>
                <a:spcPts val="800"/>
              </a:spcAft>
              <a:buNone/>
            </a:pPr>
            <a:endParaRPr lang="en-GB" sz="14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32835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571F5-B35F-AA34-8099-BB7C0E55642D}"/>
              </a:ext>
            </a:extLst>
          </p:cNvPr>
          <p:cNvSpPr>
            <a:spLocks noGrp="1"/>
          </p:cNvSpPr>
          <p:nvPr>
            <p:ph type="title"/>
          </p:nvPr>
        </p:nvSpPr>
        <p:spPr>
          <a:xfrm>
            <a:off x="851533" y="202240"/>
            <a:ext cx="5219307" cy="1616203"/>
          </a:xfrm>
        </p:spPr>
        <p:txBody>
          <a:bodyPr anchor="b">
            <a:normAutofit/>
          </a:bodyPr>
          <a:lstStyle/>
          <a:p>
            <a:r>
              <a:rPr lang="en-US" sz="3200" b="1">
                <a:latin typeface="+mn-lt"/>
              </a:rPr>
              <a:t>What do parents tell us?</a:t>
            </a:r>
          </a:p>
        </p:txBody>
      </p:sp>
      <p:sp>
        <p:nvSpPr>
          <p:cNvPr id="3" name="Content Placeholder 2">
            <a:extLst>
              <a:ext uri="{FF2B5EF4-FFF2-40B4-BE49-F238E27FC236}">
                <a16:creationId xmlns:a16="http://schemas.microsoft.com/office/drawing/2014/main" id="{72607F9A-9055-E66E-178C-D85AF5978314}"/>
              </a:ext>
            </a:extLst>
          </p:cNvPr>
          <p:cNvSpPr>
            <a:spLocks noGrp="1"/>
          </p:cNvSpPr>
          <p:nvPr>
            <p:ph idx="1"/>
          </p:nvPr>
        </p:nvSpPr>
        <p:spPr>
          <a:xfrm>
            <a:off x="876692" y="2533476"/>
            <a:ext cx="5219307" cy="3537410"/>
          </a:xfrm>
        </p:spPr>
        <p:txBody>
          <a:bodyPr anchor="t">
            <a:normAutofit/>
          </a:bodyPr>
          <a:lstStyle/>
          <a:p>
            <a:pPr marL="0" indent="0">
              <a:buNone/>
            </a:pPr>
            <a:endParaRPr lang="en-US" sz="1600"/>
          </a:p>
          <a:p>
            <a:pPr marL="0" indent="0">
              <a:buNone/>
            </a:pPr>
            <a:r>
              <a:rPr lang="en-US" sz="1600"/>
              <a:t>“My child needs to socialise and have these experiences more than other children not less”</a:t>
            </a:r>
          </a:p>
          <a:p>
            <a:pPr marL="0" indent="0">
              <a:buNone/>
            </a:pPr>
            <a:endParaRPr lang="en-US" sz="1600"/>
          </a:p>
          <a:p>
            <a:pPr marL="0" indent="0">
              <a:buNone/>
            </a:pPr>
            <a:r>
              <a:rPr lang="en-US" sz="1600"/>
              <a:t>“It felt like me and my child were being rejected over and over”</a:t>
            </a:r>
          </a:p>
          <a:p>
            <a:pPr marL="0" indent="0">
              <a:buNone/>
            </a:pPr>
            <a:endParaRPr lang="en-US" sz="1600"/>
          </a:p>
          <a:p>
            <a:pPr marL="0" indent="0">
              <a:buNone/>
            </a:pPr>
            <a:r>
              <a:rPr lang="en-US" sz="1600"/>
              <a:t>“What happens to the parents who are not articulate and confident enough to complain?”.</a:t>
            </a:r>
          </a:p>
          <a:p>
            <a:pPr marL="0" indent="0">
              <a:buNone/>
            </a:pPr>
            <a:endParaRPr lang="en-US" sz="1600"/>
          </a:p>
          <a:p>
            <a:pPr marL="0" indent="0">
              <a:buNone/>
            </a:pPr>
            <a:r>
              <a:rPr lang="en-US" sz="1600"/>
              <a:t>Parent representatives on the Dingley’s Parent Board</a:t>
            </a:r>
          </a:p>
          <a:p>
            <a:pPr marL="0" indent="0">
              <a:buNone/>
            </a:pPr>
            <a:endParaRPr lang="en-US" sz="1600"/>
          </a:p>
        </p:txBody>
      </p:sp>
      <p:pic>
        <p:nvPicPr>
          <p:cNvPr id="5" name="Picture 4" descr="Logo, company name&#10;&#10;Description automatically generated">
            <a:extLst>
              <a:ext uri="{FF2B5EF4-FFF2-40B4-BE49-F238E27FC236}">
                <a16:creationId xmlns:a16="http://schemas.microsoft.com/office/drawing/2014/main" id="{DF5E9919-C505-6DA3-2E47-DE3CA220A17F}"/>
              </a:ext>
            </a:extLst>
          </p:cNvPr>
          <p:cNvPicPr>
            <a:picLocks noChangeAspect="1"/>
          </p:cNvPicPr>
          <p:nvPr/>
        </p:nvPicPr>
        <p:blipFill rotWithShape="1">
          <a:blip r:embed="rId2"/>
          <a:srcRect t="28826" b="31705"/>
          <a:stretch/>
        </p:blipFill>
        <p:spPr>
          <a:xfrm>
            <a:off x="7008019" y="2832333"/>
            <a:ext cx="4273463" cy="1193334"/>
          </a:xfrm>
          <a:prstGeom prst="rect">
            <a:avLst/>
          </a:prstGeom>
        </p:spPr>
      </p:pic>
      <p:grpSp>
        <p:nvGrpSpPr>
          <p:cNvPr id="10" name="Group 9">
            <a:extLst>
              <a:ext uri="{FF2B5EF4-FFF2-40B4-BE49-F238E27FC236}">
                <a16:creationId xmlns:a16="http://schemas.microsoft.com/office/drawing/2014/main" id="{C54A2A4D-19EF-3552-F383-6AD9587C8A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11" name="Rectangle 10">
              <a:extLst>
                <a:ext uri="{FF2B5EF4-FFF2-40B4-BE49-F238E27FC236}">
                  <a16:creationId xmlns:a16="http://schemas.microsoft.com/office/drawing/2014/main" id="{A9208F0F-2734-3945-8FD0-EEB19CF41A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2CFF5D9-43B9-9D58-6F3F-25041716D9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87397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8CCE3D-A620-E33C-7B99-80F583AC2D96}"/>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The legal requirements</a:t>
            </a:r>
          </a:p>
        </p:txBody>
      </p:sp>
      <p:sp>
        <p:nvSpPr>
          <p:cNvPr id="3" name="Content Placeholder 2">
            <a:extLst>
              <a:ext uri="{FF2B5EF4-FFF2-40B4-BE49-F238E27FC236}">
                <a16:creationId xmlns:a16="http://schemas.microsoft.com/office/drawing/2014/main" id="{0323B881-8603-4471-8FF9-6FE597E9342C}"/>
              </a:ext>
            </a:extLst>
          </p:cNvPr>
          <p:cNvSpPr>
            <a:spLocks noGrp="1"/>
          </p:cNvSpPr>
          <p:nvPr>
            <p:ph idx="1"/>
          </p:nvPr>
        </p:nvSpPr>
        <p:spPr>
          <a:xfrm>
            <a:off x="4810259" y="649480"/>
            <a:ext cx="6555347" cy="5546047"/>
          </a:xfrm>
        </p:spPr>
        <p:txBody>
          <a:bodyPr anchor="ctr">
            <a:normAutofit/>
          </a:bodyPr>
          <a:lstStyle/>
          <a:p>
            <a:pPr marL="0" indent="0">
              <a:buNone/>
            </a:pPr>
            <a:r>
              <a:rPr lang="en-GB" sz="2000" u="sng" dirty="0">
                <a:effectLst/>
                <a:latin typeface="Calibri"/>
                <a:ea typeface="Calibri" panose="020F0502020204030204" pitchFamily="34" charset="0"/>
                <a:cs typeface="Calibri"/>
                <a:hlinkClick r:id="rId2">
                  <a:extLst>
                    <a:ext uri="{A12FA001-AC4F-418D-AE19-62706E023703}">
                      <ahyp:hlinkClr xmlns:ahyp="http://schemas.microsoft.com/office/drawing/2018/hyperlinkcolor" val="tx"/>
                    </a:ext>
                  </a:extLst>
                </a:hlinkClick>
              </a:rPr>
              <a:t>The Childcare Act</a:t>
            </a:r>
            <a:r>
              <a:rPr lang="en-GB" sz="2000" u="sng" dirty="0">
                <a:latin typeface="Calibri"/>
                <a:ea typeface="Calibri" panose="020F0502020204030204" pitchFamily="34" charset="0"/>
                <a:cs typeface="Calibri"/>
              </a:rPr>
              <a:t>*</a:t>
            </a:r>
            <a:r>
              <a:rPr lang="en-GB" sz="2000" dirty="0">
                <a:effectLst/>
                <a:latin typeface="Calibri"/>
                <a:ea typeface="Calibri" panose="020F0502020204030204" pitchFamily="34" charset="0"/>
                <a:cs typeface="Calibri"/>
              </a:rPr>
              <a:t> 2006 and 16 sections 6, 7, 8 and 9 require LAs to secure childcare for working parents and the early education entitlements, whilst also outlining the LA powers to do so.</a:t>
            </a:r>
            <a:r>
              <a:rPr lang="en-GB" sz="2000" dirty="0">
                <a:latin typeface="Calibri"/>
                <a:ea typeface="Calibri" panose="020F0502020204030204" pitchFamily="34" charset="0"/>
                <a:cs typeface="Calibri"/>
              </a:rPr>
              <a:t> </a:t>
            </a:r>
            <a:r>
              <a:rPr lang="en-GB" sz="2000" dirty="0">
                <a:effectLst/>
                <a:latin typeface="Calibri"/>
                <a:ea typeface="Calibri" panose="020F0502020204030204" pitchFamily="34" charset="0"/>
                <a:cs typeface="Calibri"/>
              </a:rPr>
              <a:t> The duties specify that provision for children with SEND should be secured for children up to the age of 18.</a:t>
            </a:r>
            <a:r>
              <a:rPr lang="en-GB" sz="2000" dirty="0">
                <a:latin typeface="Calibri"/>
                <a:ea typeface="Calibri" panose="020F0502020204030204" pitchFamily="34" charset="0"/>
                <a:cs typeface="Calibri"/>
              </a:rPr>
              <a:t>   </a:t>
            </a:r>
            <a:endParaRPr lang="en-GB" sz="2000" dirty="0">
              <a:effectLst/>
              <a:latin typeface="Calibri"/>
              <a:ea typeface="Calibri" panose="020F0502020204030204" pitchFamily="34" charset="0"/>
              <a:cs typeface="Times New Roman" panose="02020603050405020304" pitchFamily="18" charset="0"/>
            </a:endParaRPr>
          </a:p>
          <a:p>
            <a:pPr marL="0" indent="0">
              <a:buNone/>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r">
              <a:buNone/>
            </a:pPr>
            <a:r>
              <a:rPr lang="en-GB" sz="2000" dirty="0">
                <a:latin typeface="Calibri" panose="020F0502020204030204" pitchFamily="34" charset="0"/>
                <a:ea typeface="Calibri" panose="020F0502020204030204" pitchFamily="34" charset="0"/>
                <a:cs typeface="Times New Roman" panose="02020603050405020304" pitchFamily="18" charset="0"/>
              </a:rPr>
              <a:t>Measuring Sufficiency for Children with SEND</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r">
              <a:buNone/>
            </a:pPr>
            <a:r>
              <a:rPr lang="en-GB" sz="2000" dirty="0">
                <a:latin typeface="Calibri" panose="020F0502020204030204" pitchFamily="34" charset="0"/>
                <a:ea typeface="Calibri" panose="020F0502020204030204" pitchFamily="34" charset="0"/>
                <a:cs typeface="Times New Roman" panose="02020603050405020304" pitchFamily="18" charset="0"/>
              </a:rPr>
              <a:t>Dingley’s Promise Feb 2024</a:t>
            </a:r>
          </a:p>
          <a:p>
            <a:pPr marL="0" indent="0" algn="r">
              <a:buNone/>
            </a:pP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marL="0" indent="0" algn="r">
              <a:buNone/>
            </a:pP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marL="0" indent="0" algn="r">
              <a:buNone/>
            </a:pPr>
            <a:endParaRPr lang="en-GB" sz="2000" dirty="0">
              <a:latin typeface="Calibri"/>
              <a:ea typeface="Calibri" panose="020F0502020204030204" pitchFamily="34" charset="0"/>
              <a:cs typeface="Times New Roman"/>
            </a:endParaRPr>
          </a:p>
          <a:p>
            <a:pPr marL="0" indent="0" algn="r">
              <a:buNone/>
            </a:pPr>
            <a:endParaRPr lang="en-GB" sz="2000" dirty="0">
              <a:latin typeface="Calibri"/>
              <a:ea typeface="Calibri" panose="020F0502020204030204" pitchFamily="34" charset="0"/>
              <a:cs typeface="Times New Roman"/>
            </a:endParaRPr>
          </a:p>
          <a:p>
            <a:pPr marL="0" indent="0">
              <a:buNone/>
            </a:pPr>
            <a:r>
              <a:rPr lang="en-GB" sz="1400" dirty="0">
                <a:latin typeface="Calibri"/>
                <a:ea typeface="Calibri" panose="020F0502020204030204" pitchFamily="34" charset="0"/>
                <a:cs typeface="Times New Roman"/>
              </a:rPr>
              <a:t>*</a:t>
            </a:r>
            <a:r>
              <a:rPr lang="en-GB" sz="1400" dirty="0">
                <a:ea typeface="+mn-lt"/>
                <a:cs typeface="+mn-lt"/>
                <a:hlinkClick r:id="rId2"/>
              </a:rPr>
              <a:t>https://www.legislation.gov.uk/ukpga/2006/21/notes/division/6/1</a:t>
            </a:r>
            <a:r>
              <a:rPr lang="en-GB" sz="1400" u="sng" dirty="0">
                <a:ea typeface="+mn-lt"/>
                <a:cs typeface="+mn-lt"/>
              </a:rPr>
              <a:t>. </a:t>
            </a:r>
            <a:endParaRPr lang="en-GB" sz="1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898233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slid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BC Myriad Pro">
      <a:majorFont>
        <a:latin typeface="Myriad Pro Light"/>
        <a:ea typeface=""/>
        <a:cs typeface=""/>
      </a:majorFont>
      <a:minorFont>
        <a:latin typeface="Myriad Pro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FISS Q1 2021 (1)" id="{5EB4EAC6-AB99-451E-9492-7A8FDE59BE9B}" vid="{285E2FF0-B6BD-4DB2-9F01-C4529E380AA0}"/>
    </a:ext>
  </a:extLst>
</a:theme>
</file>

<file path=ppt/theme/theme3.xml><?xml version="1.0" encoding="utf-8"?>
<a:theme xmlns:a="http://schemas.openxmlformats.org/drawingml/2006/main" name="1_Title slid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BC Myriad Pro">
      <a:majorFont>
        <a:latin typeface="Myriad Pro Light"/>
        <a:ea typeface=""/>
        <a:cs typeface=""/>
      </a:majorFont>
      <a:minorFont>
        <a:latin typeface="Myriad Pro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BC PowerPoint Template v3" id="{23A8CF57-F7CE-487A-B9CE-DA4FF2A23AE8}" vid="{A9E5CFE8-F2E5-42D0-B6F5-2F550DC870C9}"/>
    </a:ext>
  </a:extLst>
</a:theme>
</file>

<file path=ppt/theme/theme4.xml><?xml version="1.0" encoding="utf-8"?>
<a:theme xmlns:a="http://schemas.openxmlformats.org/drawingml/2006/main" name="Content slid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BC Myriad Pro">
      <a:majorFont>
        <a:latin typeface="Myriad Pro Light"/>
        <a:ea typeface=""/>
        <a:cs typeface=""/>
      </a:majorFont>
      <a:minorFont>
        <a:latin typeface="Myriad Pro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BC PowerPoint Template v3" id="{23A8CF57-F7CE-487A-B9CE-DA4FF2A23AE8}" vid="{6A1123A3-2268-4120-AF38-547A1DA0C74A}"/>
    </a:ext>
  </a:extLst>
</a:theme>
</file>

<file path=ppt/theme/theme5.xml><?xml version="1.0" encoding="utf-8"?>
<a:theme xmlns:a="http://schemas.openxmlformats.org/drawingml/2006/main" name="2_Title slid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BC Myriad Pro">
      <a:majorFont>
        <a:latin typeface="Myriad Pro Light"/>
        <a:ea typeface=""/>
        <a:cs typeface=""/>
      </a:majorFont>
      <a:minorFont>
        <a:latin typeface="Myriad Pro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hildrens Services Powerpoint Template" id="{A5B9DEB0-B3FB-4869-8C59-4F7CB99E826F}" vid="{B8BCB0DA-4E59-4AF7-97E2-E5BC5F72CFD1}"/>
    </a:ext>
  </a:extLst>
</a:theme>
</file>

<file path=ppt/theme/theme6.xml><?xml version="1.0" encoding="utf-8"?>
<a:theme xmlns:a="http://schemas.openxmlformats.org/drawingml/2006/main" name="1_Content slid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BC Myriad Pro">
      <a:majorFont>
        <a:latin typeface="Myriad Pro Light"/>
        <a:ea typeface=""/>
        <a:cs typeface=""/>
      </a:majorFont>
      <a:minorFont>
        <a:latin typeface="Myriad Pro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BC PowerPoint Template v3" id="{23A8CF57-F7CE-487A-B9CE-DA4FF2A23AE8}" vid="{6A1123A3-2268-4120-AF38-547A1DA0C7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27934E83E3AC4A821FF7D65C647CF3" ma:contentTypeVersion="18" ma:contentTypeDescription="Create a new document." ma:contentTypeScope="" ma:versionID="5797f0bc1d4900ba710060bfd187960e">
  <xsd:schema xmlns:xsd="http://www.w3.org/2001/XMLSchema" xmlns:xs="http://www.w3.org/2001/XMLSchema" xmlns:p="http://schemas.microsoft.com/office/2006/metadata/properties" xmlns:ns2="2f3bc997-f854-457e-a89a-f53daf41e975" xmlns:ns3="5ff03d53-907b-4153-b31a-f9c01187da2f" targetNamespace="http://schemas.microsoft.com/office/2006/metadata/properties" ma:root="true" ma:fieldsID="ac5ce1b79af9bc05dab852fe9b2a7131" ns2:_="" ns3:_="">
    <xsd:import namespace="2f3bc997-f854-457e-a89a-f53daf41e975"/>
    <xsd:import namespace="5ff03d53-907b-4153-b31a-f9c01187da2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3bc997-f854-457e-a89a-f53daf41e9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dfd98df-2cc9-409e-a9a9-85a472a8861f"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ff03d53-907b-4153-b31a-f9c01187da2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9a809a7-1504-4795-ab1a-8225feca0323}" ma:internalName="TaxCatchAll" ma:showField="CatchAllData" ma:web="5ff03d53-907b-4153-b31a-f9c01187da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f3bc997-f854-457e-a89a-f53daf41e975">
      <Terms xmlns="http://schemas.microsoft.com/office/infopath/2007/PartnerControls"/>
    </lcf76f155ced4ddcb4097134ff3c332f>
    <TaxCatchAll xmlns="5ff03d53-907b-4153-b31a-f9c01187da2f" xsi:nil="true"/>
    <SharedWithUsers xmlns="5ff03d53-907b-4153-b31a-f9c01187da2f">
      <UserInfo>
        <DisplayName>Georgina  Gonzalez-Matthews</DisplayName>
        <AccountId>97</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5947ED6-6A87-48C1-8555-C6E0C27C56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3bc997-f854-457e-a89a-f53daf41e975"/>
    <ds:schemaRef ds:uri="5ff03d53-907b-4153-b31a-f9c01187da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2D09E54-9E1A-4ABE-BD30-6C07900267F6}">
  <ds:schemaRef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www.w3.org/XML/1998/namespace"/>
    <ds:schemaRef ds:uri="2f3bc997-f854-457e-a89a-f53daf41e975"/>
    <ds:schemaRef ds:uri="http://schemas.microsoft.com/office/2006/metadata/properties"/>
    <ds:schemaRef ds:uri="http://purl.org/dc/terms/"/>
    <ds:schemaRef ds:uri="http://purl.org/dc/dcmitype/"/>
    <ds:schemaRef ds:uri="5ff03d53-907b-4153-b31a-f9c01187da2f"/>
  </ds:schemaRefs>
</ds:datastoreItem>
</file>

<file path=customXml/itemProps3.xml><?xml version="1.0" encoding="utf-8"?>
<ds:datastoreItem xmlns:ds="http://schemas.openxmlformats.org/officeDocument/2006/customXml" ds:itemID="{6AD6CDEA-30EE-40DE-9E05-645C93E1139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57450</TotalTime>
  <Words>2008</Words>
  <Application>Microsoft Office PowerPoint</Application>
  <PresentationFormat>Widescreen</PresentationFormat>
  <Paragraphs>266</Paragraphs>
  <Slides>33</Slides>
  <Notes>4</Notes>
  <HiddenSlides>0</HiddenSlides>
  <MMClips>0</MMClips>
  <ScaleCrop>false</ScaleCrop>
  <HeadingPairs>
    <vt:vector size="4" baseType="variant">
      <vt:variant>
        <vt:lpstr>Theme</vt:lpstr>
      </vt:variant>
      <vt:variant>
        <vt:i4>6</vt:i4>
      </vt:variant>
      <vt:variant>
        <vt:lpstr>Slide Titles</vt:lpstr>
      </vt:variant>
      <vt:variant>
        <vt:i4>33</vt:i4>
      </vt:variant>
    </vt:vector>
  </HeadingPairs>
  <TitlesOfParts>
    <vt:vector size="39" baseType="lpstr">
      <vt:lpstr>Office Theme</vt:lpstr>
      <vt:lpstr>Title slide theme</vt:lpstr>
      <vt:lpstr>1_Title slide theme</vt:lpstr>
      <vt:lpstr>Content slide theme</vt:lpstr>
      <vt:lpstr>2_Title slide theme</vt:lpstr>
      <vt:lpstr>1_Content slide theme</vt:lpstr>
      <vt:lpstr>  Measuring Sufficiency for EYs Children with SEND</vt:lpstr>
      <vt:lpstr>PowerPoint Presentation</vt:lpstr>
      <vt:lpstr>How shall we work today? </vt:lpstr>
      <vt:lpstr>Who we are, and what we do </vt:lpstr>
      <vt:lpstr>PowerPoint Presentation</vt:lpstr>
      <vt:lpstr>Naming our shared concerns</vt:lpstr>
      <vt:lpstr>Our own research shows…</vt:lpstr>
      <vt:lpstr>What do parents tell us?</vt:lpstr>
      <vt:lpstr>The legal requirements</vt:lpstr>
      <vt:lpstr>What did we do and why?</vt:lpstr>
      <vt:lpstr>What we found in typical CSAs…</vt:lpstr>
      <vt:lpstr>But…</vt:lpstr>
      <vt:lpstr>Are you specifically measuring sufficiency for children with SEND in the Early Years?</vt:lpstr>
      <vt:lpstr>It’s complicated! </vt:lpstr>
      <vt:lpstr>Measuring demand</vt:lpstr>
      <vt:lpstr>And…</vt:lpstr>
      <vt:lpstr>Measuring supply</vt:lpstr>
      <vt:lpstr>Case Study Swindon</vt:lpstr>
      <vt:lpstr>PowerPoint Presentation</vt:lpstr>
      <vt:lpstr>Context</vt:lpstr>
      <vt:lpstr>Findings of the review</vt:lpstr>
      <vt:lpstr>PowerPoint Presentation</vt:lpstr>
      <vt:lpstr>PowerPoint Presentation</vt:lpstr>
      <vt:lpstr>PowerPoint Presentation</vt:lpstr>
      <vt:lpstr>So what!</vt:lpstr>
      <vt:lpstr>PowerPoint Presentation</vt:lpstr>
      <vt:lpstr>Current position within the service</vt:lpstr>
      <vt:lpstr>Moving forward</vt:lpstr>
      <vt:lpstr>PowerPoint Presentation</vt:lpstr>
      <vt:lpstr>Other areas currently measuring</vt:lpstr>
      <vt:lpstr>Next steps you can take</vt:lpstr>
      <vt:lpstr>Questions?</vt:lpstr>
      <vt:lpstr>Thank you for your passion and commitment!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Supporting the development and wellbeing of young children (0-5) with SEND during and beyond the Covid 19 outbreak</dc:title>
  <dc:creator>Ann Van Dyke</dc:creator>
  <cp:lastModifiedBy>Ann Van Dyke</cp:lastModifiedBy>
  <cp:revision>430</cp:revision>
  <cp:lastPrinted>2024-03-14T09:14:59Z</cp:lastPrinted>
  <dcterms:created xsi:type="dcterms:W3CDTF">2020-07-10T07:30:28Z</dcterms:created>
  <dcterms:modified xsi:type="dcterms:W3CDTF">2024-05-22T11:55:14Z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0x0101009627934E83E3AC4A821FF7D65C647CF3</vt:lpwstr>
  </property>
  <property fmtid="{D5CDD505-2E9C-101B-9397-08002B2CF9AE}" pid="3" name="MediaServiceImageTags">
    <vt:lpwstr/>
  </property>
</Properties>
</file>