
<file path=[Content_Types].xml><?xml version="1.0" encoding="utf-8"?>
<Types xmlns="http://schemas.openxmlformats.org/package/2006/content-types">
  <Default Extension="jpeg" ContentType="image/jpeg"/>
  <Default Extension="jpg" ContentType="image/jpeg"/>
  <Default Extension="jpg!d"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366" r:id="rId5"/>
    <p:sldId id="417" r:id="rId6"/>
    <p:sldId id="418" r:id="rId7"/>
    <p:sldId id="385" r:id="rId8"/>
    <p:sldId id="419" r:id="rId9"/>
    <p:sldId id="420" r:id="rId10"/>
    <p:sldId id="423" r:id="rId11"/>
    <p:sldId id="436" r:id="rId12"/>
    <p:sldId id="437" r:id="rId13"/>
    <p:sldId id="433" r:id="rId14"/>
    <p:sldId id="435" r:id="rId15"/>
    <p:sldId id="499" r:id="rId16"/>
    <p:sldId id="500" r:id="rId17"/>
    <p:sldId id="456" r:id="rId18"/>
    <p:sldId id="439" r:id="rId19"/>
    <p:sldId id="431" r:id="rId20"/>
    <p:sldId id="281" r:id="rId21"/>
    <p:sldId id="496" r:id="rId22"/>
    <p:sldId id="432" r:id="rId23"/>
    <p:sldId id="497" r:id="rId24"/>
    <p:sldId id="504" r:id="rId25"/>
    <p:sldId id="421" r:id="rId26"/>
    <p:sldId id="498" r:id="rId27"/>
    <p:sldId id="502" r:id="rId28"/>
    <p:sldId id="434" r:id="rId29"/>
    <p:sldId id="503" r:id="rId30"/>
    <p:sldId id="438" r:id="rId31"/>
    <p:sldId id="430" r:id="rId32"/>
    <p:sldId id="44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3BB70-D23C-0D77-2006-1045D978367F}" v="279" dt="2024-02-07T14:22:37.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2E7D2-F175-4490-B457-99E2E1544493}"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F80D208E-C215-4C9D-AC0C-BEFEC6BFEE04}">
      <dgm:prSet/>
      <dgm:spPr/>
      <dgm:t>
        <a:bodyPr/>
        <a:lstStyle/>
        <a:p>
          <a:r>
            <a:rPr lang="en-GB"/>
            <a:t>Funding</a:t>
          </a:r>
          <a:endParaRPr lang="en-US"/>
        </a:p>
      </dgm:t>
    </dgm:pt>
    <dgm:pt modelId="{62400BC9-D023-4241-B360-FE3EC2D59108}" type="parTrans" cxnId="{B0B5601F-2E1A-4996-972E-F10EA0A9065B}">
      <dgm:prSet/>
      <dgm:spPr/>
      <dgm:t>
        <a:bodyPr/>
        <a:lstStyle/>
        <a:p>
          <a:endParaRPr lang="en-US"/>
        </a:p>
      </dgm:t>
    </dgm:pt>
    <dgm:pt modelId="{0EAD0495-426A-4457-9312-6913D1CD4C8F}" type="sibTrans" cxnId="{B0B5601F-2E1A-4996-972E-F10EA0A9065B}">
      <dgm:prSet/>
      <dgm:spPr/>
      <dgm:t>
        <a:bodyPr/>
        <a:lstStyle/>
        <a:p>
          <a:endParaRPr lang="en-US"/>
        </a:p>
      </dgm:t>
    </dgm:pt>
    <dgm:pt modelId="{553C5209-A054-4A83-9982-908B69D941F0}">
      <dgm:prSet/>
      <dgm:spPr/>
      <dgm:t>
        <a:bodyPr/>
        <a:lstStyle/>
        <a:p>
          <a:r>
            <a:rPr lang="en-GB"/>
            <a:t>The norm of turning children/families away</a:t>
          </a:r>
          <a:endParaRPr lang="en-US"/>
        </a:p>
      </dgm:t>
    </dgm:pt>
    <dgm:pt modelId="{D1BE4C4C-A57D-42D8-AD35-2AE2D288A3E8}" type="parTrans" cxnId="{8FD1DA21-982E-4BEA-9B29-76C85DE80A07}">
      <dgm:prSet/>
      <dgm:spPr/>
      <dgm:t>
        <a:bodyPr/>
        <a:lstStyle/>
        <a:p>
          <a:endParaRPr lang="en-US"/>
        </a:p>
      </dgm:t>
    </dgm:pt>
    <dgm:pt modelId="{2E16B449-917A-4921-853B-75678867E61B}" type="sibTrans" cxnId="{8FD1DA21-982E-4BEA-9B29-76C85DE80A07}">
      <dgm:prSet/>
      <dgm:spPr/>
      <dgm:t>
        <a:bodyPr/>
        <a:lstStyle/>
        <a:p>
          <a:endParaRPr lang="en-US"/>
        </a:p>
      </dgm:t>
    </dgm:pt>
    <dgm:pt modelId="{D90CB1BA-8B7F-43C6-BF12-56C003BD3A43}">
      <dgm:prSet/>
      <dgm:spPr/>
      <dgm:t>
        <a:bodyPr/>
        <a:lstStyle/>
        <a:p>
          <a:r>
            <a:rPr lang="en-GB"/>
            <a:t>Schools requiring EHCPs</a:t>
          </a:r>
          <a:endParaRPr lang="en-US"/>
        </a:p>
      </dgm:t>
    </dgm:pt>
    <dgm:pt modelId="{8A50A2F6-22E0-46FC-A94E-3826AF58B369}" type="parTrans" cxnId="{A15A8190-1231-4D0F-9CC0-4ED424070B40}">
      <dgm:prSet/>
      <dgm:spPr/>
      <dgm:t>
        <a:bodyPr/>
        <a:lstStyle/>
        <a:p>
          <a:endParaRPr lang="en-US"/>
        </a:p>
      </dgm:t>
    </dgm:pt>
    <dgm:pt modelId="{F0A9CC4D-87AB-4269-9E10-54E21C8A3088}" type="sibTrans" cxnId="{A15A8190-1231-4D0F-9CC0-4ED424070B40}">
      <dgm:prSet/>
      <dgm:spPr/>
      <dgm:t>
        <a:bodyPr/>
        <a:lstStyle/>
        <a:p>
          <a:endParaRPr lang="en-US"/>
        </a:p>
      </dgm:t>
    </dgm:pt>
    <dgm:pt modelId="{FB46C4F7-9499-4BCA-9EF6-B9E04A71F2E9}">
      <dgm:prSet/>
      <dgm:spPr/>
      <dgm:t>
        <a:bodyPr/>
        <a:lstStyle/>
        <a:p>
          <a:r>
            <a:rPr lang="en-GB"/>
            <a:t>Recruitment and retention</a:t>
          </a:r>
          <a:endParaRPr lang="en-US"/>
        </a:p>
      </dgm:t>
    </dgm:pt>
    <dgm:pt modelId="{DCCED3B6-0C41-40C3-9EBC-CDBB854E6895}" type="parTrans" cxnId="{8777316E-A26A-49E2-9F46-E58DFE803122}">
      <dgm:prSet/>
      <dgm:spPr/>
      <dgm:t>
        <a:bodyPr/>
        <a:lstStyle/>
        <a:p>
          <a:endParaRPr lang="en-US"/>
        </a:p>
      </dgm:t>
    </dgm:pt>
    <dgm:pt modelId="{403F986A-A833-446D-A1C3-FF08CBAC43F3}" type="sibTrans" cxnId="{8777316E-A26A-49E2-9F46-E58DFE803122}">
      <dgm:prSet/>
      <dgm:spPr/>
      <dgm:t>
        <a:bodyPr/>
        <a:lstStyle/>
        <a:p>
          <a:endParaRPr lang="en-US"/>
        </a:p>
      </dgm:t>
    </dgm:pt>
    <dgm:pt modelId="{F1659EE6-3EA0-4E21-B706-B55A24D87760}">
      <dgm:prSet/>
      <dgm:spPr/>
      <dgm:t>
        <a:bodyPr/>
        <a:lstStyle/>
        <a:p>
          <a:r>
            <a:rPr lang="en-GB"/>
            <a:t>Waiting lists</a:t>
          </a:r>
          <a:endParaRPr lang="en-US"/>
        </a:p>
      </dgm:t>
    </dgm:pt>
    <dgm:pt modelId="{833E5E64-EF07-4503-A834-5A660A2F94E9}" type="parTrans" cxnId="{E73F4113-BA92-4017-9FE8-6F590FFD4224}">
      <dgm:prSet/>
      <dgm:spPr/>
      <dgm:t>
        <a:bodyPr/>
        <a:lstStyle/>
        <a:p>
          <a:endParaRPr lang="en-US"/>
        </a:p>
      </dgm:t>
    </dgm:pt>
    <dgm:pt modelId="{E67778B6-6ACB-47D9-8AE1-6E3762B36679}" type="sibTrans" cxnId="{E73F4113-BA92-4017-9FE8-6F590FFD4224}">
      <dgm:prSet/>
      <dgm:spPr/>
      <dgm:t>
        <a:bodyPr/>
        <a:lstStyle/>
        <a:p>
          <a:endParaRPr lang="en-US"/>
        </a:p>
      </dgm:t>
    </dgm:pt>
    <dgm:pt modelId="{8C53B8A3-B457-4B92-8A52-41CE214DBE9E}">
      <dgm:prSet/>
      <dgm:spPr/>
      <dgm:t>
        <a:bodyPr/>
        <a:lstStyle/>
        <a:p>
          <a:r>
            <a:rPr lang="en-GB"/>
            <a:t>Reduced hours</a:t>
          </a:r>
          <a:endParaRPr lang="en-US"/>
        </a:p>
      </dgm:t>
    </dgm:pt>
    <dgm:pt modelId="{96A95078-0955-491A-84FC-01DDB4E5AD52}" type="parTrans" cxnId="{0913E1F0-BCDE-4B4F-8EA4-D3D54C5ED245}">
      <dgm:prSet/>
      <dgm:spPr/>
      <dgm:t>
        <a:bodyPr/>
        <a:lstStyle/>
        <a:p>
          <a:endParaRPr lang="en-US"/>
        </a:p>
      </dgm:t>
    </dgm:pt>
    <dgm:pt modelId="{A2E38F65-0674-4228-9E74-DDD4C7953B5F}" type="sibTrans" cxnId="{0913E1F0-BCDE-4B4F-8EA4-D3D54C5ED245}">
      <dgm:prSet/>
      <dgm:spPr/>
      <dgm:t>
        <a:bodyPr/>
        <a:lstStyle/>
        <a:p>
          <a:endParaRPr lang="en-US"/>
        </a:p>
      </dgm:t>
    </dgm:pt>
    <dgm:pt modelId="{1977C195-8C78-4317-ABF6-EE4B74EA740F}">
      <dgm:prSet/>
      <dgm:spPr/>
      <dgm:t>
        <a:bodyPr/>
        <a:lstStyle/>
        <a:p>
          <a:r>
            <a:rPr lang="en-GB"/>
            <a:t>LA capacity</a:t>
          </a:r>
          <a:endParaRPr lang="en-US"/>
        </a:p>
      </dgm:t>
    </dgm:pt>
    <dgm:pt modelId="{A95DC335-FB2B-4BB4-972B-0D98AA8FD3FA}" type="parTrans" cxnId="{43D4203C-C29F-4B8E-A06C-D1A73F60FC7F}">
      <dgm:prSet/>
      <dgm:spPr/>
      <dgm:t>
        <a:bodyPr/>
        <a:lstStyle/>
        <a:p>
          <a:endParaRPr lang="en-US"/>
        </a:p>
      </dgm:t>
    </dgm:pt>
    <dgm:pt modelId="{0B90AE74-B7F9-4227-96DF-164F0230997C}" type="sibTrans" cxnId="{43D4203C-C29F-4B8E-A06C-D1A73F60FC7F}">
      <dgm:prSet/>
      <dgm:spPr/>
      <dgm:t>
        <a:bodyPr/>
        <a:lstStyle/>
        <a:p>
          <a:endParaRPr lang="en-US"/>
        </a:p>
      </dgm:t>
    </dgm:pt>
    <dgm:pt modelId="{977A2781-1F56-467A-9463-F99AE2ED7DDD}">
      <dgm:prSet/>
      <dgm:spPr/>
      <dgm:t>
        <a:bodyPr/>
        <a:lstStyle/>
        <a:p>
          <a:r>
            <a:rPr lang="en-GB"/>
            <a:t>Lack of specialist provision</a:t>
          </a:r>
          <a:endParaRPr lang="en-US"/>
        </a:p>
      </dgm:t>
    </dgm:pt>
    <dgm:pt modelId="{9DAEB625-AEE8-4147-AACC-EDCDBF634D15}" type="parTrans" cxnId="{AC942401-E8DC-4E33-8B70-F603CDF242A2}">
      <dgm:prSet/>
      <dgm:spPr/>
      <dgm:t>
        <a:bodyPr/>
        <a:lstStyle/>
        <a:p>
          <a:endParaRPr lang="en-US"/>
        </a:p>
      </dgm:t>
    </dgm:pt>
    <dgm:pt modelId="{247A59FD-D4C2-4B25-8849-BE4ED5821096}" type="sibTrans" cxnId="{AC942401-E8DC-4E33-8B70-F603CDF242A2}">
      <dgm:prSet/>
      <dgm:spPr/>
      <dgm:t>
        <a:bodyPr/>
        <a:lstStyle/>
        <a:p>
          <a:endParaRPr lang="en-US"/>
        </a:p>
      </dgm:t>
    </dgm:pt>
    <dgm:pt modelId="{DD32FAFB-5071-4A16-83EE-65415D72DC04}">
      <dgm:prSet/>
      <dgm:spPr/>
      <dgm:t>
        <a:bodyPr/>
        <a:lstStyle/>
        <a:p>
          <a:r>
            <a:rPr lang="en-GB"/>
            <a:t>Capacity and funding for sector</a:t>
          </a:r>
          <a:endParaRPr lang="en-US"/>
        </a:p>
      </dgm:t>
    </dgm:pt>
    <dgm:pt modelId="{FF0C5790-54D8-45D1-8706-5A1C13C04B52}" type="parTrans" cxnId="{826E3D4C-EDD2-4927-B4D7-696FA6ACE574}">
      <dgm:prSet/>
      <dgm:spPr/>
      <dgm:t>
        <a:bodyPr/>
        <a:lstStyle/>
        <a:p>
          <a:endParaRPr lang="en-US"/>
        </a:p>
      </dgm:t>
    </dgm:pt>
    <dgm:pt modelId="{1EE66135-4F66-4C04-9A6A-5D05558BD56A}" type="sibTrans" cxnId="{826E3D4C-EDD2-4927-B4D7-696FA6ACE574}">
      <dgm:prSet/>
      <dgm:spPr/>
      <dgm:t>
        <a:bodyPr/>
        <a:lstStyle/>
        <a:p>
          <a:endParaRPr lang="en-US"/>
        </a:p>
      </dgm:t>
    </dgm:pt>
    <dgm:pt modelId="{2C6C70B0-5A84-4B1B-BDED-B107692AE2B4}">
      <dgm:prSet/>
      <dgm:spPr/>
      <dgm:t>
        <a:bodyPr/>
        <a:lstStyle/>
        <a:p>
          <a:r>
            <a:rPr lang="en-GB"/>
            <a:t>Sector at breaking point </a:t>
          </a:r>
          <a:endParaRPr lang="en-US"/>
        </a:p>
      </dgm:t>
    </dgm:pt>
    <dgm:pt modelId="{5182871B-4C54-4B72-BA18-67296B45ECFD}" type="parTrans" cxnId="{BE785D27-7B8C-42C1-8C76-E1ECCDC23692}">
      <dgm:prSet/>
      <dgm:spPr/>
      <dgm:t>
        <a:bodyPr/>
        <a:lstStyle/>
        <a:p>
          <a:endParaRPr lang="en-US"/>
        </a:p>
      </dgm:t>
    </dgm:pt>
    <dgm:pt modelId="{C7DDC4BD-5AE6-4B20-8880-C5B8B78C1104}" type="sibTrans" cxnId="{BE785D27-7B8C-42C1-8C76-E1ECCDC23692}">
      <dgm:prSet/>
      <dgm:spPr/>
      <dgm:t>
        <a:bodyPr/>
        <a:lstStyle/>
        <a:p>
          <a:endParaRPr lang="en-US"/>
        </a:p>
      </dgm:t>
    </dgm:pt>
    <dgm:pt modelId="{BA021675-E7B9-4D0B-BCB9-498591934E0F}">
      <dgm:prSet/>
      <dgm:spPr/>
      <dgm:t>
        <a:bodyPr/>
        <a:lstStyle/>
        <a:p>
          <a:r>
            <a:rPr lang="en-GB"/>
            <a:t>Training and support for settings</a:t>
          </a:r>
          <a:endParaRPr lang="en-US"/>
        </a:p>
      </dgm:t>
    </dgm:pt>
    <dgm:pt modelId="{C51272D8-F519-4402-B9D7-41A243FCF777}" type="parTrans" cxnId="{883CBF6F-459B-4ADE-941F-F45902706A5D}">
      <dgm:prSet/>
      <dgm:spPr/>
      <dgm:t>
        <a:bodyPr/>
        <a:lstStyle/>
        <a:p>
          <a:endParaRPr lang="en-US"/>
        </a:p>
      </dgm:t>
    </dgm:pt>
    <dgm:pt modelId="{D593E8CF-100B-404B-A1A4-B3EC0B0FBA1E}" type="sibTrans" cxnId="{883CBF6F-459B-4ADE-941F-F45902706A5D}">
      <dgm:prSet/>
      <dgm:spPr/>
      <dgm:t>
        <a:bodyPr/>
        <a:lstStyle/>
        <a:p>
          <a:endParaRPr lang="en-US"/>
        </a:p>
      </dgm:t>
    </dgm:pt>
    <dgm:pt modelId="{1360F0B9-F17D-41A6-B1B3-7483F7F282F4}">
      <dgm:prSet/>
      <dgm:spPr/>
      <dgm:t>
        <a:bodyPr/>
        <a:lstStyle/>
        <a:p>
          <a:r>
            <a:rPr lang="en-GB"/>
            <a:t>Increasing numbers of children with SEND</a:t>
          </a:r>
          <a:endParaRPr lang="en-US"/>
        </a:p>
      </dgm:t>
    </dgm:pt>
    <dgm:pt modelId="{C44DBDC0-2D68-4050-B3A8-08F88494509B}" type="parTrans" cxnId="{D1304959-5D7C-407E-9632-0621B5454F01}">
      <dgm:prSet/>
      <dgm:spPr/>
      <dgm:t>
        <a:bodyPr/>
        <a:lstStyle/>
        <a:p>
          <a:endParaRPr lang="en-US"/>
        </a:p>
      </dgm:t>
    </dgm:pt>
    <dgm:pt modelId="{235A072C-ADF3-4E4B-9946-34389320A5B5}" type="sibTrans" cxnId="{D1304959-5D7C-407E-9632-0621B5454F01}">
      <dgm:prSet/>
      <dgm:spPr/>
      <dgm:t>
        <a:bodyPr/>
        <a:lstStyle/>
        <a:p>
          <a:endParaRPr lang="en-US"/>
        </a:p>
      </dgm:t>
    </dgm:pt>
    <dgm:pt modelId="{5DBD46EA-9194-4B1B-BABC-4D15CD853D47}">
      <dgm:prSet/>
      <dgm:spPr/>
      <dgm:t>
        <a:bodyPr/>
        <a:lstStyle/>
        <a:p>
          <a:r>
            <a:rPr lang="en-GB"/>
            <a:t>When is a reasonable adjustment not a reasonable adjustment?</a:t>
          </a:r>
          <a:endParaRPr lang="en-US"/>
        </a:p>
      </dgm:t>
    </dgm:pt>
    <dgm:pt modelId="{AB3EB9E0-790C-4D87-BCF4-38871849FBDD}" type="parTrans" cxnId="{0946EBD4-06E2-4DA4-8D82-5B690C3D98B2}">
      <dgm:prSet/>
      <dgm:spPr/>
      <dgm:t>
        <a:bodyPr/>
        <a:lstStyle/>
        <a:p>
          <a:endParaRPr lang="en-US"/>
        </a:p>
      </dgm:t>
    </dgm:pt>
    <dgm:pt modelId="{F0F802F2-107A-4EEB-B28F-C7BFAEB5CD14}" type="sibTrans" cxnId="{0946EBD4-06E2-4DA4-8D82-5B690C3D98B2}">
      <dgm:prSet/>
      <dgm:spPr/>
      <dgm:t>
        <a:bodyPr/>
        <a:lstStyle/>
        <a:p>
          <a:endParaRPr lang="en-US"/>
        </a:p>
      </dgm:t>
    </dgm:pt>
    <dgm:pt modelId="{53C99CBA-BB65-4CB0-9CF1-9731057CE7D7}">
      <dgm:prSet/>
      <dgm:spPr/>
      <dgm:t>
        <a:bodyPr/>
        <a:lstStyle/>
        <a:p>
          <a:r>
            <a:rPr lang="en-GB"/>
            <a:t>Red tape of referrals</a:t>
          </a:r>
          <a:endParaRPr lang="en-US"/>
        </a:p>
      </dgm:t>
    </dgm:pt>
    <dgm:pt modelId="{49FA8F97-8AF3-4282-882D-EE1E1BCD451B}" type="parTrans" cxnId="{811FF27C-207C-4C08-B3DA-3FF422B993A4}">
      <dgm:prSet/>
      <dgm:spPr/>
      <dgm:t>
        <a:bodyPr/>
        <a:lstStyle/>
        <a:p>
          <a:endParaRPr lang="en-US"/>
        </a:p>
      </dgm:t>
    </dgm:pt>
    <dgm:pt modelId="{76241175-EBFE-465A-A567-863760E0DFC6}" type="sibTrans" cxnId="{811FF27C-207C-4C08-B3DA-3FF422B993A4}">
      <dgm:prSet/>
      <dgm:spPr/>
      <dgm:t>
        <a:bodyPr/>
        <a:lstStyle/>
        <a:p>
          <a:endParaRPr lang="en-US"/>
        </a:p>
      </dgm:t>
    </dgm:pt>
    <dgm:pt modelId="{3BDA1D4F-D055-4882-BEAB-71958CC3773E}">
      <dgm:prSet/>
      <dgm:spPr/>
      <dgm:t>
        <a:bodyPr/>
        <a:lstStyle/>
        <a:p>
          <a:r>
            <a:rPr lang="en-GB"/>
            <a:t>SENIF being used for high needs not emerging needs</a:t>
          </a:r>
          <a:endParaRPr lang="en-US"/>
        </a:p>
      </dgm:t>
    </dgm:pt>
    <dgm:pt modelId="{8E002DC3-0488-43A6-AC62-3C07C35A118A}" type="parTrans" cxnId="{E4406A84-EF52-4D88-A788-E14FAF67B561}">
      <dgm:prSet/>
      <dgm:spPr/>
      <dgm:t>
        <a:bodyPr/>
        <a:lstStyle/>
        <a:p>
          <a:endParaRPr lang="en-US"/>
        </a:p>
      </dgm:t>
    </dgm:pt>
    <dgm:pt modelId="{2134CA1A-DAD3-4AC6-AB0E-951B9518BBF7}" type="sibTrans" cxnId="{E4406A84-EF52-4D88-A788-E14FAF67B561}">
      <dgm:prSet/>
      <dgm:spPr/>
      <dgm:t>
        <a:bodyPr/>
        <a:lstStyle/>
        <a:p>
          <a:endParaRPr lang="en-US"/>
        </a:p>
      </dgm:t>
    </dgm:pt>
    <dgm:pt modelId="{FCEEC8FD-208C-45A2-926F-8792C591EB6E}">
      <dgm:prSet/>
      <dgm:spPr/>
      <dgm:t>
        <a:bodyPr/>
        <a:lstStyle/>
        <a:p>
          <a:r>
            <a:rPr lang="en-GB"/>
            <a:t>Schools expecting funding before accepting (or in some cases meeting) a child</a:t>
          </a:r>
          <a:endParaRPr lang="en-US"/>
        </a:p>
      </dgm:t>
    </dgm:pt>
    <dgm:pt modelId="{1CFC1A5D-EF2E-426B-A70B-AB6C43DC4070}" type="parTrans" cxnId="{DB8A1133-AC40-4047-AF31-0838ABF27878}">
      <dgm:prSet/>
      <dgm:spPr/>
      <dgm:t>
        <a:bodyPr/>
        <a:lstStyle/>
        <a:p>
          <a:endParaRPr lang="en-US"/>
        </a:p>
      </dgm:t>
    </dgm:pt>
    <dgm:pt modelId="{47E84782-DB0D-47BA-B969-BB0AAFD18C61}" type="sibTrans" cxnId="{DB8A1133-AC40-4047-AF31-0838ABF27878}">
      <dgm:prSet/>
      <dgm:spPr/>
      <dgm:t>
        <a:bodyPr/>
        <a:lstStyle/>
        <a:p>
          <a:endParaRPr lang="en-US"/>
        </a:p>
      </dgm:t>
    </dgm:pt>
    <dgm:pt modelId="{241BF84F-2332-4519-BFB9-9BD8072B17BF}">
      <dgm:prSet/>
      <dgm:spPr/>
      <dgm:t>
        <a:bodyPr/>
        <a:lstStyle/>
        <a:p>
          <a:r>
            <a:rPr lang="en-GB"/>
            <a:t>The expansion of the entitlements will exasperate issues</a:t>
          </a:r>
          <a:endParaRPr lang="en-US"/>
        </a:p>
      </dgm:t>
    </dgm:pt>
    <dgm:pt modelId="{3F32FC00-8A8E-4E32-BD6F-64E47386013B}" type="parTrans" cxnId="{73241663-D219-4A2A-8AE8-13B078CBCC41}">
      <dgm:prSet/>
      <dgm:spPr/>
      <dgm:t>
        <a:bodyPr/>
        <a:lstStyle/>
        <a:p>
          <a:endParaRPr lang="en-US"/>
        </a:p>
      </dgm:t>
    </dgm:pt>
    <dgm:pt modelId="{6AFBA046-BBEF-434F-9626-54F52349AD5C}" type="sibTrans" cxnId="{73241663-D219-4A2A-8AE8-13B078CBCC41}">
      <dgm:prSet/>
      <dgm:spPr/>
      <dgm:t>
        <a:bodyPr/>
        <a:lstStyle/>
        <a:p>
          <a:endParaRPr lang="en-US"/>
        </a:p>
      </dgm:t>
    </dgm:pt>
    <dgm:pt modelId="{4BFCAE2D-736F-4CF1-B2EE-5FF592F741D9}">
      <dgm:prSet/>
      <dgm:spPr/>
      <dgm:t>
        <a:bodyPr/>
        <a:lstStyle/>
        <a:p>
          <a:r>
            <a:rPr lang="en-GB"/>
            <a:t>School/EYs divide/relationships</a:t>
          </a:r>
          <a:endParaRPr lang="en-US"/>
        </a:p>
      </dgm:t>
    </dgm:pt>
    <dgm:pt modelId="{E2ADA28F-08BB-41C4-8999-D25325B033AE}" type="parTrans" cxnId="{DAE8F02C-A648-4493-8B96-FDABAF500F25}">
      <dgm:prSet/>
      <dgm:spPr/>
      <dgm:t>
        <a:bodyPr/>
        <a:lstStyle/>
        <a:p>
          <a:endParaRPr lang="en-US"/>
        </a:p>
      </dgm:t>
    </dgm:pt>
    <dgm:pt modelId="{E5EF90D7-B6B9-4300-B03B-ABDB85ED7529}" type="sibTrans" cxnId="{DAE8F02C-A648-4493-8B96-FDABAF500F25}">
      <dgm:prSet/>
      <dgm:spPr/>
      <dgm:t>
        <a:bodyPr/>
        <a:lstStyle/>
        <a:p>
          <a:endParaRPr lang="en-US"/>
        </a:p>
      </dgm:t>
    </dgm:pt>
    <dgm:pt modelId="{3B45C948-DA5A-4A92-9650-0B6F76963E43}">
      <dgm:prSet/>
      <dgm:spPr/>
      <dgm:t>
        <a:bodyPr/>
        <a:lstStyle/>
        <a:p>
          <a:r>
            <a:rPr lang="en-GB"/>
            <a:t>Ratios impacting negatively</a:t>
          </a:r>
          <a:endParaRPr lang="en-US"/>
        </a:p>
      </dgm:t>
    </dgm:pt>
    <dgm:pt modelId="{8B3CAD93-0E10-4F2E-89B6-95FC9C2D9445}" type="parTrans" cxnId="{2A565018-6AFD-472B-BA56-83219F5998CA}">
      <dgm:prSet/>
      <dgm:spPr/>
      <dgm:t>
        <a:bodyPr/>
        <a:lstStyle/>
        <a:p>
          <a:endParaRPr lang="en-US"/>
        </a:p>
      </dgm:t>
    </dgm:pt>
    <dgm:pt modelId="{CEBF4E8E-8E8E-4F4A-AEE3-B5387A44D9BB}" type="sibTrans" cxnId="{2A565018-6AFD-472B-BA56-83219F5998CA}">
      <dgm:prSet/>
      <dgm:spPr/>
      <dgm:t>
        <a:bodyPr/>
        <a:lstStyle/>
        <a:p>
          <a:endParaRPr lang="en-US"/>
        </a:p>
      </dgm:t>
    </dgm:pt>
    <dgm:pt modelId="{BBF6E815-8CC0-6E4F-BC5C-04F7D913CFEC}" type="pres">
      <dgm:prSet presAssocID="{51F2E7D2-F175-4490-B457-99E2E1544493}" presName="diagram" presStyleCnt="0">
        <dgm:presLayoutVars>
          <dgm:dir/>
          <dgm:resizeHandles val="exact"/>
        </dgm:presLayoutVars>
      </dgm:prSet>
      <dgm:spPr/>
    </dgm:pt>
    <dgm:pt modelId="{71FD8F4D-83CC-944A-BCBD-9AC411DBCA9E}" type="pres">
      <dgm:prSet presAssocID="{F80D208E-C215-4C9D-AC0C-BEFEC6BFEE04}" presName="node" presStyleLbl="node1" presStyleIdx="0" presStyleCnt="19">
        <dgm:presLayoutVars>
          <dgm:bulletEnabled val="1"/>
        </dgm:presLayoutVars>
      </dgm:prSet>
      <dgm:spPr/>
    </dgm:pt>
    <dgm:pt modelId="{B32012A1-3DCE-B841-8352-473D523BFA8B}" type="pres">
      <dgm:prSet presAssocID="{0EAD0495-426A-4457-9312-6913D1CD4C8F}" presName="sibTrans" presStyleCnt="0"/>
      <dgm:spPr/>
    </dgm:pt>
    <dgm:pt modelId="{EFD846F5-DF3C-154B-A833-DEAB74F3A63C}" type="pres">
      <dgm:prSet presAssocID="{553C5209-A054-4A83-9982-908B69D941F0}" presName="node" presStyleLbl="node1" presStyleIdx="1" presStyleCnt="19">
        <dgm:presLayoutVars>
          <dgm:bulletEnabled val="1"/>
        </dgm:presLayoutVars>
      </dgm:prSet>
      <dgm:spPr/>
    </dgm:pt>
    <dgm:pt modelId="{BEF34AD7-6620-4649-ADB3-892D4712C4EC}" type="pres">
      <dgm:prSet presAssocID="{2E16B449-917A-4921-853B-75678867E61B}" presName="sibTrans" presStyleCnt="0"/>
      <dgm:spPr/>
    </dgm:pt>
    <dgm:pt modelId="{AF8D9247-0786-2D45-87A2-D63F0C42F8A9}" type="pres">
      <dgm:prSet presAssocID="{D90CB1BA-8B7F-43C6-BF12-56C003BD3A43}" presName="node" presStyleLbl="node1" presStyleIdx="2" presStyleCnt="19">
        <dgm:presLayoutVars>
          <dgm:bulletEnabled val="1"/>
        </dgm:presLayoutVars>
      </dgm:prSet>
      <dgm:spPr/>
    </dgm:pt>
    <dgm:pt modelId="{2341383E-0416-404B-AF12-E5D1E3FE8B80}" type="pres">
      <dgm:prSet presAssocID="{F0A9CC4D-87AB-4269-9E10-54E21C8A3088}" presName="sibTrans" presStyleCnt="0"/>
      <dgm:spPr/>
    </dgm:pt>
    <dgm:pt modelId="{86045C50-DAA9-9042-AEDD-2672DA4747F8}" type="pres">
      <dgm:prSet presAssocID="{FB46C4F7-9499-4BCA-9EF6-B9E04A71F2E9}" presName="node" presStyleLbl="node1" presStyleIdx="3" presStyleCnt="19">
        <dgm:presLayoutVars>
          <dgm:bulletEnabled val="1"/>
        </dgm:presLayoutVars>
      </dgm:prSet>
      <dgm:spPr/>
    </dgm:pt>
    <dgm:pt modelId="{BD929626-13D7-8C47-8BAF-33DB694B45E5}" type="pres">
      <dgm:prSet presAssocID="{403F986A-A833-446D-A1C3-FF08CBAC43F3}" presName="sibTrans" presStyleCnt="0"/>
      <dgm:spPr/>
    </dgm:pt>
    <dgm:pt modelId="{A325AC8D-27D2-F24A-B6E9-4B9805126444}" type="pres">
      <dgm:prSet presAssocID="{F1659EE6-3EA0-4E21-B706-B55A24D87760}" presName="node" presStyleLbl="node1" presStyleIdx="4" presStyleCnt="19">
        <dgm:presLayoutVars>
          <dgm:bulletEnabled val="1"/>
        </dgm:presLayoutVars>
      </dgm:prSet>
      <dgm:spPr/>
    </dgm:pt>
    <dgm:pt modelId="{68C4603A-D2C4-3042-800B-D15F5D6D1B1A}" type="pres">
      <dgm:prSet presAssocID="{E67778B6-6ACB-47D9-8AE1-6E3762B36679}" presName="sibTrans" presStyleCnt="0"/>
      <dgm:spPr/>
    </dgm:pt>
    <dgm:pt modelId="{F420F37B-D193-2A41-BCF4-FB87AE73FB26}" type="pres">
      <dgm:prSet presAssocID="{8C53B8A3-B457-4B92-8A52-41CE214DBE9E}" presName="node" presStyleLbl="node1" presStyleIdx="5" presStyleCnt="19">
        <dgm:presLayoutVars>
          <dgm:bulletEnabled val="1"/>
        </dgm:presLayoutVars>
      </dgm:prSet>
      <dgm:spPr/>
    </dgm:pt>
    <dgm:pt modelId="{E97338F6-91D1-8846-987E-9C05F3822C86}" type="pres">
      <dgm:prSet presAssocID="{A2E38F65-0674-4228-9E74-DDD4C7953B5F}" presName="sibTrans" presStyleCnt="0"/>
      <dgm:spPr/>
    </dgm:pt>
    <dgm:pt modelId="{AFBDD0C3-F345-A240-870D-5B63430CE434}" type="pres">
      <dgm:prSet presAssocID="{1977C195-8C78-4317-ABF6-EE4B74EA740F}" presName="node" presStyleLbl="node1" presStyleIdx="6" presStyleCnt="19">
        <dgm:presLayoutVars>
          <dgm:bulletEnabled val="1"/>
        </dgm:presLayoutVars>
      </dgm:prSet>
      <dgm:spPr/>
    </dgm:pt>
    <dgm:pt modelId="{AE14E261-D7F5-134E-9612-95A722EAB066}" type="pres">
      <dgm:prSet presAssocID="{0B90AE74-B7F9-4227-96DF-164F0230997C}" presName="sibTrans" presStyleCnt="0"/>
      <dgm:spPr/>
    </dgm:pt>
    <dgm:pt modelId="{FFE267B2-4191-C041-8239-81E1359147BA}" type="pres">
      <dgm:prSet presAssocID="{977A2781-1F56-467A-9463-F99AE2ED7DDD}" presName="node" presStyleLbl="node1" presStyleIdx="7" presStyleCnt="19">
        <dgm:presLayoutVars>
          <dgm:bulletEnabled val="1"/>
        </dgm:presLayoutVars>
      </dgm:prSet>
      <dgm:spPr/>
    </dgm:pt>
    <dgm:pt modelId="{3A733C15-274B-AC45-868E-88205263C15C}" type="pres">
      <dgm:prSet presAssocID="{247A59FD-D4C2-4B25-8849-BE4ED5821096}" presName="sibTrans" presStyleCnt="0"/>
      <dgm:spPr/>
    </dgm:pt>
    <dgm:pt modelId="{53A1ACEA-D7F5-BD44-BA80-1A2BB3E0DE73}" type="pres">
      <dgm:prSet presAssocID="{DD32FAFB-5071-4A16-83EE-65415D72DC04}" presName="node" presStyleLbl="node1" presStyleIdx="8" presStyleCnt="19">
        <dgm:presLayoutVars>
          <dgm:bulletEnabled val="1"/>
        </dgm:presLayoutVars>
      </dgm:prSet>
      <dgm:spPr/>
    </dgm:pt>
    <dgm:pt modelId="{470432AC-567E-5544-9079-D3508183606A}" type="pres">
      <dgm:prSet presAssocID="{1EE66135-4F66-4C04-9A6A-5D05558BD56A}" presName="sibTrans" presStyleCnt="0"/>
      <dgm:spPr/>
    </dgm:pt>
    <dgm:pt modelId="{5EA1D0EC-8076-9A43-B764-593D68EE43A5}" type="pres">
      <dgm:prSet presAssocID="{2C6C70B0-5A84-4B1B-BDED-B107692AE2B4}" presName="node" presStyleLbl="node1" presStyleIdx="9" presStyleCnt="19">
        <dgm:presLayoutVars>
          <dgm:bulletEnabled val="1"/>
        </dgm:presLayoutVars>
      </dgm:prSet>
      <dgm:spPr/>
    </dgm:pt>
    <dgm:pt modelId="{5E8D31C0-8034-874A-9BEF-6304D1503FF5}" type="pres">
      <dgm:prSet presAssocID="{C7DDC4BD-5AE6-4B20-8880-C5B8B78C1104}" presName="sibTrans" presStyleCnt="0"/>
      <dgm:spPr/>
    </dgm:pt>
    <dgm:pt modelId="{749786F9-2A92-E941-86B5-58083BF98BC5}" type="pres">
      <dgm:prSet presAssocID="{BA021675-E7B9-4D0B-BCB9-498591934E0F}" presName="node" presStyleLbl="node1" presStyleIdx="10" presStyleCnt="19">
        <dgm:presLayoutVars>
          <dgm:bulletEnabled val="1"/>
        </dgm:presLayoutVars>
      </dgm:prSet>
      <dgm:spPr/>
    </dgm:pt>
    <dgm:pt modelId="{61F87A2D-E29F-C64F-B1D8-68EF29BD49A2}" type="pres">
      <dgm:prSet presAssocID="{D593E8CF-100B-404B-A1A4-B3EC0B0FBA1E}" presName="sibTrans" presStyleCnt="0"/>
      <dgm:spPr/>
    </dgm:pt>
    <dgm:pt modelId="{AE955EB1-7F6E-4846-9972-45671A8645D1}" type="pres">
      <dgm:prSet presAssocID="{1360F0B9-F17D-41A6-B1B3-7483F7F282F4}" presName="node" presStyleLbl="node1" presStyleIdx="11" presStyleCnt="19">
        <dgm:presLayoutVars>
          <dgm:bulletEnabled val="1"/>
        </dgm:presLayoutVars>
      </dgm:prSet>
      <dgm:spPr/>
    </dgm:pt>
    <dgm:pt modelId="{229B9491-6EC4-4747-8E2A-95595E057072}" type="pres">
      <dgm:prSet presAssocID="{235A072C-ADF3-4E4B-9946-34389320A5B5}" presName="sibTrans" presStyleCnt="0"/>
      <dgm:spPr/>
    </dgm:pt>
    <dgm:pt modelId="{0A064F60-B9C8-B74B-A7C2-73A3C280392C}" type="pres">
      <dgm:prSet presAssocID="{5DBD46EA-9194-4B1B-BABC-4D15CD853D47}" presName="node" presStyleLbl="node1" presStyleIdx="12" presStyleCnt="19">
        <dgm:presLayoutVars>
          <dgm:bulletEnabled val="1"/>
        </dgm:presLayoutVars>
      </dgm:prSet>
      <dgm:spPr/>
    </dgm:pt>
    <dgm:pt modelId="{2B1CCA86-7431-E84E-A87A-F5F6087D142F}" type="pres">
      <dgm:prSet presAssocID="{F0F802F2-107A-4EEB-B28F-C7BFAEB5CD14}" presName="sibTrans" presStyleCnt="0"/>
      <dgm:spPr/>
    </dgm:pt>
    <dgm:pt modelId="{C84B0713-4F37-624B-947B-707ED821CFB8}" type="pres">
      <dgm:prSet presAssocID="{53C99CBA-BB65-4CB0-9CF1-9731057CE7D7}" presName="node" presStyleLbl="node1" presStyleIdx="13" presStyleCnt="19">
        <dgm:presLayoutVars>
          <dgm:bulletEnabled val="1"/>
        </dgm:presLayoutVars>
      </dgm:prSet>
      <dgm:spPr/>
    </dgm:pt>
    <dgm:pt modelId="{F01075D5-676C-5249-A600-9BC5E7DFBDDD}" type="pres">
      <dgm:prSet presAssocID="{76241175-EBFE-465A-A567-863760E0DFC6}" presName="sibTrans" presStyleCnt="0"/>
      <dgm:spPr/>
    </dgm:pt>
    <dgm:pt modelId="{B5B0FC64-40D8-9441-824C-A0B595457CA7}" type="pres">
      <dgm:prSet presAssocID="{3BDA1D4F-D055-4882-BEAB-71958CC3773E}" presName="node" presStyleLbl="node1" presStyleIdx="14" presStyleCnt="19">
        <dgm:presLayoutVars>
          <dgm:bulletEnabled val="1"/>
        </dgm:presLayoutVars>
      </dgm:prSet>
      <dgm:spPr/>
    </dgm:pt>
    <dgm:pt modelId="{B7F826E9-DD06-1C42-86EA-A268518AF8DF}" type="pres">
      <dgm:prSet presAssocID="{2134CA1A-DAD3-4AC6-AB0E-951B9518BBF7}" presName="sibTrans" presStyleCnt="0"/>
      <dgm:spPr/>
    </dgm:pt>
    <dgm:pt modelId="{BCC42521-FFB3-B448-A524-0D80F208B531}" type="pres">
      <dgm:prSet presAssocID="{FCEEC8FD-208C-45A2-926F-8792C591EB6E}" presName="node" presStyleLbl="node1" presStyleIdx="15" presStyleCnt="19">
        <dgm:presLayoutVars>
          <dgm:bulletEnabled val="1"/>
        </dgm:presLayoutVars>
      </dgm:prSet>
      <dgm:spPr/>
    </dgm:pt>
    <dgm:pt modelId="{3E8D35E7-DC75-B942-90CB-00D55EFA68DC}" type="pres">
      <dgm:prSet presAssocID="{47E84782-DB0D-47BA-B969-BB0AAFD18C61}" presName="sibTrans" presStyleCnt="0"/>
      <dgm:spPr/>
    </dgm:pt>
    <dgm:pt modelId="{1A10763C-DAB8-9742-B0AB-5A76963ECE52}" type="pres">
      <dgm:prSet presAssocID="{241BF84F-2332-4519-BFB9-9BD8072B17BF}" presName="node" presStyleLbl="node1" presStyleIdx="16" presStyleCnt="19">
        <dgm:presLayoutVars>
          <dgm:bulletEnabled val="1"/>
        </dgm:presLayoutVars>
      </dgm:prSet>
      <dgm:spPr/>
    </dgm:pt>
    <dgm:pt modelId="{F1B5D48D-004B-034F-B998-6362EC58DA79}" type="pres">
      <dgm:prSet presAssocID="{6AFBA046-BBEF-434F-9626-54F52349AD5C}" presName="sibTrans" presStyleCnt="0"/>
      <dgm:spPr/>
    </dgm:pt>
    <dgm:pt modelId="{10DBEFBC-5251-0747-B020-2E817F657857}" type="pres">
      <dgm:prSet presAssocID="{4BFCAE2D-736F-4CF1-B2EE-5FF592F741D9}" presName="node" presStyleLbl="node1" presStyleIdx="17" presStyleCnt="19">
        <dgm:presLayoutVars>
          <dgm:bulletEnabled val="1"/>
        </dgm:presLayoutVars>
      </dgm:prSet>
      <dgm:spPr/>
    </dgm:pt>
    <dgm:pt modelId="{FB76E702-381C-5448-9A62-AB6EEED95A56}" type="pres">
      <dgm:prSet presAssocID="{E5EF90D7-B6B9-4300-B03B-ABDB85ED7529}" presName="sibTrans" presStyleCnt="0"/>
      <dgm:spPr/>
    </dgm:pt>
    <dgm:pt modelId="{B5589D7D-F502-C64B-BEBC-7EB5A3A37D98}" type="pres">
      <dgm:prSet presAssocID="{3B45C948-DA5A-4A92-9650-0B6F76963E43}" presName="node" presStyleLbl="node1" presStyleIdx="18" presStyleCnt="19">
        <dgm:presLayoutVars>
          <dgm:bulletEnabled val="1"/>
        </dgm:presLayoutVars>
      </dgm:prSet>
      <dgm:spPr/>
    </dgm:pt>
  </dgm:ptLst>
  <dgm:cxnLst>
    <dgm:cxn modelId="{AC942401-E8DC-4E33-8B70-F603CDF242A2}" srcId="{51F2E7D2-F175-4490-B457-99E2E1544493}" destId="{977A2781-1F56-467A-9463-F99AE2ED7DDD}" srcOrd="7" destOrd="0" parTransId="{9DAEB625-AEE8-4147-AACC-EDCDBF634D15}" sibTransId="{247A59FD-D4C2-4B25-8849-BE4ED5821096}"/>
    <dgm:cxn modelId="{71F2700A-F261-D046-8845-3D88A5E444E5}" type="presOf" srcId="{F80D208E-C215-4C9D-AC0C-BEFEC6BFEE04}" destId="{71FD8F4D-83CC-944A-BCBD-9AC411DBCA9E}" srcOrd="0" destOrd="0" presId="urn:microsoft.com/office/officeart/2005/8/layout/default"/>
    <dgm:cxn modelId="{E73F4113-BA92-4017-9FE8-6F590FFD4224}" srcId="{51F2E7D2-F175-4490-B457-99E2E1544493}" destId="{F1659EE6-3EA0-4E21-B706-B55A24D87760}" srcOrd="4" destOrd="0" parTransId="{833E5E64-EF07-4503-A834-5A660A2F94E9}" sibTransId="{E67778B6-6ACB-47D9-8AE1-6E3762B36679}"/>
    <dgm:cxn modelId="{2A565018-6AFD-472B-BA56-83219F5998CA}" srcId="{51F2E7D2-F175-4490-B457-99E2E1544493}" destId="{3B45C948-DA5A-4A92-9650-0B6F76963E43}" srcOrd="18" destOrd="0" parTransId="{8B3CAD93-0E10-4F2E-89B6-95FC9C2D9445}" sibTransId="{CEBF4E8E-8E8E-4F4A-AEE3-B5387A44D9BB}"/>
    <dgm:cxn modelId="{B0B5601F-2E1A-4996-972E-F10EA0A9065B}" srcId="{51F2E7D2-F175-4490-B457-99E2E1544493}" destId="{F80D208E-C215-4C9D-AC0C-BEFEC6BFEE04}" srcOrd="0" destOrd="0" parTransId="{62400BC9-D023-4241-B360-FE3EC2D59108}" sibTransId="{0EAD0495-426A-4457-9312-6913D1CD4C8F}"/>
    <dgm:cxn modelId="{57C9FC1F-0095-9D4E-B50D-4469201FB217}" type="presOf" srcId="{FCEEC8FD-208C-45A2-926F-8792C591EB6E}" destId="{BCC42521-FFB3-B448-A524-0D80F208B531}" srcOrd="0" destOrd="0" presId="urn:microsoft.com/office/officeart/2005/8/layout/default"/>
    <dgm:cxn modelId="{8FD1DA21-982E-4BEA-9B29-76C85DE80A07}" srcId="{51F2E7D2-F175-4490-B457-99E2E1544493}" destId="{553C5209-A054-4A83-9982-908B69D941F0}" srcOrd="1" destOrd="0" parTransId="{D1BE4C4C-A57D-42D8-AD35-2AE2D288A3E8}" sibTransId="{2E16B449-917A-4921-853B-75678867E61B}"/>
    <dgm:cxn modelId="{BE785D27-7B8C-42C1-8C76-E1ECCDC23692}" srcId="{51F2E7D2-F175-4490-B457-99E2E1544493}" destId="{2C6C70B0-5A84-4B1B-BDED-B107692AE2B4}" srcOrd="9" destOrd="0" parTransId="{5182871B-4C54-4B72-BA18-67296B45ECFD}" sibTransId="{C7DDC4BD-5AE6-4B20-8880-C5B8B78C1104}"/>
    <dgm:cxn modelId="{DAE8F02C-A648-4493-8B96-FDABAF500F25}" srcId="{51F2E7D2-F175-4490-B457-99E2E1544493}" destId="{4BFCAE2D-736F-4CF1-B2EE-5FF592F741D9}" srcOrd="17" destOrd="0" parTransId="{E2ADA28F-08BB-41C4-8999-D25325B033AE}" sibTransId="{E5EF90D7-B6B9-4300-B03B-ABDB85ED7529}"/>
    <dgm:cxn modelId="{DB8A1133-AC40-4047-AF31-0838ABF27878}" srcId="{51F2E7D2-F175-4490-B457-99E2E1544493}" destId="{FCEEC8FD-208C-45A2-926F-8792C591EB6E}" srcOrd="15" destOrd="0" parTransId="{1CFC1A5D-EF2E-426B-A70B-AB6C43DC4070}" sibTransId="{47E84782-DB0D-47BA-B969-BB0AAFD18C61}"/>
    <dgm:cxn modelId="{43D4203C-C29F-4B8E-A06C-D1A73F60FC7F}" srcId="{51F2E7D2-F175-4490-B457-99E2E1544493}" destId="{1977C195-8C78-4317-ABF6-EE4B74EA740F}" srcOrd="6" destOrd="0" parTransId="{A95DC335-FB2B-4BB4-972B-0D98AA8FD3FA}" sibTransId="{0B90AE74-B7F9-4227-96DF-164F0230997C}"/>
    <dgm:cxn modelId="{73241663-D219-4A2A-8AE8-13B078CBCC41}" srcId="{51F2E7D2-F175-4490-B457-99E2E1544493}" destId="{241BF84F-2332-4519-BFB9-9BD8072B17BF}" srcOrd="16" destOrd="0" parTransId="{3F32FC00-8A8E-4E32-BD6F-64E47386013B}" sibTransId="{6AFBA046-BBEF-434F-9626-54F52349AD5C}"/>
    <dgm:cxn modelId="{3F873046-8B27-FF47-A6D4-975BBA1609CA}" type="presOf" srcId="{F1659EE6-3EA0-4E21-B706-B55A24D87760}" destId="{A325AC8D-27D2-F24A-B6E9-4B9805126444}" srcOrd="0" destOrd="0" presId="urn:microsoft.com/office/officeart/2005/8/layout/default"/>
    <dgm:cxn modelId="{89F93167-3F3B-8546-B717-66E3DB2BE7F9}" type="presOf" srcId="{53C99CBA-BB65-4CB0-9CF1-9731057CE7D7}" destId="{C84B0713-4F37-624B-947B-707ED821CFB8}" srcOrd="0" destOrd="0" presId="urn:microsoft.com/office/officeart/2005/8/layout/default"/>
    <dgm:cxn modelId="{826E3D4C-EDD2-4927-B4D7-696FA6ACE574}" srcId="{51F2E7D2-F175-4490-B457-99E2E1544493}" destId="{DD32FAFB-5071-4A16-83EE-65415D72DC04}" srcOrd="8" destOrd="0" parTransId="{FF0C5790-54D8-45D1-8706-5A1C13C04B52}" sibTransId="{1EE66135-4F66-4C04-9A6A-5D05558BD56A}"/>
    <dgm:cxn modelId="{8777316E-A26A-49E2-9F46-E58DFE803122}" srcId="{51F2E7D2-F175-4490-B457-99E2E1544493}" destId="{FB46C4F7-9499-4BCA-9EF6-B9E04A71F2E9}" srcOrd="3" destOrd="0" parTransId="{DCCED3B6-0C41-40C3-9EBC-CDBB854E6895}" sibTransId="{403F986A-A833-446D-A1C3-FF08CBAC43F3}"/>
    <dgm:cxn modelId="{1FE4904F-2695-A249-B8C2-277D85255C10}" type="presOf" srcId="{3BDA1D4F-D055-4882-BEAB-71958CC3773E}" destId="{B5B0FC64-40D8-9441-824C-A0B595457CA7}" srcOrd="0" destOrd="0" presId="urn:microsoft.com/office/officeart/2005/8/layout/default"/>
    <dgm:cxn modelId="{883CBF6F-459B-4ADE-941F-F45902706A5D}" srcId="{51F2E7D2-F175-4490-B457-99E2E1544493}" destId="{BA021675-E7B9-4D0B-BCB9-498591934E0F}" srcOrd="10" destOrd="0" parTransId="{C51272D8-F519-4402-B9D7-41A243FCF777}" sibTransId="{D593E8CF-100B-404B-A1A4-B3EC0B0FBA1E}"/>
    <dgm:cxn modelId="{A9181459-A2AE-0D43-AC7B-DA9D80332F6D}" type="presOf" srcId="{553C5209-A054-4A83-9982-908B69D941F0}" destId="{EFD846F5-DF3C-154B-A833-DEAB74F3A63C}" srcOrd="0" destOrd="0" presId="urn:microsoft.com/office/officeart/2005/8/layout/default"/>
    <dgm:cxn modelId="{D1304959-5D7C-407E-9632-0621B5454F01}" srcId="{51F2E7D2-F175-4490-B457-99E2E1544493}" destId="{1360F0B9-F17D-41A6-B1B3-7483F7F282F4}" srcOrd="11" destOrd="0" parTransId="{C44DBDC0-2D68-4050-B3A8-08F88494509B}" sibTransId="{235A072C-ADF3-4E4B-9946-34389320A5B5}"/>
    <dgm:cxn modelId="{CD1C255A-BF0A-4E4C-BDF9-2F6A7EAAD127}" type="presOf" srcId="{DD32FAFB-5071-4A16-83EE-65415D72DC04}" destId="{53A1ACEA-D7F5-BD44-BA80-1A2BB3E0DE73}" srcOrd="0" destOrd="0" presId="urn:microsoft.com/office/officeart/2005/8/layout/default"/>
    <dgm:cxn modelId="{DCF4657A-BE0D-9C43-976A-F79C342ECE33}" type="presOf" srcId="{5DBD46EA-9194-4B1B-BABC-4D15CD853D47}" destId="{0A064F60-B9C8-B74B-A7C2-73A3C280392C}" srcOrd="0" destOrd="0" presId="urn:microsoft.com/office/officeart/2005/8/layout/default"/>
    <dgm:cxn modelId="{811FF27C-207C-4C08-B3DA-3FF422B993A4}" srcId="{51F2E7D2-F175-4490-B457-99E2E1544493}" destId="{53C99CBA-BB65-4CB0-9CF1-9731057CE7D7}" srcOrd="13" destOrd="0" parTransId="{49FA8F97-8AF3-4282-882D-EE1E1BCD451B}" sibTransId="{76241175-EBFE-465A-A567-863760E0DFC6}"/>
    <dgm:cxn modelId="{E4406A84-EF52-4D88-A788-E14FAF67B561}" srcId="{51F2E7D2-F175-4490-B457-99E2E1544493}" destId="{3BDA1D4F-D055-4882-BEAB-71958CC3773E}" srcOrd="14" destOrd="0" parTransId="{8E002DC3-0488-43A6-AC62-3C07C35A118A}" sibTransId="{2134CA1A-DAD3-4AC6-AB0E-951B9518BBF7}"/>
    <dgm:cxn modelId="{A15A8190-1231-4D0F-9CC0-4ED424070B40}" srcId="{51F2E7D2-F175-4490-B457-99E2E1544493}" destId="{D90CB1BA-8B7F-43C6-BF12-56C003BD3A43}" srcOrd="2" destOrd="0" parTransId="{8A50A2F6-22E0-46FC-A94E-3826AF58B369}" sibTransId="{F0A9CC4D-87AB-4269-9E10-54E21C8A3088}"/>
    <dgm:cxn modelId="{1C78BD90-AA94-8E41-BBB7-5687DB6D5F9D}" type="presOf" srcId="{FB46C4F7-9499-4BCA-9EF6-B9E04A71F2E9}" destId="{86045C50-DAA9-9042-AEDD-2672DA4747F8}" srcOrd="0" destOrd="0" presId="urn:microsoft.com/office/officeart/2005/8/layout/default"/>
    <dgm:cxn modelId="{33764594-6379-084D-8A28-4362842F4218}" type="presOf" srcId="{2C6C70B0-5A84-4B1B-BDED-B107692AE2B4}" destId="{5EA1D0EC-8076-9A43-B764-593D68EE43A5}" srcOrd="0" destOrd="0" presId="urn:microsoft.com/office/officeart/2005/8/layout/default"/>
    <dgm:cxn modelId="{EAC3199F-0029-3846-B3D7-7036B82E6FD4}" type="presOf" srcId="{241BF84F-2332-4519-BFB9-9BD8072B17BF}" destId="{1A10763C-DAB8-9742-B0AB-5A76963ECE52}" srcOrd="0" destOrd="0" presId="urn:microsoft.com/office/officeart/2005/8/layout/default"/>
    <dgm:cxn modelId="{000C9DA2-3111-CA4D-9344-85E489767CDE}" type="presOf" srcId="{977A2781-1F56-467A-9463-F99AE2ED7DDD}" destId="{FFE267B2-4191-C041-8239-81E1359147BA}" srcOrd="0" destOrd="0" presId="urn:microsoft.com/office/officeart/2005/8/layout/default"/>
    <dgm:cxn modelId="{F05939B9-3A8E-5B46-8274-BCC66AE4DDBE}" type="presOf" srcId="{4BFCAE2D-736F-4CF1-B2EE-5FF592F741D9}" destId="{10DBEFBC-5251-0747-B020-2E817F657857}" srcOrd="0" destOrd="0" presId="urn:microsoft.com/office/officeart/2005/8/layout/default"/>
    <dgm:cxn modelId="{62F33CB9-6211-6E4F-BEB4-42F39753A5BB}" type="presOf" srcId="{1977C195-8C78-4317-ABF6-EE4B74EA740F}" destId="{AFBDD0C3-F345-A240-870D-5B63430CE434}" srcOrd="0" destOrd="0" presId="urn:microsoft.com/office/officeart/2005/8/layout/default"/>
    <dgm:cxn modelId="{DDC4C4B9-625E-9249-B51F-25BFFD4522CA}" type="presOf" srcId="{D90CB1BA-8B7F-43C6-BF12-56C003BD3A43}" destId="{AF8D9247-0786-2D45-87A2-D63F0C42F8A9}" srcOrd="0" destOrd="0" presId="urn:microsoft.com/office/officeart/2005/8/layout/default"/>
    <dgm:cxn modelId="{C92C72C4-E402-9949-BDD2-38B9CE91E137}" type="presOf" srcId="{51F2E7D2-F175-4490-B457-99E2E1544493}" destId="{BBF6E815-8CC0-6E4F-BC5C-04F7D913CFEC}" srcOrd="0" destOrd="0" presId="urn:microsoft.com/office/officeart/2005/8/layout/default"/>
    <dgm:cxn modelId="{0946EBD4-06E2-4DA4-8D82-5B690C3D98B2}" srcId="{51F2E7D2-F175-4490-B457-99E2E1544493}" destId="{5DBD46EA-9194-4B1B-BABC-4D15CD853D47}" srcOrd="12" destOrd="0" parTransId="{AB3EB9E0-790C-4D87-BCF4-38871849FBDD}" sibTransId="{F0F802F2-107A-4EEB-B28F-C7BFAEB5CD14}"/>
    <dgm:cxn modelId="{FE50D5D8-20FE-EF40-92D0-E217473B806F}" type="presOf" srcId="{3B45C948-DA5A-4A92-9650-0B6F76963E43}" destId="{B5589D7D-F502-C64B-BEBC-7EB5A3A37D98}" srcOrd="0" destOrd="0" presId="urn:microsoft.com/office/officeart/2005/8/layout/default"/>
    <dgm:cxn modelId="{51F424DF-8E7D-4A43-A0F5-F46254374333}" type="presOf" srcId="{8C53B8A3-B457-4B92-8A52-41CE214DBE9E}" destId="{F420F37B-D193-2A41-BCF4-FB87AE73FB26}" srcOrd="0" destOrd="0" presId="urn:microsoft.com/office/officeart/2005/8/layout/default"/>
    <dgm:cxn modelId="{94B104E4-174B-BC46-A2F6-C7FA49FCC028}" type="presOf" srcId="{1360F0B9-F17D-41A6-B1B3-7483F7F282F4}" destId="{AE955EB1-7F6E-4846-9972-45671A8645D1}" srcOrd="0" destOrd="0" presId="urn:microsoft.com/office/officeart/2005/8/layout/default"/>
    <dgm:cxn modelId="{0913E1F0-BCDE-4B4F-8EA4-D3D54C5ED245}" srcId="{51F2E7D2-F175-4490-B457-99E2E1544493}" destId="{8C53B8A3-B457-4B92-8A52-41CE214DBE9E}" srcOrd="5" destOrd="0" parTransId="{96A95078-0955-491A-84FC-01DDB4E5AD52}" sibTransId="{A2E38F65-0674-4228-9E74-DDD4C7953B5F}"/>
    <dgm:cxn modelId="{A619A1F7-337E-1E48-A31E-5DCC00A8F7D8}" type="presOf" srcId="{BA021675-E7B9-4D0B-BCB9-498591934E0F}" destId="{749786F9-2A92-E941-86B5-58083BF98BC5}" srcOrd="0" destOrd="0" presId="urn:microsoft.com/office/officeart/2005/8/layout/default"/>
    <dgm:cxn modelId="{C899908A-C59E-184D-B254-D656361B26CA}" type="presParOf" srcId="{BBF6E815-8CC0-6E4F-BC5C-04F7D913CFEC}" destId="{71FD8F4D-83CC-944A-BCBD-9AC411DBCA9E}" srcOrd="0" destOrd="0" presId="urn:microsoft.com/office/officeart/2005/8/layout/default"/>
    <dgm:cxn modelId="{BA141BB1-8AC2-F44F-915A-0EBFD848F556}" type="presParOf" srcId="{BBF6E815-8CC0-6E4F-BC5C-04F7D913CFEC}" destId="{B32012A1-3DCE-B841-8352-473D523BFA8B}" srcOrd="1" destOrd="0" presId="urn:microsoft.com/office/officeart/2005/8/layout/default"/>
    <dgm:cxn modelId="{C54D19C2-1A21-5742-927E-12F858C75E3C}" type="presParOf" srcId="{BBF6E815-8CC0-6E4F-BC5C-04F7D913CFEC}" destId="{EFD846F5-DF3C-154B-A833-DEAB74F3A63C}" srcOrd="2" destOrd="0" presId="urn:microsoft.com/office/officeart/2005/8/layout/default"/>
    <dgm:cxn modelId="{1CA1B901-9768-3F4B-A8D9-0D1094657709}" type="presParOf" srcId="{BBF6E815-8CC0-6E4F-BC5C-04F7D913CFEC}" destId="{BEF34AD7-6620-4649-ADB3-892D4712C4EC}" srcOrd="3" destOrd="0" presId="urn:microsoft.com/office/officeart/2005/8/layout/default"/>
    <dgm:cxn modelId="{E127A288-C373-244D-A176-6A6FF80E697A}" type="presParOf" srcId="{BBF6E815-8CC0-6E4F-BC5C-04F7D913CFEC}" destId="{AF8D9247-0786-2D45-87A2-D63F0C42F8A9}" srcOrd="4" destOrd="0" presId="urn:microsoft.com/office/officeart/2005/8/layout/default"/>
    <dgm:cxn modelId="{E048A62E-261F-3E42-A236-DF0598969E3A}" type="presParOf" srcId="{BBF6E815-8CC0-6E4F-BC5C-04F7D913CFEC}" destId="{2341383E-0416-404B-AF12-E5D1E3FE8B80}" srcOrd="5" destOrd="0" presId="urn:microsoft.com/office/officeart/2005/8/layout/default"/>
    <dgm:cxn modelId="{00163FF7-F891-7244-9E49-3C8115849FCA}" type="presParOf" srcId="{BBF6E815-8CC0-6E4F-BC5C-04F7D913CFEC}" destId="{86045C50-DAA9-9042-AEDD-2672DA4747F8}" srcOrd="6" destOrd="0" presId="urn:microsoft.com/office/officeart/2005/8/layout/default"/>
    <dgm:cxn modelId="{09E8387A-4DB6-864A-BA9C-3B247D09B681}" type="presParOf" srcId="{BBF6E815-8CC0-6E4F-BC5C-04F7D913CFEC}" destId="{BD929626-13D7-8C47-8BAF-33DB694B45E5}" srcOrd="7" destOrd="0" presId="urn:microsoft.com/office/officeart/2005/8/layout/default"/>
    <dgm:cxn modelId="{30D96AA3-6019-CC42-94F4-D8767A51715A}" type="presParOf" srcId="{BBF6E815-8CC0-6E4F-BC5C-04F7D913CFEC}" destId="{A325AC8D-27D2-F24A-B6E9-4B9805126444}" srcOrd="8" destOrd="0" presId="urn:microsoft.com/office/officeart/2005/8/layout/default"/>
    <dgm:cxn modelId="{5702D3A0-E896-2643-99BE-2C36554A2799}" type="presParOf" srcId="{BBF6E815-8CC0-6E4F-BC5C-04F7D913CFEC}" destId="{68C4603A-D2C4-3042-800B-D15F5D6D1B1A}" srcOrd="9" destOrd="0" presId="urn:microsoft.com/office/officeart/2005/8/layout/default"/>
    <dgm:cxn modelId="{AC59384F-F322-974D-AEF6-35CB5A474067}" type="presParOf" srcId="{BBF6E815-8CC0-6E4F-BC5C-04F7D913CFEC}" destId="{F420F37B-D193-2A41-BCF4-FB87AE73FB26}" srcOrd="10" destOrd="0" presId="urn:microsoft.com/office/officeart/2005/8/layout/default"/>
    <dgm:cxn modelId="{3F926ED8-83DD-1245-8458-4003A7DD4EF6}" type="presParOf" srcId="{BBF6E815-8CC0-6E4F-BC5C-04F7D913CFEC}" destId="{E97338F6-91D1-8846-987E-9C05F3822C86}" srcOrd="11" destOrd="0" presId="urn:microsoft.com/office/officeart/2005/8/layout/default"/>
    <dgm:cxn modelId="{0911C1AD-2E08-B948-992A-E1E242C141DA}" type="presParOf" srcId="{BBF6E815-8CC0-6E4F-BC5C-04F7D913CFEC}" destId="{AFBDD0C3-F345-A240-870D-5B63430CE434}" srcOrd="12" destOrd="0" presId="urn:microsoft.com/office/officeart/2005/8/layout/default"/>
    <dgm:cxn modelId="{524D1ECA-AFC0-2342-A615-DF6B9CC65212}" type="presParOf" srcId="{BBF6E815-8CC0-6E4F-BC5C-04F7D913CFEC}" destId="{AE14E261-D7F5-134E-9612-95A722EAB066}" srcOrd="13" destOrd="0" presId="urn:microsoft.com/office/officeart/2005/8/layout/default"/>
    <dgm:cxn modelId="{BABB047B-B770-8740-A797-0766A4DA780B}" type="presParOf" srcId="{BBF6E815-8CC0-6E4F-BC5C-04F7D913CFEC}" destId="{FFE267B2-4191-C041-8239-81E1359147BA}" srcOrd="14" destOrd="0" presId="urn:microsoft.com/office/officeart/2005/8/layout/default"/>
    <dgm:cxn modelId="{5B36F86D-97B8-1B4A-8C46-8D7738181BB6}" type="presParOf" srcId="{BBF6E815-8CC0-6E4F-BC5C-04F7D913CFEC}" destId="{3A733C15-274B-AC45-868E-88205263C15C}" srcOrd="15" destOrd="0" presId="urn:microsoft.com/office/officeart/2005/8/layout/default"/>
    <dgm:cxn modelId="{255AB65E-B456-C04B-B3E6-EBC731F958A1}" type="presParOf" srcId="{BBF6E815-8CC0-6E4F-BC5C-04F7D913CFEC}" destId="{53A1ACEA-D7F5-BD44-BA80-1A2BB3E0DE73}" srcOrd="16" destOrd="0" presId="urn:microsoft.com/office/officeart/2005/8/layout/default"/>
    <dgm:cxn modelId="{29F53CD2-8906-AE4E-8140-2C8BB68005F9}" type="presParOf" srcId="{BBF6E815-8CC0-6E4F-BC5C-04F7D913CFEC}" destId="{470432AC-567E-5544-9079-D3508183606A}" srcOrd="17" destOrd="0" presId="urn:microsoft.com/office/officeart/2005/8/layout/default"/>
    <dgm:cxn modelId="{1A479910-6EC5-3B49-84F6-C236445E89FE}" type="presParOf" srcId="{BBF6E815-8CC0-6E4F-BC5C-04F7D913CFEC}" destId="{5EA1D0EC-8076-9A43-B764-593D68EE43A5}" srcOrd="18" destOrd="0" presId="urn:microsoft.com/office/officeart/2005/8/layout/default"/>
    <dgm:cxn modelId="{FBAFFB24-B2E9-D542-8C07-A46815EDA863}" type="presParOf" srcId="{BBF6E815-8CC0-6E4F-BC5C-04F7D913CFEC}" destId="{5E8D31C0-8034-874A-9BEF-6304D1503FF5}" srcOrd="19" destOrd="0" presId="urn:microsoft.com/office/officeart/2005/8/layout/default"/>
    <dgm:cxn modelId="{AAE05114-74BA-4C46-8C4C-4CB91F59EAE8}" type="presParOf" srcId="{BBF6E815-8CC0-6E4F-BC5C-04F7D913CFEC}" destId="{749786F9-2A92-E941-86B5-58083BF98BC5}" srcOrd="20" destOrd="0" presId="urn:microsoft.com/office/officeart/2005/8/layout/default"/>
    <dgm:cxn modelId="{EA055D18-28DE-A34F-9D39-47595562C85B}" type="presParOf" srcId="{BBF6E815-8CC0-6E4F-BC5C-04F7D913CFEC}" destId="{61F87A2D-E29F-C64F-B1D8-68EF29BD49A2}" srcOrd="21" destOrd="0" presId="urn:microsoft.com/office/officeart/2005/8/layout/default"/>
    <dgm:cxn modelId="{F3EABA17-6D76-EB47-A8E6-B78D580CCD0B}" type="presParOf" srcId="{BBF6E815-8CC0-6E4F-BC5C-04F7D913CFEC}" destId="{AE955EB1-7F6E-4846-9972-45671A8645D1}" srcOrd="22" destOrd="0" presId="urn:microsoft.com/office/officeart/2005/8/layout/default"/>
    <dgm:cxn modelId="{81F664D5-12DB-DC41-8640-E55AF04159CC}" type="presParOf" srcId="{BBF6E815-8CC0-6E4F-BC5C-04F7D913CFEC}" destId="{229B9491-6EC4-4747-8E2A-95595E057072}" srcOrd="23" destOrd="0" presId="urn:microsoft.com/office/officeart/2005/8/layout/default"/>
    <dgm:cxn modelId="{A8CBA342-6D16-0243-A4CB-7A4914088FE7}" type="presParOf" srcId="{BBF6E815-8CC0-6E4F-BC5C-04F7D913CFEC}" destId="{0A064F60-B9C8-B74B-A7C2-73A3C280392C}" srcOrd="24" destOrd="0" presId="urn:microsoft.com/office/officeart/2005/8/layout/default"/>
    <dgm:cxn modelId="{E93DF624-4F72-7E4F-B5BF-07062F6C30BD}" type="presParOf" srcId="{BBF6E815-8CC0-6E4F-BC5C-04F7D913CFEC}" destId="{2B1CCA86-7431-E84E-A87A-F5F6087D142F}" srcOrd="25" destOrd="0" presId="urn:microsoft.com/office/officeart/2005/8/layout/default"/>
    <dgm:cxn modelId="{6ED85F22-0E3A-A848-BB4F-4FC445B9E093}" type="presParOf" srcId="{BBF6E815-8CC0-6E4F-BC5C-04F7D913CFEC}" destId="{C84B0713-4F37-624B-947B-707ED821CFB8}" srcOrd="26" destOrd="0" presId="urn:microsoft.com/office/officeart/2005/8/layout/default"/>
    <dgm:cxn modelId="{FC5F2696-8B84-7042-AB9F-708CF455F8EF}" type="presParOf" srcId="{BBF6E815-8CC0-6E4F-BC5C-04F7D913CFEC}" destId="{F01075D5-676C-5249-A600-9BC5E7DFBDDD}" srcOrd="27" destOrd="0" presId="urn:microsoft.com/office/officeart/2005/8/layout/default"/>
    <dgm:cxn modelId="{B1444FA3-AE5A-3345-8638-E45B6663B3AF}" type="presParOf" srcId="{BBF6E815-8CC0-6E4F-BC5C-04F7D913CFEC}" destId="{B5B0FC64-40D8-9441-824C-A0B595457CA7}" srcOrd="28" destOrd="0" presId="urn:microsoft.com/office/officeart/2005/8/layout/default"/>
    <dgm:cxn modelId="{185FB723-B1E5-3742-B210-EFB2C8A94B4E}" type="presParOf" srcId="{BBF6E815-8CC0-6E4F-BC5C-04F7D913CFEC}" destId="{B7F826E9-DD06-1C42-86EA-A268518AF8DF}" srcOrd="29" destOrd="0" presId="urn:microsoft.com/office/officeart/2005/8/layout/default"/>
    <dgm:cxn modelId="{1F0E8D93-7DA9-A14E-8B2B-99FDFE627D9C}" type="presParOf" srcId="{BBF6E815-8CC0-6E4F-BC5C-04F7D913CFEC}" destId="{BCC42521-FFB3-B448-A524-0D80F208B531}" srcOrd="30" destOrd="0" presId="urn:microsoft.com/office/officeart/2005/8/layout/default"/>
    <dgm:cxn modelId="{BD8765E2-397A-9844-BDA2-91C88A493C7A}" type="presParOf" srcId="{BBF6E815-8CC0-6E4F-BC5C-04F7D913CFEC}" destId="{3E8D35E7-DC75-B942-90CB-00D55EFA68DC}" srcOrd="31" destOrd="0" presId="urn:microsoft.com/office/officeart/2005/8/layout/default"/>
    <dgm:cxn modelId="{1A06F4B3-6A82-6E44-A6E6-C7F18AC387BA}" type="presParOf" srcId="{BBF6E815-8CC0-6E4F-BC5C-04F7D913CFEC}" destId="{1A10763C-DAB8-9742-B0AB-5A76963ECE52}" srcOrd="32" destOrd="0" presId="urn:microsoft.com/office/officeart/2005/8/layout/default"/>
    <dgm:cxn modelId="{2642BDA5-3CF5-9F4E-8B97-578F9586612F}" type="presParOf" srcId="{BBF6E815-8CC0-6E4F-BC5C-04F7D913CFEC}" destId="{F1B5D48D-004B-034F-B998-6362EC58DA79}" srcOrd="33" destOrd="0" presId="urn:microsoft.com/office/officeart/2005/8/layout/default"/>
    <dgm:cxn modelId="{AFF8FB40-266B-C544-8B9A-7F12AF13DDAF}" type="presParOf" srcId="{BBF6E815-8CC0-6E4F-BC5C-04F7D913CFEC}" destId="{10DBEFBC-5251-0747-B020-2E817F657857}" srcOrd="34" destOrd="0" presId="urn:microsoft.com/office/officeart/2005/8/layout/default"/>
    <dgm:cxn modelId="{833C40B4-A7EE-7A47-9446-B7025284F1D9}" type="presParOf" srcId="{BBF6E815-8CC0-6E4F-BC5C-04F7D913CFEC}" destId="{FB76E702-381C-5448-9A62-AB6EEED95A56}" srcOrd="35" destOrd="0" presId="urn:microsoft.com/office/officeart/2005/8/layout/default"/>
    <dgm:cxn modelId="{5541060F-E48A-6D40-947D-E57892270514}" type="presParOf" srcId="{BBF6E815-8CC0-6E4F-BC5C-04F7D913CFEC}" destId="{B5589D7D-F502-C64B-BEBC-7EB5A3A37D98}" srcOrd="3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D8F4D-83CC-944A-BCBD-9AC411DBCA9E}">
      <dsp:nvSpPr>
        <dsp:cNvPr id="0" name=""/>
        <dsp:cNvSpPr/>
      </dsp:nvSpPr>
      <dsp:spPr>
        <a:xfrm>
          <a:off x="26314" y="2590"/>
          <a:ext cx="1609687" cy="96581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Funding</a:t>
          </a:r>
          <a:endParaRPr lang="en-US" sz="1300" kern="1200"/>
        </a:p>
      </dsp:txBody>
      <dsp:txXfrm>
        <a:off x="26314" y="2590"/>
        <a:ext cx="1609687" cy="965812"/>
      </dsp:txXfrm>
    </dsp:sp>
    <dsp:sp modelId="{EFD846F5-DF3C-154B-A833-DEAB74F3A63C}">
      <dsp:nvSpPr>
        <dsp:cNvPr id="0" name=""/>
        <dsp:cNvSpPr/>
      </dsp:nvSpPr>
      <dsp:spPr>
        <a:xfrm>
          <a:off x="1796971" y="2590"/>
          <a:ext cx="1609687" cy="9658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The norm of turning children/families away</a:t>
          </a:r>
          <a:endParaRPr lang="en-US" sz="1300" kern="1200"/>
        </a:p>
      </dsp:txBody>
      <dsp:txXfrm>
        <a:off x="1796971" y="2590"/>
        <a:ext cx="1609687" cy="965812"/>
      </dsp:txXfrm>
    </dsp:sp>
    <dsp:sp modelId="{AF8D9247-0786-2D45-87A2-D63F0C42F8A9}">
      <dsp:nvSpPr>
        <dsp:cNvPr id="0" name=""/>
        <dsp:cNvSpPr/>
      </dsp:nvSpPr>
      <dsp:spPr>
        <a:xfrm>
          <a:off x="3567627" y="2590"/>
          <a:ext cx="1609687" cy="96581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Schools requiring EHCPs</a:t>
          </a:r>
          <a:endParaRPr lang="en-US" sz="1300" kern="1200"/>
        </a:p>
      </dsp:txBody>
      <dsp:txXfrm>
        <a:off x="3567627" y="2590"/>
        <a:ext cx="1609687" cy="965812"/>
      </dsp:txXfrm>
    </dsp:sp>
    <dsp:sp modelId="{86045C50-DAA9-9042-AEDD-2672DA4747F8}">
      <dsp:nvSpPr>
        <dsp:cNvPr id="0" name=""/>
        <dsp:cNvSpPr/>
      </dsp:nvSpPr>
      <dsp:spPr>
        <a:xfrm>
          <a:off x="5338284" y="2590"/>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Recruitment and retention</a:t>
          </a:r>
          <a:endParaRPr lang="en-US" sz="1300" kern="1200"/>
        </a:p>
      </dsp:txBody>
      <dsp:txXfrm>
        <a:off x="5338284" y="2590"/>
        <a:ext cx="1609687" cy="965812"/>
      </dsp:txXfrm>
    </dsp:sp>
    <dsp:sp modelId="{A325AC8D-27D2-F24A-B6E9-4B9805126444}">
      <dsp:nvSpPr>
        <dsp:cNvPr id="0" name=""/>
        <dsp:cNvSpPr/>
      </dsp:nvSpPr>
      <dsp:spPr>
        <a:xfrm>
          <a:off x="7108940" y="2590"/>
          <a:ext cx="1609687" cy="96581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Waiting lists</a:t>
          </a:r>
          <a:endParaRPr lang="en-US" sz="1300" kern="1200"/>
        </a:p>
      </dsp:txBody>
      <dsp:txXfrm>
        <a:off x="7108940" y="2590"/>
        <a:ext cx="1609687" cy="965812"/>
      </dsp:txXfrm>
    </dsp:sp>
    <dsp:sp modelId="{F420F37B-D193-2A41-BCF4-FB87AE73FB26}">
      <dsp:nvSpPr>
        <dsp:cNvPr id="0" name=""/>
        <dsp:cNvSpPr/>
      </dsp:nvSpPr>
      <dsp:spPr>
        <a:xfrm>
          <a:off x="8879597" y="2590"/>
          <a:ext cx="1609687" cy="96581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Reduced hours</a:t>
          </a:r>
          <a:endParaRPr lang="en-US" sz="1300" kern="1200"/>
        </a:p>
      </dsp:txBody>
      <dsp:txXfrm>
        <a:off x="8879597" y="2590"/>
        <a:ext cx="1609687" cy="965812"/>
      </dsp:txXfrm>
    </dsp:sp>
    <dsp:sp modelId="{AFBDD0C3-F345-A240-870D-5B63430CE434}">
      <dsp:nvSpPr>
        <dsp:cNvPr id="0" name=""/>
        <dsp:cNvSpPr/>
      </dsp:nvSpPr>
      <dsp:spPr>
        <a:xfrm>
          <a:off x="26314" y="1129371"/>
          <a:ext cx="1609687" cy="9658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LA capacity</a:t>
          </a:r>
          <a:endParaRPr lang="en-US" sz="1300" kern="1200"/>
        </a:p>
      </dsp:txBody>
      <dsp:txXfrm>
        <a:off x="26314" y="1129371"/>
        <a:ext cx="1609687" cy="965812"/>
      </dsp:txXfrm>
    </dsp:sp>
    <dsp:sp modelId="{FFE267B2-4191-C041-8239-81E1359147BA}">
      <dsp:nvSpPr>
        <dsp:cNvPr id="0" name=""/>
        <dsp:cNvSpPr/>
      </dsp:nvSpPr>
      <dsp:spPr>
        <a:xfrm>
          <a:off x="1796971" y="1129371"/>
          <a:ext cx="1609687" cy="96581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Lack of specialist provision</a:t>
          </a:r>
          <a:endParaRPr lang="en-US" sz="1300" kern="1200"/>
        </a:p>
      </dsp:txBody>
      <dsp:txXfrm>
        <a:off x="1796971" y="1129371"/>
        <a:ext cx="1609687" cy="965812"/>
      </dsp:txXfrm>
    </dsp:sp>
    <dsp:sp modelId="{53A1ACEA-D7F5-BD44-BA80-1A2BB3E0DE73}">
      <dsp:nvSpPr>
        <dsp:cNvPr id="0" name=""/>
        <dsp:cNvSpPr/>
      </dsp:nvSpPr>
      <dsp:spPr>
        <a:xfrm>
          <a:off x="3567627" y="1129371"/>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Capacity and funding for sector</a:t>
          </a:r>
          <a:endParaRPr lang="en-US" sz="1300" kern="1200"/>
        </a:p>
      </dsp:txBody>
      <dsp:txXfrm>
        <a:off x="3567627" y="1129371"/>
        <a:ext cx="1609687" cy="965812"/>
      </dsp:txXfrm>
    </dsp:sp>
    <dsp:sp modelId="{5EA1D0EC-8076-9A43-B764-593D68EE43A5}">
      <dsp:nvSpPr>
        <dsp:cNvPr id="0" name=""/>
        <dsp:cNvSpPr/>
      </dsp:nvSpPr>
      <dsp:spPr>
        <a:xfrm>
          <a:off x="5338284" y="1129371"/>
          <a:ext cx="1609687" cy="96581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Sector at breaking point </a:t>
          </a:r>
          <a:endParaRPr lang="en-US" sz="1300" kern="1200"/>
        </a:p>
      </dsp:txBody>
      <dsp:txXfrm>
        <a:off x="5338284" y="1129371"/>
        <a:ext cx="1609687" cy="965812"/>
      </dsp:txXfrm>
    </dsp:sp>
    <dsp:sp modelId="{749786F9-2A92-E941-86B5-58083BF98BC5}">
      <dsp:nvSpPr>
        <dsp:cNvPr id="0" name=""/>
        <dsp:cNvSpPr/>
      </dsp:nvSpPr>
      <dsp:spPr>
        <a:xfrm>
          <a:off x="7108940" y="1129371"/>
          <a:ext cx="1609687" cy="96581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Training and support for settings</a:t>
          </a:r>
          <a:endParaRPr lang="en-US" sz="1300" kern="1200"/>
        </a:p>
      </dsp:txBody>
      <dsp:txXfrm>
        <a:off x="7108940" y="1129371"/>
        <a:ext cx="1609687" cy="965812"/>
      </dsp:txXfrm>
    </dsp:sp>
    <dsp:sp modelId="{AE955EB1-7F6E-4846-9972-45671A8645D1}">
      <dsp:nvSpPr>
        <dsp:cNvPr id="0" name=""/>
        <dsp:cNvSpPr/>
      </dsp:nvSpPr>
      <dsp:spPr>
        <a:xfrm>
          <a:off x="8879597" y="1129371"/>
          <a:ext cx="1609687" cy="9658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Increasing numbers of children with SEND</a:t>
          </a:r>
          <a:endParaRPr lang="en-US" sz="1300" kern="1200"/>
        </a:p>
      </dsp:txBody>
      <dsp:txXfrm>
        <a:off x="8879597" y="1129371"/>
        <a:ext cx="1609687" cy="965812"/>
      </dsp:txXfrm>
    </dsp:sp>
    <dsp:sp modelId="{0A064F60-B9C8-B74B-A7C2-73A3C280392C}">
      <dsp:nvSpPr>
        <dsp:cNvPr id="0" name=""/>
        <dsp:cNvSpPr/>
      </dsp:nvSpPr>
      <dsp:spPr>
        <a:xfrm>
          <a:off x="26314" y="2256153"/>
          <a:ext cx="1609687" cy="96581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When is a reasonable adjustment not a reasonable adjustment?</a:t>
          </a:r>
          <a:endParaRPr lang="en-US" sz="1300" kern="1200"/>
        </a:p>
      </dsp:txBody>
      <dsp:txXfrm>
        <a:off x="26314" y="2256153"/>
        <a:ext cx="1609687" cy="965812"/>
      </dsp:txXfrm>
    </dsp:sp>
    <dsp:sp modelId="{C84B0713-4F37-624B-947B-707ED821CFB8}">
      <dsp:nvSpPr>
        <dsp:cNvPr id="0" name=""/>
        <dsp:cNvSpPr/>
      </dsp:nvSpPr>
      <dsp:spPr>
        <a:xfrm>
          <a:off x="1796971" y="2256153"/>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Red tape of referrals</a:t>
          </a:r>
          <a:endParaRPr lang="en-US" sz="1300" kern="1200"/>
        </a:p>
      </dsp:txBody>
      <dsp:txXfrm>
        <a:off x="1796971" y="2256153"/>
        <a:ext cx="1609687" cy="965812"/>
      </dsp:txXfrm>
    </dsp:sp>
    <dsp:sp modelId="{B5B0FC64-40D8-9441-824C-A0B595457CA7}">
      <dsp:nvSpPr>
        <dsp:cNvPr id="0" name=""/>
        <dsp:cNvSpPr/>
      </dsp:nvSpPr>
      <dsp:spPr>
        <a:xfrm>
          <a:off x="3567627" y="2256153"/>
          <a:ext cx="1609687" cy="96581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SENIF being used for high needs not emerging needs</a:t>
          </a:r>
          <a:endParaRPr lang="en-US" sz="1300" kern="1200"/>
        </a:p>
      </dsp:txBody>
      <dsp:txXfrm>
        <a:off x="3567627" y="2256153"/>
        <a:ext cx="1609687" cy="965812"/>
      </dsp:txXfrm>
    </dsp:sp>
    <dsp:sp modelId="{BCC42521-FFB3-B448-A524-0D80F208B531}">
      <dsp:nvSpPr>
        <dsp:cNvPr id="0" name=""/>
        <dsp:cNvSpPr/>
      </dsp:nvSpPr>
      <dsp:spPr>
        <a:xfrm>
          <a:off x="5338284" y="2256153"/>
          <a:ext cx="1609687" cy="96581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Schools expecting funding before accepting (or in some cases meeting) a child</a:t>
          </a:r>
          <a:endParaRPr lang="en-US" sz="1300" kern="1200"/>
        </a:p>
      </dsp:txBody>
      <dsp:txXfrm>
        <a:off x="5338284" y="2256153"/>
        <a:ext cx="1609687" cy="965812"/>
      </dsp:txXfrm>
    </dsp:sp>
    <dsp:sp modelId="{1A10763C-DAB8-9742-B0AB-5A76963ECE52}">
      <dsp:nvSpPr>
        <dsp:cNvPr id="0" name=""/>
        <dsp:cNvSpPr/>
      </dsp:nvSpPr>
      <dsp:spPr>
        <a:xfrm>
          <a:off x="7108940" y="2256153"/>
          <a:ext cx="1609687" cy="9658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The expansion of the entitlements will exasperate issues</a:t>
          </a:r>
          <a:endParaRPr lang="en-US" sz="1300" kern="1200"/>
        </a:p>
      </dsp:txBody>
      <dsp:txXfrm>
        <a:off x="7108940" y="2256153"/>
        <a:ext cx="1609687" cy="965812"/>
      </dsp:txXfrm>
    </dsp:sp>
    <dsp:sp modelId="{10DBEFBC-5251-0747-B020-2E817F657857}">
      <dsp:nvSpPr>
        <dsp:cNvPr id="0" name=""/>
        <dsp:cNvSpPr/>
      </dsp:nvSpPr>
      <dsp:spPr>
        <a:xfrm>
          <a:off x="8879597" y="2256153"/>
          <a:ext cx="1609687" cy="96581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School/EYs divide/relationships</a:t>
          </a:r>
          <a:endParaRPr lang="en-US" sz="1300" kern="1200"/>
        </a:p>
      </dsp:txBody>
      <dsp:txXfrm>
        <a:off x="8879597" y="2256153"/>
        <a:ext cx="1609687" cy="965812"/>
      </dsp:txXfrm>
    </dsp:sp>
    <dsp:sp modelId="{B5589D7D-F502-C64B-BEBC-7EB5A3A37D98}">
      <dsp:nvSpPr>
        <dsp:cNvPr id="0" name=""/>
        <dsp:cNvSpPr/>
      </dsp:nvSpPr>
      <dsp:spPr>
        <a:xfrm>
          <a:off x="4452956" y="3382934"/>
          <a:ext cx="1609687" cy="9658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Ratios impacting negatively</a:t>
          </a:r>
          <a:endParaRPr lang="en-US" sz="1300" kern="1200"/>
        </a:p>
      </dsp:txBody>
      <dsp:txXfrm>
        <a:off x="4452956" y="3382934"/>
        <a:ext cx="1609687" cy="9658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26FED-6ACF-8A44-8458-EDE656A2D2C8}"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E8515-D44F-364E-AB63-F6B2A7549521}" type="slidenum">
              <a:rPr lang="en-US" smtClean="0"/>
              <a:t>‹#›</a:t>
            </a:fld>
            <a:endParaRPr lang="en-US"/>
          </a:p>
        </p:txBody>
      </p:sp>
    </p:spTree>
    <p:extLst>
      <p:ext uri="{BB962C8B-B14F-4D97-AF65-F5344CB8AC3E}">
        <p14:creationId xmlns:p14="http://schemas.microsoft.com/office/powerpoint/2010/main" val="3929931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9893A2-0226-4641-8961-7FAC2C68EDF5}" type="slidenum">
              <a:rPr lang="en-US" smtClean="0"/>
              <a:t>1</a:t>
            </a:fld>
            <a:endParaRPr lang="en-US"/>
          </a:p>
        </p:txBody>
      </p:sp>
    </p:spTree>
    <p:extLst>
      <p:ext uri="{BB962C8B-B14F-4D97-AF65-F5344CB8AC3E}">
        <p14:creationId xmlns:p14="http://schemas.microsoft.com/office/powerpoint/2010/main" val="44047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32BE6-AA0B-454A-BA38-292FD0B68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63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EB9851C-E0B2-8A46-91F1-D0EDD426AFEB}" type="slidenum">
              <a:rPr lang="en-US" smtClean="0"/>
              <a:t>4</a:t>
            </a:fld>
            <a:endParaRPr lang="en-US"/>
          </a:p>
        </p:txBody>
      </p:sp>
    </p:spTree>
    <p:extLst>
      <p:ext uri="{BB962C8B-B14F-4D97-AF65-F5344CB8AC3E}">
        <p14:creationId xmlns:p14="http://schemas.microsoft.com/office/powerpoint/2010/main" val="413070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EE8515-D44F-364E-AB63-F6B2A7549521}" type="slidenum">
              <a:rPr lang="en-US" smtClean="0"/>
              <a:t>5</a:t>
            </a:fld>
            <a:endParaRPr lang="en-US"/>
          </a:p>
        </p:txBody>
      </p:sp>
    </p:spTree>
    <p:extLst>
      <p:ext uri="{BB962C8B-B14F-4D97-AF65-F5344CB8AC3E}">
        <p14:creationId xmlns:p14="http://schemas.microsoft.com/office/powerpoint/2010/main" val="142175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us in the chat what your concerns are about the expansion?</a:t>
            </a:r>
          </a:p>
        </p:txBody>
      </p:sp>
      <p:sp>
        <p:nvSpPr>
          <p:cNvPr id="4" name="Slide Number Placeholder 3"/>
          <p:cNvSpPr>
            <a:spLocks noGrp="1"/>
          </p:cNvSpPr>
          <p:nvPr>
            <p:ph type="sldNum" sz="quarter" idx="5"/>
          </p:nvPr>
        </p:nvSpPr>
        <p:spPr/>
        <p:txBody>
          <a:bodyPr/>
          <a:lstStyle/>
          <a:p>
            <a:fld id="{35EE8515-D44F-364E-AB63-F6B2A7549521}" type="slidenum">
              <a:rPr lang="en-US" smtClean="0"/>
              <a:t>6</a:t>
            </a:fld>
            <a:endParaRPr lang="en-US"/>
          </a:p>
        </p:txBody>
      </p:sp>
    </p:spTree>
    <p:extLst>
      <p:ext uri="{BB962C8B-B14F-4D97-AF65-F5344CB8AC3E}">
        <p14:creationId xmlns:p14="http://schemas.microsoft.com/office/powerpoint/2010/main" val="325462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endParaRPr lang="en-US"/>
          </a:p>
        </p:txBody>
      </p:sp>
      <p:sp>
        <p:nvSpPr>
          <p:cNvPr id="4" name="Slide Number Placeholder 3"/>
          <p:cNvSpPr>
            <a:spLocks noGrp="1"/>
          </p:cNvSpPr>
          <p:nvPr>
            <p:ph type="sldNum" sz="quarter" idx="5"/>
          </p:nvPr>
        </p:nvSpPr>
        <p:spPr/>
        <p:txBody>
          <a:bodyPr/>
          <a:lstStyle/>
          <a:p>
            <a:fld id="{2059A2D3-E86F-413E-9D6F-1F7B8710CE1F}" type="slidenum">
              <a:rPr lang="en-GB" smtClean="0"/>
              <a:t>7</a:t>
            </a:fld>
            <a:endParaRPr lang="en-GB"/>
          </a:p>
        </p:txBody>
      </p:sp>
    </p:spTree>
    <p:extLst>
      <p:ext uri="{BB962C8B-B14F-4D97-AF65-F5344CB8AC3E}">
        <p14:creationId xmlns:p14="http://schemas.microsoft.com/office/powerpoint/2010/main" val="1086768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and confidence</a:t>
            </a:r>
          </a:p>
          <a:p>
            <a:r>
              <a:rPr lang="en-US" dirty="0"/>
              <a:t>In work poverty</a:t>
            </a:r>
          </a:p>
          <a:p>
            <a:r>
              <a:rPr lang="en-US" dirty="0"/>
              <a:t>Norms around balancing work and home</a:t>
            </a:r>
          </a:p>
          <a:p>
            <a:r>
              <a:rPr lang="en-US" dirty="0"/>
              <a:t>Rising poverty, inequality and poverty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6D686-D428-7945-B7C5-79FF82BCE6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12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66D686-D428-7945-B7C5-79FF82BCE64D}" type="slidenum">
              <a:rPr lang="en-US" smtClean="0"/>
              <a:t>17</a:t>
            </a:fld>
            <a:endParaRPr lang="en-US"/>
          </a:p>
        </p:txBody>
      </p:sp>
    </p:spTree>
    <p:extLst>
      <p:ext uri="{BB962C8B-B14F-4D97-AF65-F5344CB8AC3E}">
        <p14:creationId xmlns:p14="http://schemas.microsoft.com/office/powerpoint/2010/main" val="2101086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B9851C-E0B2-8A46-91F1-D0EDD426AFEB}" type="slidenum">
              <a:rPr lang="en-US" smtClean="0"/>
              <a:t>28</a:t>
            </a:fld>
            <a:endParaRPr lang="en-US"/>
          </a:p>
        </p:txBody>
      </p:sp>
    </p:spTree>
    <p:extLst>
      <p:ext uri="{BB962C8B-B14F-4D97-AF65-F5344CB8AC3E}">
        <p14:creationId xmlns:p14="http://schemas.microsoft.com/office/powerpoint/2010/main" val="405578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4094-370B-EF94-66F7-880FB3E01AA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19E4391-D0AB-E2B3-369C-07A4CD7710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7DD67B6-ABCD-3D63-059C-6001A103304D}"/>
              </a:ext>
            </a:extLst>
          </p:cNvPr>
          <p:cNvSpPr>
            <a:spLocks noGrp="1"/>
          </p:cNvSpPr>
          <p:nvPr>
            <p:ph type="dt" sz="half" idx="10"/>
          </p:nvPr>
        </p:nvSpPr>
        <p:spPr/>
        <p:txBody>
          <a:bodyPr/>
          <a:lstStyle/>
          <a:p>
            <a:fld id="{1BFFE8EF-BC8B-214D-AF4A-A0F780DA7E72}" type="datetimeFigureOut">
              <a:rPr lang="en-US" smtClean="0"/>
              <a:t>5/22/2024</a:t>
            </a:fld>
            <a:endParaRPr lang="en-US"/>
          </a:p>
        </p:txBody>
      </p:sp>
      <p:sp>
        <p:nvSpPr>
          <p:cNvPr id="5" name="Footer Placeholder 4">
            <a:extLst>
              <a:ext uri="{FF2B5EF4-FFF2-40B4-BE49-F238E27FC236}">
                <a16:creationId xmlns:a16="http://schemas.microsoft.com/office/drawing/2014/main" id="{4B811210-6097-1D80-8D05-7E548982B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66082-02D9-4080-E500-FE36038D458D}"/>
              </a:ext>
            </a:extLst>
          </p:cNvPr>
          <p:cNvSpPr>
            <a:spLocks noGrp="1"/>
          </p:cNvSpPr>
          <p:nvPr>
            <p:ph type="sldNum" sz="quarter" idx="12"/>
          </p:nvPr>
        </p:nvSpPr>
        <p:spPr/>
        <p:txBody>
          <a:bodyPr/>
          <a:lstStyle/>
          <a:p>
            <a:fld id="{C2EBDBF8-33A9-D34D-A879-DA8BB3629DE7}" type="slidenum">
              <a:rPr lang="en-US" smtClean="0"/>
              <a:t>‹#›</a:t>
            </a:fld>
            <a:endParaRPr lang="en-US"/>
          </a:p>
        </p:txBody>
      </p:sp>
    </p:spTree>
    <p:extLst>
      <p:ext uri="{BB962C8B-B14F-4D97-AF65-F5344CB8AC3E}">
        <p14:creationId xmlns:p14="http://schemas.microsoft.com/office/powerpoint/2010/main" val="3040288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3D6A-2A04-B8D7-B8FA-79285F91AFC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6F57F1-968D-96BC-5286-D46930FD4AC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DF6A46-0D6A-2F58-3DF0-F8D2D0CD15FF}"/>
              </a:ext>
            </a:extLst>
          </p:cNvPr>
          <p:cNvSpPr>
            <a:spLocks noGrp="1"/>
          </p:cNvSpPr>
          <p:nvPr>
            <p:ph type="dt" sz="half" idx="10"/>
          </p:nvPr>
        </p:nvSpPr>
        <p:spPr/>
        <p:txBody>
          <a:bodyPr/>
          <a:lstStyle/>
          <a:p>
            <a:fld id="{1BFFE8EF-BC8B-214D-AF4A-A0F780DA7E72}" type="datetimeFigureOut">
              <a:rPr lang="en-US" smtClean="0"/>
              <a:t>5/22/2024</a:t>
            </a:fld>
            <a:endParaRPr lang="en-US"/>
          </a:p>
        </p:txBody>
      </p:sp>
      <p:sp>
        <p:nvSpPr>
          <p:cNvPr id="5" name="Footer Placeholder 4">
            <a:extLst>
              <a:ext uri="{FF2B5EF4-FFF2-40B4-BE49-F238E27FC236}">
                <a16:creationId xmlns:a16="http://schemas.microsoft.com/office/drawing/2014/main" id="{B5A2D511-208F-A0F5-B324-D656567B5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4EA57-0301-A6C5-ACF3-7ACAEEF6CBA8}"/>
              </a:ext>
            </a:extLst>
          </p:cNvPr>
          <p:cNvSpPr>
            <a:spLocks noGrp="1"/>
          </p:cNvSpPr>
          <p:nvPr>
            <p:ph type="sldNum" sz="quarter" idx="12"/>
          </p:nvPr>
        </p:nvSpPr>
        <p:spPr/>
        <p:txBody>
          <a:bodyPr/>
          <a:lstStyle/>
          <a:p>
            <a:fld id="{C2EBDBF8-33A9-D34D-A879-DA8BB3629DE7}" type="slidenum">
              <a:rPr lang="en-US" smtClean="0"/>
              <a:t>‹#›</a:t>
            </a:fld>
            <a:endParaRPr lang="en-US"/>
          </a:p>
        </p:txBody>
      </p:sp>
    </p:spTree>
    <p:extLst>
      <p:ext uri="{BB962C8B-B14F-4D97-AF65-F5344CB8AC3E}">
        <p14:creationId xmlns:p14="http://schemas.microsoft.com/office/powerpoint/2010/main" val="11048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7DBDDB-4592-005E-D0F5-3E8A131D264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B3453C3-6ACE-AF70-ABC7-F37FAFF57A0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BB54B6-3971-F96E-5ABB-16055C794423}"/>
              </a:ext>
            </a:extLst>
          </p:cNvPr>
          <p:cNvSpPr>
            <a:spLocks noGrp="1"/>
          </p:cNvSpPr>
          <p:nvPr>
            <p:ph type="dt" sz="half" idx="10"/>
          </p:nvPr>
        </p:nvSpPr>
        <p:spPr/>
        <p:txBody>
          <a:bodyPr/>
          <a:lstStyle/>
          <a:p>
            <a:fld id="{1BFFE8EF-BC8B-214D-AF4A-A0F780DA7E72}" type="datetimeFigureOut">
              <a:rPr lang="en-US" smtClean="0"/>
              <a:t>5/22/2024</a:t>
            </a:fld>
            <a:endParaRPr lang="en-US"/>
          </a:p>
        </p:txBody>
      </p:sp>
      <p:sp>
        <p:nvSpPr>
          <p:cNvPr id="5" name="Footer Placeholder 4">
            <a:extLst>
              <a:ext uri="{FF2B5EF4-FFF2-40B4-BE49-F238E27FC236}">
                <a16:creationId xmlns:a16="http://schemas.microsoft.com/office/drawing/2014/main" id="{50DFBA5F-6F31-F0E4-8AA8-991EA0396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3BADE-942C-B6FD-E851-664BE4B8FF1D}"/>
              </a:ext>
            </a:extLst>
          </p:cNvPr>
          <p:cNvSpPr>
            <a:spLocks noGrp="1"/>
          </p:cNvSpPr>
          <p:nvPr>
            <p:ph type="sldNum" sz="quarter" idx="12"/>
          </p:nvPr>
        </p:nvSpPr>
        <p:spPr/>
        <p:txBody>
          <a:bodyPr/>
          <a:lstStyle/>
          <a:p>
            <a:fld id="{C2EBDBF8-33A9-D34D-A879-DA8BB3629DE7}" type="slidenum">
              <a:rPr lang="en-US" smtClean="0"/>
              <a:t>‹#›</a:t>
            </a:fld>
            <a:endParaRPr lang="en-US"/>
          </a:p>
        </p:txBody>
      </p:sp>
    </p:spTree>
    <p:extLst>
      <p:ext uri="{BB962C8B-B14F-4D97-AF65-F5344CB8AC3E}">
        <p14:creationId xmlns:p14="http://schemas.microsoft.com/office/powerpoint/2010/main" val="128550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FDC9-8FA0-7058-524C-F5922EB8A3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D6FC514-DACF-81ED-9964-38CAF1C121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2EC26B-3F9A-C8EC-0127-FA111237D9FD}"/>
              </a:ext>
            </a:extLst>
          </p:cNvPr>
          <p:cNvSpPr>
            <a:spLocks noGrp="1"/>
          </p:cNvSpPr>
          <p:nvPr>
            <p:ph type="dt" sz="half" idx="10"/>
          </p:nvPr>
        </p:nvSpPr>
        <p:spPr/>
        <p:txBody>
          <a:bodyPr/>
          <a:lstStyle/>
          <a:p>
            <a:fld id="{1BFFE8EF-BC8B-214D-AF4A-A0F780DA7E72}" type="datetimeFigureOut">
              <a:rPr lang="en-US" smtClean="0"/>
              <a:t>5/22/2024</a:t>
            </a:fld>
            <a:endParaRPr lang="en-US"/>
          </a:p>
        </p:txBody>
      </p:sp>
      <p:sp>
        <p:nvSpPr>
          <p:cNvPr id="5" name="Footer Placeholder 4">
            <a:extLst>
              <a:ext uri="{FF2B5EF4-FFF2-40B4-BE49-F238E27FC236}">
                <a16:creationId xmlns:a16="http://schemas.microsoft.com/office/drawing/2014/main" id="{74DC1CED-69AE-3E01-C50A-EB64D972C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8D370-E32C-E246-5123-7393B75DD389}"/>
              </a:ext>
            </a:extLst>
          </p:cNvPr>
          <p:cNvSpPr>
            <a:spLocks noGrp="1"/>
          </p:cNvSpPr>
          <p:nvPr>
            <p:ph type="sldNum" sz="quarter" idx="12"/>
          </p:nvPr>
        </p:nvSpPr>
        <p:spPr/>
        <p:txBody>
          <a:bodyPr/>
          <a:lstStyle/>
          <a:p>
            <a:fld id="{C2EBDBF8-33A9-D34D-A879-DA8BB3629DE7}" type="slidenum">
              <a:rPr lang="en-US" smtClean="0"/>
              <a:t>‹#›</a:t>
            </a:fld>
            <a:endParaRPr lang="en-US"/>
          </a:p>
        </p:txBody>
      </p:sp>
    </p:spTree>
    <p:extLst>
      <p:ext uri="{BB962C8B-B14F-4D97-AF65-F5344CB8AC3E}">
        <p14:creationId xmlns:p14="http://schemas.microsoft.com/office/powerpoint/2010/main" val="197474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207E-7BF0-1033-173F-91B0448183D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5DFF192-6AD7-7184-AD85-ED8EE2A13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33DBB2F-B231-90D7-5ACB-2076B0BACEB5}"/>
              </a:ext>
            </a:extLst>
          </p:cNvPr>
          <p:cNvSpPr>
            <a:spLocks noGrp="1"/>
          </p:cNvSpPr>
          <p:nvPr>
            <p:ph type="dt" sz="half" idx="10"/>
          </p:nvPr>
        </p:nvSpPr>
        <p:spPr/>
        <p:txBody>
          <a:bodyPr/>
          <a:lstStyle/>
          <a:p>
            <a:fld id="{1BFFE8EF-BC8B-214D-AF4A-A0F780DA7E72}" type="datetimeFigureOut">
              <a:rPr lang="en-US" smtClean="0"/>
              <a:t>5/22/2024</a:t>
            </a:fld>
            <a:endParaRPr lang="en-US"/>
          </a:p>
        </p:txBody>
      </p:sp>
      <p:sp>
        <p:nvSpPr>
          <p:cNvPr id="5" name="Footer Placeholder 4">
            <a:extLst>
              <a:ext uri="{FF2B5EF4-FFF2-40B4-BE49-F238E27FC236}">
                <a16:creationId xmlns:a16="http://schemas.microsoft.com/office/drawing/2014/main" id="{68729F0D-C0B3-28F6-5093-1C3438D44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4F24E-8CD1-495E-BB29-F5A3841CE64A}"/>
              </a:ext>
            </a:extLst>
          </p:cNvPr>
          <p:cNvSpPr>
            <a:spLocks noGrp="1"/>
          </p:cNvSpPr>
          <p:nvPr>
            <p:ph type="sldNum" sz="quarter" idx="12"/>
          </p:nvPr>
        </p:nvSpPr>
        <p:spPr/>
        <p:txBody>
          <a:bodyPr/>
          <a:lstStyle/>
          <a:p>
            <a:fld id="{C2EBDBF8-33A9-D34D-A879-DA8BB3629DE7}" type="slidenum">
              <a:rPr lang="en-US" smtClean="0"/>
              <a:t>‹#›</a:t>
            </a:fld>
            <a:endParaRPr lang="en-US"/>
          </a:p>
        </p:txBody>
      </p:sp>
    </p:spTree>
    <p:extLst>
      <p:ext uri="{BB962C8B-B14F-4D97-AF65-F5344CB8AC3E}">
        <p14:creationId xmlns:p14="http://schemas.microsoft.com/office/powerpoint/2010/main" val="1709224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ACB1-F013-1625-D045-5F949D8109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85C43DC-CA18-A8F7-2834-228C299EFB4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83C05D6-ADD9-AF7B-F691-EB4C940FE9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24D9A4C-1B75-7068-ADA3-ECFB10A0BF4C}"/>
              </a:ext>
            </a:extLst>
          </p:cNvPr>
          <p:cNvSpPr>
            <a:spLocks noGrp="1"/>
          </p:cNvSpPr>
          <p:nvPr>
            <p:ph type="dt" sz="half" idx="10"/>
          </p:nvPr>
        </p:nvSpPr>
        <p:spPr/>
        <p:txBody>
          <a:bodyPr/>
          <a:lstStyle/>
          <a:p>
            <a:fld id="{1BFFE8EF-BC8B-214D-AF4A-A0F780DA7E72}" type="datetimeFigureOut">
              <a:rPr lang="en-US" smtClean="0"/>
              <a:t>5/22/2024</a:t>
            </a:fld>
            <a:endParaRPr lang="en-US"/>
          </a:p>
        </p:txBody>
      </p:sp>
      <p:sp>
        <p:nvSpPr>
          <p:cNvPr id="6" name="Footer Placeholder 5">
            <a:extLst>
              <a:ext uri="{FF2B5EF4-FFF2-40B4-BE49-F238E27FC236}">
                <a16:creationId xmlns:a16="http://schemas.microsoft.com/office/drawing/2014/main" id="{C7F5AFE3-0DD8-3828-C405-D2820153B8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34ABB-223F-B1B9-1FA7-2172684BFB15}"/>
              </a:ext>
            </a:extLst>
          </p:cNvPr>
          <p:cNvSpPr>
            <a:spLocks noGrp="1"/>
          </p:cNvSpPr>
          <p:nvPr>
            <p:ph type="sldNum" sz="quarter" idx="12"/>
          </p:nvPr>
        </p:nvSpPr>
        <p:spPr/>
        <p:txBody>
          <a:bodyPr/>
          <a:lstStyle/>
          <a:p>
            <a:fld id="{C2EBDBF8-33A9-D34D-A879-DA8BB3629DE7}" type="slidenum">
              <a:rPr lang="en-US" smtClean="0"/>
              <a:t>‹#›</a:t>
            </a:fld>
            <a:endParaRPr lang="en-US"/>
          </a:p>
        </p:txBody>
      </p:sp>
    </p:spTree>
    <p:extLst>
      <p:ext uri="{BB962C8B-B14F-4D97-AF65-F5344CB8AC3E}">
        <p14:creationId xmlns:p14="http://schemas.microsoft.com/office/powerpoint/2010/main" val="79969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F5CC-AE46-D3D9-4A12-AA455EEB65D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DA80465-0288-1FC2-393B-83B238AEDB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A577E2-A8D9-4201-6E6C-23932CCB318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412B32A-06F6-0F88-BEC2-F54BF2CB9B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B608422-F486-26B5-6444-B422CA863E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E16C1E1-F428-AC0D-7055-05E23C55D749}"/>
              </a:ext>
            </a:extLst>
          </p:cNvPr>
          <p:cNvSpPr>
            <a:spLocks noGrp="1"/>
          </p:cNvSpPr>
          <p:nvPr>
            <p:ph type="dt" sz="half" idx="10"/>
          </p:nvPr>
        </p:nvSpPr>
        <p:spPr/>
        <p:txBody>
          <a:bodyPr/>
          <a:lstStyle/>
          <a:p>
            <a:fld id="{1BFFE8EF-BC8B-214D-AF4A-A0F780DA7E72}" type="datetimeFigureOut">
              <a:rPr lang="en-US" smtClean="0"/>
              <a:t>5/22/2024</a:t>
            </a:fld>
            <a:endParaRPr lang="en-US"/>
          </a:p>
        </p:txBody>
      </p:sp>
      <p:sp>
        <p:nvSpPr>
          <p:cNvPr id="8" name="Footer Placeholder 7">
            <a:extLst>
              <a:ext uri="{FF2B5EF4-FFF2-40B4-BE49-F238E27FC236}">
                <a16:creationId xmlns:a16="http://schemas.microsoft.com/office/drawing/2014/main" id="{6AD9B2BC-C64F-321D-6272-239F8DBF89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B9E160-7F45-AB97-EB80-267A7F9B665C}"/>
              </a:ext>
            </a:extLst>
          </p:cNvPr>
          <p:cNvSpPr>
            <a:spLocks noGrp="1"/>
          </p:cNvSpPr>
          <p:nvPr>
            <p:ph type="sldNum" sz="quarter" idx="12"/>
          </p:nvPr>
        </p:nvSpPr>
        <p:spPr/>
        <p:txBody>
          <a:bodyPr/>
          <a:lstStyle/>
          <a:p>
            <a:fld id="{C2EBDBF8-33A9-D34D-A879-DA8BB3629DE7}" type="slidenum">
              <a:rPr lang="en-US" smtClean="0"/>
              <a:t>‹#›</a:t>
            </a:fld>
            <a:endParaRPr lang="en-US"/>
          </a:p>
        </p:txBody>
      </p:sp>
    </p:spTree>
    <p:extLst>
      <p:ext uri="{BB962C8B-B14F-4D97-AF65-F5344CB8AC3E}">
        <p14:creationId xmlns:p14="http://schemas.microsoft.com/office/powerpoint/2010/main" val="50087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EC0C-8A3D-C4AC-C4DC-B7F0C7D8C9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835025D-CE64-C3F1-DA3E-627CA4AEFC26}"/>
              </a:ext>
            </a:extLst>
          </p:cNvPr>
          <p:cNvSpPr>
            <a:spLocks noGrp="1"/>
          </p:cNvSpPr>
          <p:nvPr>
            <p:ph type="dt" sz="half" idx="10"/>
          </p:nvPr>
        </p:nvSpPr>
        <p:spPr/>
        <p:txBody>
          <a:bodyPr/>
          <a:lstStyle/>
          <a:p>
            <a:fld id="{1BFFE8EF-BC8B-214D-AF4A-A0F780DA7E72}" type="datetimeFigureOut">
              <a:rPr lang="en-US" smtClean="0"/>
              <a:t>5/22/2024</a:t>
            </a:fld>
            <a:endParaRPr lang="en-US"/>
          </a:p>
        </p:txBody>
      </p:sp>
      <p:sp>
        <p:nvSpPr>
          <p:cNvPr id="4" name="Footer Placeholder 3">
            <a:extLst>
              <a:ext uri="{FF2B5EF4-FFF2-40B4-BE49-F238E27FC236}">
                <a16:creationId xmlns:a16="http://schemas.microsoft.com/office/drawing/2014/main" id="{9ADE52DA-71F7-1007-898B-DDCB6B0909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236CAC-E198-F1FD-14A5-AF740D7A58D1}"/>
              </a:ext>
            </a:extLst>
          </p:cNvPr>
          <p:cNvSpPr>
            <a:spLocks noGrp="1"/>
          </p:cNvSpPr>
          <p:nvPr>
            <p:ph type="sldNum" sz="quarter" idx="12"/>
          </p:nvPr>
        </p:nvSpPr>
        <p:spPr/>
        <p:txBody>
          <a:bodyPr/>
          <a:lstStyle/>
          <a:p>
            <a:fld id="{C2EBDBF8-33A9-D34D-A879-DA8BB3629DE7}" type="slidenum">
              <a:rPr lang="en-US" smtClean="0"/>
              <a:t>‹#›</a:t>
            </a:fld>
            <a:endParaRPr lang="en-US"/>
          </a:p>
        </p:txBody>
      </p:sp>
    </p:spTree>
    <p:extLst>
      <p:ext uri="{BB962C8B-B14F-4D97-AF65-F5344CB8AC3E}">
        <p14:creationId xmlns:p14="http://schemas.microsoft.com/office/powerpoint/2010/main" val="44331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799A1-52C2-CDC7-5716-42ECD232BEA9}"/>
              </a:ext>
            </a:extLst>
          </p:cNvPr>
          <p:cNvSpPr>
            <a:spLocks noGrp="1"/>
          </p:cNvSpPr>
          <p:nvPr>
            <p:ph type="dt" sz="half" idx="10"/>
          </p:nvPr>
        </p:nvSpPr>
        <p:spPr/>
        <p:txBody>
          <a:bodyPr/>
          <a:lstStyle/>
          <a:p>
            <a:fld id="{1BFFE8EF-BC8B-214D-AF4A-A0F780DA7E72}" type="datetimeFigureOut">
              <a:rPr lang="en-US" smtClean="0"/>
              <a:t>5/22/2024</a:t>
            </a:fld>
            <a:endParaRPr lang="en-US"/>
          </a:p>
        </p:txBody>
      </p:sp>
      <p:sp>
        <p:nvSpPr>
          <p:cNvPr id="3" name="Footer Placeholder 2">
            <a:extLst>
              <a:ext uri="{FF2B5EF4-FFF2-40B4-BE49-F238E27FC236}">
                <a16:creationId xmlns:a16="http://schemas.microsoft.com/office/drawing/2014/main" id="{6E522A34-7192-B7E4-EA96-109700DCF2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C5D3B9-90B0-ED69-6D1E-B98931CDF657}"/>
              </a:ext>
            </a:extLst>
          </p:cNvPr>
          <p:cNvSpPr>
            <a:spLocks noGrp="1"/>
          </p:cNvSpPr>
          <p:nvPr>
            <p:ph type="sldNum" sz="quarter" idx="12"/>
          </p:nvPr>
        </p:nvSpPr>
        <p:spPr/>
        <p:txBody>
          <a:bodyPr/>
          <a:lstStyle/>
          <a:p>
            <a:fld id="{C2EBDBF8-33A9-D34D-A879-DA8BB3629DE7}" type="slidenum">
              <a:rPr lang="en-US" smtClean="0"/>
              <a:t>‹#›</a:t>
            </a:fld>
            <a:endParaRPr lang="en-US"/>
          </a:p>
        </p:txBody>
      </p:sp>
    </p:spTree>
    <p:extLst>
      <p:ext uri="{BB962C8B-B14F-4D97-AF65-F5344CB8AC3E}">
        <p14:creationId xmlns:p14="http://schemas.microsoft.com/office/powerpoint/2010/main" val="282335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F31E-1225-CD27-0E82-D3D6DDAA2D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902E506-74E6-E5D3-37CF-979172A43D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9329DCF-8E80-9D7C-1B45-651DDBB09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6073E5-8DC6-3FAF-9597-185C4B430B4F}"/>
              </a:ext>
            </a:extLst>
          </p:cNvPr>
          <p:cNvSpPr>
            <a:spLocks noGrp="1"/>
          </p:cNvSpPr>
          <p:nvPr>
            <p:ph type="dt" sz="half" idx="10"/>
          </p:nvPr>
        </p:nvSpPr>
        <p:spPr/>
        <p:txBody>
          <a:bodyPr/>
          <a:lstStyle/>
          <a:p>
            <a:fld id="{1BFFE8EF-BC8B-214D-AF4A-A0F780DA7E72}" type="datetimeFigureOut">
              <a:rPr lang="en-US" smtClean="0"/>
              <a:t>5/22/2024</a:t>
            </a:fld>
            <a:endParaRPr lang="en-US"/>
          </a:p>
        </p:txBody>
      </p:sp>
      <p:sp>
        <p:nvSpPr>
          <p:cNvPr id="6" name="Footer Placeholder 5">
            <a:extLst>
              <a:ext uri="{FF2B5EF4-FFF2-40B4-BE49-F238E27FC236}">
                <a16:creationId xmlns:a16="http://schemas.microsoft.com/office/drawing/2014/main" id="{0AD6EA46-8A91-2A7C-8AB4-D86A351C4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549E2-174F-9CF3-4F70-723AE62164AC}"/>
              </a:ext>
            </a:extLst>
          </p:cNvPr>
          <p:cNvSpPr>
            <a:spLocks noGrp="1"/>
          </p:cNvSpPr>
          <p:nvPr>
            <p:ph type="sldNum" sz="quarter" idx="12"/>
          </p:nvPr>
        </p:nvSpPr>
        <p:spPr/>
        <p:txBody>
          <a:bodyPr/>
          <a:lstStyle/>
          <a:p>
            <a:fld id="{C2EBDBF8-33A9-D34D-A879-DA8BB3629DE7}" type="slidenum">
              <a:rPr lang="en-US" smtClean="0"/>
              <a:t>‹#›</a:t>
            </a:fld>
            <a:endParaRPr lang="en-US"/>
          </a:p>
        </p:txBody>
      </p:sp>
    </p:spTree>
    <p:extLst>
      <p:ext uri="{BB962C8B-B14F-4D97-AF65-F5344CB8AC3E}">
        <p14:creationId xmlns:p14="http://schemas.microsoft.com/office/powerpoint/2010/main" val="2611291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44C5-2388-B4D7-060C-55E84F327D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6023476-E0EA-E04A-4D30-55A87BB6E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943E68-B777-26D6-24CD-7A7950383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3F0E6D-34A4-4BFE-AE54-8172B323D382}"/>
              </a:ext>
            </a:extLst>
          </p:cNvPr>
          <p:cNvSpPr>
            <a:spLocks noGrp="1"/>
          </p:cNvSpPr>
          <p:nvPr>
            <p:ph type="dt" sz="half" idx="10"/>
          </p:nvPr>
        </p:nvSpPr>
        <p:spPr/>
        <p:txBody>
          <a:bodyPr/>
          <a:lstStyle/>
          <a:p>
            <a:fld id="{1BFFE8EF-BC8B-214D-AF4A-A0F780DA7E72}" type="datetimeFigureOut">
              <a:rPr lang="en-US" smtClean="0"/>
              <a:t>5/22/2024</a:t>
            </a:fld>
            <a:endParaRPr lang="en-US"/>
          </a:p>
        </p:txBody>
      </p:sp>
      <p:sp>
        <p:nvSpPr>
          <p:cNvPr id="6" name="Footer Placeholder 5">
            <a:extLst>
              <a:ext uri="{FF2B5EF4-FFF2-40B4-BE49-F238E27FC236}">
                <a16:creationId xmlns:a16="http://schemas.microsoft.com/office/drawing/2014/main" id="{7B0BA0B0-193B-3276-C31D-0640386F7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34D50-D1C4-0BEB-1F5A-91DC0C998A80}"/>
              </a:ext>
            </a:extLst>
          </p:cNvPr>
          <p:cNvSpPr>
            <a:spLocks noGrp="1"/>
          </p:cNvSpPr>
          <p:nvPr>
            <p:ph type="sldNum" sz="quarter" idx="12"/>
          </p:nvPr>
        </p:nvSpPr>
        <p:spPr/>
        <p:txBody>
          <a:bodyPr/>
          <a:lstStyle/>
          <a:p>
            <a:fld id="{C2EBDBF8-33A9-D34D-A879-DA8BB3629DE7}" type="slidenum">
              <a:rPr lang="en-US" smtClean="0"/>
              <a:t>‹#›</a:t>
            </a:fld>
            <a:endParaRPr lang="en-US"/>
          </a:p>
        </p:txBody>
      </p:sp>
    </p:spTree>
    <p:extLst>
      <p:ext uri="{BB962C8B-B14F-4D97-AF65-F5344CB8AC3E}">
        <p14:creationId xmlns:p14="http://schemas.microsoft.com/office/powerpoint/2010/main" val="43942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023CD-AD52-DD1C-FD6B-35E27A628B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06F88C-B98D-E4B4-F46D-E96C0B8434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EC3EAF-2317-845D-BCA1-6BD54BF2C0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FE8EF-BC8B-214D-AF4A-A0F780DA7E72}" type="datetimeFigureOut">
              <a:rPr lang="en-US" smtClean="0"/>
              <a:t>5/22/2024</a:t>
            </a:fld>
            <a:endParaRPr lang="en-US"/>
          </a:p>
        </p:txBody>
      </p:sp>
      <p:sp>
        <p:nvSpPr>
          <p:cNvPr id="5" name="Footer Placeholder 4">
            <a:extLst>
              <a:ext uri="{FF2B5EF4-FFF2-40B4-BE49-F238E27FC236}">
                <a16:creationId xmlns:a16="http://schemas.microsoft.com/office/drawing/2014/main" id="{729AB3F1-8DCF-84B4-74CC-BD00D10EB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C69C8E-D1B0-3A8B-5F2F-765F2F5038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BDBF8-33A9-D34D-A879-DA8BB3629DE7}" type="slidenum">
              <a:rPr lang="en-US" smtClean="0"/>
              <a:t>‹#›</a:t>
            </a:fld>
            <a:endParaRPr lang="en-US"/>
          </a:p>
        </p:txBody>
      </p:sp>
    </p:spTree>
    <p:extLst>
      <p:ext uri="{BB962C8B-B14F-4D97-AF65-F5344CB8AC3E}">
        <p14:creationId xmlns:p14="http://schemas.microsoft.com/office/powerpoint/2010/main" val="947950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ingley.org.uk/" TargetMode="External"/><Relationship Id="rId5" Type="http://schemas.openxmlformats.org/officeDocument/2006/relationships/hyperlink" Target="mailto:amanda.brown@dingley.org.uk" TargetMode="External"/><Relationship Id="rId4" Type="http://schemas.openxmlformats.org/officeDocument/2006/relationships/hyperlink" Target="mailto:catherine.mcleod@dingley.org.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cerebra.org.uk/wp-content/uploads/2022/05/EARLY-INTERVENTION-REPORT-A4-FINAL.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edium.com/@dhilipkmr/ripple-in-react-3162875cc9a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legislation.gov.uk/uksi/2023/59/contents/made"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s://www.legislation.gov.uk/ukpga/2010/15/contents" TargetMode="External"/><Relationship Id="rId4" Type="http://schemas.openxmlformats.org/officeDocument/2006/relationships/hyperlink" Target="https://www.legislation.gov.uk/ukpga/2014/6/contents/enact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publicdomainpictures.net/view-image.php?image=114154&amp;picture=spring-flower-garden&amp;large=1"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catherine.mcleod@dingley.org.uk" TargetMode="External"/><Relationship Id="rId2" Type="http://schemas.openxmlformats.org/officeDocument/2006/relationships/hyperlink" Target="https://dingley.org.uk/"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amanda.brown@dingley.org.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n/photo/498778" TargetMode="External"/><Relationship Id="rId2" Type="http://schemas.openxmlformats.org/officeDocument/2006/relationships/image" Target="../media/image9.jpg!d"/><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275AB5-5CFE-413A-88BC-A10E4E7384A8}"/>
              </a:ext>
            </a:extLst>
          </p:cNvPr>
          <p:cNvSpPr>
            <a:spLocks noGrp="1"/>
          </p:cNvSpPr>
          <p:nvPr>
            <p:ph type="ctrTitle"/>
          </p:nvPr>
        </p:nvSpPr>
        <p:spPr>
          <a:xfrm>
            <a:off x="323642" y="3917395"/>
            <a:ext cx="11550854" cy="2446530"/>
          </a:xfrm>
        </p:spPr>
        <p:txBody>
          <a:bodyPr>
            <a:normAutofit fontScale="90000"/>
          </a:bodyPr>
          <a:lstStyle/>
          <a:p>
            <a:r>
              <a:rPr lang="en-GB" sz="3600" b="1" dirty="0">
                <a:solidFill>
                  <a:schemeClr val="accent1">
                    <a:lumMod val="50000"/>
                  </a:schemeClr>
                </a:solidFill>
                <a:latin typeface="Calibri"/>
                <a:ea typeface="+mj-lt"/>
                <a:cs typeface="+mj-lt"/>
              </a:rPr>
              <a:t>Why securing sufficient early years and childcare places for children with SEND is crucial to council wide priorities</a:t>
            </a:r>
            <a:br>
              <a:rPr lang="en-GB" sz="3600" b="1" dirty="0">
                <a:latin typeface="Calibri"/>
                <a:ea typeface="+mj-lt"/>
                <a:cs typeface="+mj-lt"/>
              </a:rPr>
            </a:br>
            <a:br>
              <a:rPr lang="en-GB" sz="4400" b="1" dirty="0">
                <a:solidFill>
                  <a:schemeClr val="accent1">
                    <a:lumMod val="50000"/>
                  </a:schemeClr>
                </a:solidFill>
                <a:latin typeface="Calibri"/>
                <a:ea typeface="+mj-lt"/>
                <a:cs typeface="+mj-lt"/>
              </a:rPr>
            </a:br>
            <a:br>
              <a:rPr lang="en-GB" sz="4400" b="1" dirty="0">
                <a:latin typeface="Calibri"/>
                <a:ea typeface="+mj-lt"/>
                <a:cs typeface="+mj-lt"/>
              </a:rPr>
            </a:br>
            <a:br>
              <a:rPr lang="en-GB" sz="4400" dirty="0">
                <a:ea typeface="+mj-lt"/>
                <a:cs typeface="+mj-lt"/>
              </a:rPr>
            </a:br>
            <a:endParaRPr lang="en-GB" sz="4400" b="1">
              <a:solidFill>
                <a:schemeClr val="accent1">
                  <a:lumMod val="50000"/>
                </a:schemeClr>
              </a:solidFill>
              <a:ea typeface="Calibri Light"/>
              <a:cs typeface="Calibri Light"/>
            </a:endParaRPr>
          </a:p>
        </p:txBody>
      </p:sp>
      <p:pic>
        <p:nvPicPr>
          <p:cNvPr id="2" name="Picture 1" descr="Logo, company name&#10;&#10;Description automatically generated">
            <a:extLst>
              <a:ext uri="{FF2B5EF4-FFF2-40B4-BE49-F238E27FC236}">
                <a16:creationId xmlns:a16="http://schemas.microsoft.com/office/drawing/2014/main" id="{46E7EA45-B346-6EC9-346B-7C4B54ECC495}"/>
              </a:ext>
            </a:extLst>
          </p:cNvPr>
          <p:cNvPicPr>
            <a:picLocks noChangeAspect="1"/>
          </p:cNvPicPr>
          <p:nvPr/>
        </p:nvPicPr>
        <p:blipFill rotWithShape="1">
          <a:blip r:embed="rId3"/>
          <a:srcRect t="28826" b="31705"/>
          <a:stretch/>
        </p:blipFill>
        <p:spPr>
          <a:xfrm>
            <a:off x="0" y="114404"/>
            <a:ext cx="5963858" cy="1664969"/>
          </a:xfrm>
          <a:prstGeom prst="rect">
            <a:avLst/>
          </a:prstGeom>
        </p:spPr>
      </p:pic>
      <p:sp>
        <p:nvSpPr>
          <p:cNvPr id="3" name="TextBox 2">
            <a:extLst>
              <a:ext uri="{FF2B5EF4-FFF2-40B4-BE49-F238E27FC236}">
                <a16:creationId xmlns:a16="http://schemas.microsoft.com/office/drawing/2014/main" id="{56FB225B-38F8-ACAA-F33C-1FA3AD8AC45A}"/>
              </a:ext>
            </a:extLst>
          </p:cNvPr>
          <p:cNvSpPr txBox="1"/>
          <p:nvPr/>
        </p:nvSpPr>
        <p:spPr>
          <a:xfrm>
            <a:off x="2558308" y="5320075"/>
            <a:ext cx="68123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25B9D"/>
                </a:solidFill>
              </a:rPr>
              <a:t>Catherine McLeod MBE </a:t>
            </a:r>
            <a:r>
              <a:rPr lang="en-US" u="sng" dirty="0">
                <a:solidFill>
                  <a:srgbClr val="025B9D"/>
                </a:solidFill>
                <a:cs typeface="Segoe UI"/>
                <a:hlinkClick r:id="rId4">
                  <a:extLst>
                    <a:ext uri="{A12FA001-AC4F-418D-AE19-62706E023703}">
                      <ahyp:hlinkClr xmlns:ahyp="http://schemas.microsoft.com/office/drawing/2018/hyperlinkcolor" val="tx"/>
                    </a:ext>
                  </a:extLst>
                </a:hlinkClick>
              </a:rPr>
              <a:t>catherine.mcleod@dingley.org.uk</a:t>
            </a:r>
            <a:r>
              <a:rPr lang="en-GB" dirty="0">
                <a:cs typeface="Calibri"/>
              </a:rPr>
              <a:t>​</a:t>
            </a:r>
            <a:br>
              <a:rPr lang="en-GB" dirty="0">
                <a:cs typeface="Calibri"/>
              </a:rPr>
            </a:br>
            <a:r>
              <a:rPr lang="en-US" dirty="0">
                <a:solidFill>
                  <a:srgbClr val="025B9D"/>
                </a:solidFill>
              </a:rPr>
              <a:t>Ann Van Dyke MBE  </a:t>
            </a:r>
            <a:r>
              <a:rPr lang="en-US" u="sng" dirty="0">
                <a:solidFill>
                  <a:srgbClr val="025B9D"/>
                </a:solidFill>
                <a:cs typeface="Segoe UI"/>
                <a:hlinkClick r:id="rId5">
                  <a:extLst>
                    <a:ext uri="{A12FA001-AC4F-418D-AE19-62706E023703}">
                      <ahyp:hlinkClr xmlns:ahyp="http://schemas.microsoft.com/office/drawing/2018/hyperlinkcolor" val="tx"/>
                    </a:ext>
                  </a:extLst>
                </a:hlinkClick>
              </a:rPr>
              <a:t>ann.vandyke@dingley.org.uk</a:t>
            </a:r>
            <a:r>
              <a:rPr lang="en-GB" dirty="0">
                <a:latin typeface="Calibri Light"/>
                <a:cs typeface="Calibri Light"/>
              </a:rPr>
              <a:t>​</a:t>
            </a:r>
            <a:endParaRPr lang="en-GB" dirty="0">
              <a:cs typeface="Calibri" panose="020F0502020204030204"/>
            </a:endParaRPr>
          </a:p>
        </p:txBody>
      </p:sp>
      <p:sp>
        <p:nvSpPr>
          <p:cNvPr id="5" name="TextBox 4">
            <a:extLst>
              <a:ext uri="{FF2B5EF4-FFF2-40B4-BE49-F238E27FC236}">
                <a16:creationId xmlns:a16="http://schemas.microsoft.com/office/drawing/2014/main" id="{45D6ED6B-862C-814A-EE5E-5A2059053227}"/>
              </a:ext>
            </a:extLst>
          </p:cNvPr>
          <p:cNvSpPr txBox="1"/>
          <p:nvPr/>
        </p:nvSpPr>
        <p:spPr>
          <a:xfrm>
            <a:off x="4062968" y="5923486"/>
            <a:ext cx="406606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u="sng" dirty="0">
                <a:solidFill>
                  <a:srgbClr val="0563C1"/>
                </a:solidFill>
                <a:cs typeface="Segoe UI"/>
                <a:hlinkClick r:id="rId6"/>
              </a:rPr>
              <a:t>https://dingley.org.uk</a:t>
            </a:r>
            <a:r>
              <a:rPr lang="en-GB" sz="1600" dirty="0">
                <a:solidFill>
                  <a:srgbClr val="025B9D"/>
                </a:solidFill>
                <a:cs typeface="Calibri"/>
              </a:rPr>
              <a:t>​</a:t>
            </a:r>
            <a:endParaRPr lang="en-GB" sz="1600">
              <a:cs typeface="Calibri" panose="020F0502020204030204"/>
            </a:endParaRPr>
          </a:p>
        </p:txBody>
      </p:sp>
    </p:spTree>
    <p:extLst>
      <p:ext uri="{BB962C8B-B14F-4D97-AF65-F5344CB8AC3E}">
        <p14:creationId xmlns:p14="http://schemas.microsoft.com/office/powerpoint/2010/main" val="4145179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FD52958F-AAA5-081E-AC05-58E6EC70A4AE}"/>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5000" b="1" kern="1200" dirty="0">
                <a:solidFill>
                  <a:schemeClr val="bg1"/>
                </a:solidFill>
                <a:latin typeface="+mj-lt"/>
                <a:ea typeface="+mj-ea"/>
                <a:cs typeface="+mj-cs"/>
              </a:rPr>
              <a:t>The evidence base</a:t>
            </a:r>
          </a:p>
        </p:txBody>
      </p:sp>
    </p:spTree>
    <p:extLst>
      <p:ext uri="{BB962C8B-B14F-4D97-AF65-F5344CB8AC3E}">
        <p14:creationId xmlns:p14="http://schemas.microsoft.com/office/powerpoint/2010/main" val="361198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696129-DB20-07BE-C9C6-C30420AA50B5}"/>
              </a:ext>
            </a:extLst>
          </p:cNvPr>
          <p:cNvSpPr>
            <a:spLocks noGrp="1"/>
          </p:cNvSpPr>
          <p:nvPr>
            <p:ph type="title"/>
          </p:nvPr>
        </p:nvSpPr>
        <p:spPr>
          <a:xfrm>
            <a:off x="640080" y="325369"/>
            <a:ext cx="4368602" cy="1956841"/>
          </a:xfrm>
        </p:spPr>
        <p:txBody>
          <a:bodyPr anchor="b">
            <a:normAutofit/>
          </a:bodyPr>
          <a:lstStyle/>
          <a:p>
            <a:r>
              <a:rPr lang="en-US" sz="4200" b="1">
                <a:latin typeface="Calibri"/>
                <a:ea typeface="Calibri Light"/>
                <a:cs typeface="Calibri Light"/>
              </a:rPr>
              <a:t>What do we know from our work with you?</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E18699-A931-7852-4A1B-AA37B89272AF}"/>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a:ea typeface="Calibri"/>
                <a:cs typeface="Calibri"/>
              </a:rPr>
              <a:t>In some LAs there is a 200% increase in children with an ECP starting school</a:t>
            </a:r>
          </a:p>
          <a:p>
            <a:r>
              <a:rPr lang="en-US" sz="2200">
                <a:ea typeface="Calibri"/>
                <a:cs typeface="Calibri"/>
              </a:rPr>
              <a:t>In some areas less than 50% of children with SEND access their full entitlements</a:t>
            </a:r>
          </a:p>
          <a:p>
            <a:r>
              <a:rPr lang="en-US" sz="2200">
                <a:ea typeface="Calibri"/>
                <a:cs typeface="Calibri"/>
              </a:rPr>
              <a:t>There is a direct correlation between take up and disadvantage</a:t>
            </a:r>
          </a:p>
          <a:p>
            <a:endParaRPr lang="en-US" sz="2200">
              <a:ea typeface="Calibri"/>
              <a:cs typeface="Calibri"/>
            </a:endParaRPr>
          </a:p>
          <a:p>
            <a:endParaRPr lang="en-US" sz="2200">
              <a:ea typeface="Calibri"/>
              <a:cs typeface="Calibri"/>
            </a:endParaRPr>
          </a:p>
        </p:txBody>
      </p:sp>
      <p:pic>
        <p:nvPicPr>
          <p:cNvPr id="4" name="Picture 3" descr="A child wearing glasses and a hoodie&#10;&#10;Description automatically generated">
            <a:extLst>
              <a:ext uri="{FF2B5EF4-FFF2-40B4-BE49-F238E27FC236}">
                <a16:creationId xmlns:a16="http://schemas.microsoft.com/office/drawing/2014/main" id="{E5D7A3B2-D4BD-4E4B-3E1E-012DBBECA97D}"/>
              </a:ext>
            </a:extLst>
          </p:cNvPr>
          <p:cNvPicPr>
            <a:picLocks noChangeAspect="1"/>
          </p:cNvPicPr>
          <p:nvPr/>
        </p:nvPicPr>
        <p:blipFill rotWithShape="1">
          <a:blip r:embed="rId2"/>
          <a:srcRect l="6032" r="603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99947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45E478-C8D9-359F-27CE-E415A6E54A97}"/>
              </a:ext>
            </a:extLst>
          </p:cNvPr>
          <p:cNvSpPr>
            <a:spLocks noGrp="1"/>
          </p:cNvSpPr>
          <p:nvPr>
            <p:ph type="title"/>
          </p:nvPr>
        </p:nvSpPr>
        <p:spPr>
          <a:xfrm>
            <a:off x="838201" y="365125"/>
            <a:ext cx="5251316" cy="1807305"/>
          </a:xfrm>
        </p:spPr>
        <p:txBody>
          <a:bodyPr>
            <a:normAutofit/>
          </a:bodyPr>
          <a:lstStyle/>
          <a:p>
            <a:r>
              <a:rPr lang="en-GB" sz="3100" b="1">
                <a:latin typeface="Calibri"/>
                <a:ea typeface="+mj-lt"/>
                <a:cs typeface="+mj-lt"/>
              </a:rPr>
              <a:t>Children with learning disabilities across childhood and adolescence are, compared to other children: </a:t>
            </a:r>
            <a:endParaRPr lang="en-US" sz="3100" b="1">
              <a:latin typeface="Calibri"/>
              <a:cs typeface="Calibri Light"/>
            </a:endParaRPr>
          </a:p>
        </p:txBody>
      </p:sp>
      <p:sp>
        <p:nvSpPr>
          <p:cNvPr id="3" name="Content Placeholder 2">
            <a:extLst>
              <a:ext uri="{FF2B5EF4-FFF2-40B4-BE49-F238E27FC236}">
                <a16:creationId xmlns:a16="http://schemas.microsoft.com/office/drawing/2014/main" id="{CDA1A14F-E4DB-4376-0B64-52C70ED61133}"/>
              </a:ext>
            </a:extLst>
          </p:cNvPr>
          <p:cNvSpPr>
            <a:spLocks noGrp="1"/>
          </p:cNvSpPr>
          <p:nvPr>
            <p:ph idx="1"/>
          </p:nvPr>
        </p:nvSpPr>
        <p:spPr>
          <a:xfrm>
            <a:off x="838200" y="2333297"/>
            <a:ext cx="4619621" cy="3843666"/>
          </a:xfrm>
        </p:spPr>
        <p:txBody>
          <a:bodyPr vert="horz" lIns="91440" tIns="45720" rIns="91440" bIns="45720" rtlCol="0">
            <a:normAutofit/>
          </a:bodyPr>
          <a:lstStyle/>
          <a:p>
            <a:pPr marL="0" indent="0">
              <a:buNone/>
            </a:pPr>
            <a:r>
              <a:rPr lang="en-GB" sz="1000">
                <a:ea typeface="+mn-lt"/>
                <a:cs typeface="+mn-lt"/>
              </a:rPr>
              <a:t>1.6 times more likely to be living in a family in income poverty</a:t>
            </a:r>
            <a:endParaRPr lang="en-GB" sz="1000">
              <a:cs typeface="Calibri" panose="020F0502020204030204"/>
            </a:endParaRPr>
          </a:p>
          <a:p>
            <a:pPr marL="0" indent="0">
              <a:buNone/>
            </a:pPr>
            <a:r>
              <a:rPr lang="en-GB" sz="1000">
                <a:ea typeface="+mn-lt"/>
                <a:cs typeface="+mn-lt"/>
              </a:rPr>
              <a:t>2.1 times more likely to have no adult in paid work in the household</a:t>
            </a:r>
            <a:endParaRPr lang="en-GB" sz="1000">
              <a:cs typeface="Calibri" panose="020F0502020204030204"/>
            </a:endParaRPr>
          </a:p>
          <a:p>
            <a:pPr marL="0" indent="0">
              <a:buNone/>
            </a:pPr>
            <a:r>
              <a:rPr lang="en-GB" sz="1000">
                <a:ea typeface="+mn-lt"/>
                <a:cs typeface="+mn-lt"/>
              </a:rPr>
              <a:t>1.4 times more likely to have a mother with mental health problems</a:t>
            </a:r>
            <a:endParaRPr lang="en-GB" sz="1000">
              <a:cs typeface="Calibri" panose="020F0502020204030204"/>
            </a:endParaRPr>
          </a:p>
          <a:p>
            <a:pPr marL="0" indent="0">
              <a:buNone/>
            </a:pPr>
            <a:r>
              <a:rPr lang="en-GB" sz="1000">
                <a:ea typeface="+mn-lt"/>
                <a:cs typeface="+mn-lt"/>
              </a:rPr>
              <a:t>3.3 times more likely to have a mother with poor physical health</a:t>
            </a:r>
            <a:endParaRPr lang="en-GB" sz="1000">
              <a:cs typeface="Calibri" panose="020F0502020204030204"/>
            </a:endParaRPr>
          </a:p>
          <a:p>
            <a:pPr marL="0" indent="0">
              <a:buNone/>
            </a:pPr>
            <a:r>
              <a:rPr lang="en-GB" sz="1000">
                <a:ea typeface="+mn-lt"/>
                <a:cs typeface="+mn-lt"/>
              </a:rPr>
              <a:t>1.5 times more likely to experience two or more negative life events such as bereavement and sexual abuse</a:t>
            </a:r>
            <a:endParaRPr lang="en-GB" sz="1000">
              <a:cs typeface="Calibri" panose="020F0502020204030204"/>
            </a:endParaRPr>
          </a:p>
          <a:p>
            <a:pPr marL="0" indent="0">
              <a:buNone/>
            </a:pPr>
            <a:r>
              <a:rPr lang="en-GB" sz="1000">
                <a:ea typeface="+mn-lt"/>
                <a:cs typeface="+mn-lt"/>
              </a:rPr>
              <a:t>1.5 times more likely to experience poor family functioning, for example, a decreased ability to problem solve or talk through problems as a family </a:t>
            </a:r>
            <a:endParaRPr lang="en-GB" sz="1000">
              <a:cs typeface="Calibri" panose="020F0502020204030204"/>
            </a:endParaRPr>
          </a:p>
          <a:p>
            <a:pPr marL="0" indent="0">
              <a:buNone/>
            </a:pPr>
            <a:r>
              <a:rPr lang="en-GB" sz="1000">
                <a:ea typeface="+mn-lt"/>
                <a:cs typeface="+mn-lt"/>
              </a:rPr>
              <a:t>1.3 times more likely to live in a single parent household</a:t>
            </a:r>
            <a:endParaRPr lang="en-GB" sz="1000">
              <a:cs typeface="Calibri" panose="020F0502020204030204"/>
            </a:endParaRPr>
          </a:p>
          <a:p>
            <a:pPr marL="0" indent="0">
              <a:buNone/>
            </a:pPr>
            <a:r>
              <a:rPr lang="en-GB" sz="1000">
                <a:ea typeface="+mn-lt"/>
                <a:cs typeface="+mn-lt"/>
              </a:rPr>
              <a:t>1.9 times more likely to have a primary carer with no educational qualifications </a:t>
            </a:r>
          </a:p>
          <a:p>
            <a:pPr marL="0" indent="0">
              <a:buNone/>
            </a:pPr>
            <a:endParaRPr lang="en-GB" sz="1000">
              <a:ea typeface="+mn-lt"/>
              <a:cs typeface="+mn-lt"/>
            </a:endParaRPr>
          </a:p>
          <a:p>
            <a:pPr marL="0" indent="0">
              <a:buNone/>
            </a:pPr>
            <a:endParaRPr lang="en-GB" sz="1000">
              <a:ea typeface="+mn-lt"/>
              <a:cs typeface="+mn-lt"/>
            </a:endParaRPr>
          </a:p>
          <a:p>
            <a:pPr marL="0" indent="0">
              <a:buNone/>
            </a:pPr>
            <a:endParaRPr lang="en-GB" sz="1000">
              <a:ea typeface="+mn-lt"/>
              <a:cs typeface="+mn-lt"/>
            </a:endParaRPr>
          </a:p>
          <a:p>
            <a:pPr marL="0" indent="0">
              <a:buNone/>
            </a:pPr>
            <a:r>
              <a:rPr lang="en-GB" sz="1000">
                <a:ea typeface="+mn-lt"/>
                <a:cs typeface="+mn-lt"/>
              </a:rPr>
              <a:t>Investing in Early Intervention May 2022</a:t>
            </a:r>
            <a:endParaRPr lang="en-GB" sz="1000">
              <a:cs typeface="Calibri" panose="020F0502020204030204"/>
            </a:endParaRPr>
          </a:p>
          <a:p>
            <a:pPr marL="0" indent="0">
              <a:buNone/>
            </a:pPr>
            <a:r>
              <a:rPr lang="en-GB" sz="1000">
                <a:latin typeface="Calibri"/>
                <a:cs typeface="Times New Roman"/>
                <a:hlinkClick r:id="rId2"/>
              </a:rPr>
              <a:t>https://cerebra.org.uk/wp-content/uploads/2022/05/EARLY-INTERVENTION-REPORT-A4-FINAL.pdf</a:t>
            </a:r>
            <a:endParaRPr lang="en-GB" sz="1000">
              <a:latin typeface="Calibri"/>
              <a:cs typeface="Calibri" panose="020F0502020204030204"/>
            </a:endParaRPr>
          </a:p>
          <a:p>
            <a:pPr marL="0" indent="0">
              <a:buNone/>
            </a:pPr>
            <a:endParaRPr lang="en-GB" sz="1000">
              <a:latin typeface="Times New Roman"/>
              <a:cs typeface="Times New Roman"/>
            </a:endParaRPr>
          </a:p>
          <a:p>
            <a:endParaRPr lang="en-GB" sz="1000">
              <a:cs typeface="Calibri"/>
            </a:endParaRPr>
          </a:p>
          <a:p>
            <a:endParaRPr lang="en-GB" sz="1000">
              <a:cs typeface="Calibri"/>
            </a:endParaRPr>
          </a:p>
        </p:txBody>
      </p:sp>
      <p:pic>
        <p:nvPicPr>
          <p:cNvPr id="5" name="Picture 4" descr="Toy plastic numbers">
            <a:extLst>
              <a:ext uri="{FF2B5EF4-FFF2-40B4-BE49-F238E27FC236}">
                <a16:creationId xmlns:a16="http://schemas.microsoft.com/office/drawing/2014/main" id="{829F7A02-FA74-51D1-158A-102CFD73920C}"/>
              </a:ext>
            </a:extLst>
          </p:cNvPr>
          <p:cNvPicPr>
            <a:picLocks noChangeAspect="1"/>
          </p:cNvPicPr>
          <p:nvPr/>
        </p:nvPicPr>
        <p:blipFill rotWithShape="1">
          <a:blip r:embed="rId3"/>
          <a:srcRect l="17925" r="2403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24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message&#10;&#10;Description automatically generated">
            <a:extLst>
              <a:ext uri="{FF2B5EF4-FFF2-40B4-BE49-F238E27FC236}">
                <a16:creationId xmlns:a16="http://schemas.microsoft.com/office/drawing/2014/main" id="{229DBB3D-5E6E-4585-029F-3D468A48D093}"/>
              </a:ext>
            </a:extLst>
          </p:cNvPr>
          <p:cNvPicPr>
            <a:picLocks noGrp="1" noChangeAspect="1"/>
          </p:cNvPicPr>
          <p:nvPr>
            <p:ph idx="1"/>
          </p:nvPr>
        </p:nvPicPr>
        <p:blipFill rotWithShape="1">
          <a:blip r:embed="rId2"/>
          <a:srcRect t="5695" b="9849"/>
          <a:stretch/>
        </p:blipFill>
        <p:spPr>
          <a:xfrm>
            <a:off x="838200" y="754148"/>
            <a:ext cx="10515600" cy="4995575"/>
          </a:xfrm>
          <a:prstGeom prst="rect">
            <a:avLst/>
          </a:prstGeom>
        </p:spPr>
      </p:pic>
      <p:cxnSp>
        <p:nvCxnSpPr>
          <p:cNvPr id="15" name="Straight Connector 14">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99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ubber boots at back door">
            <a:extLst>
              <a:ext uri="{FF2B5EF4-FFF2-40B4-BE49-F238E27FC236}">
                <a16:creationId xmlns:a16="http://schemas.microsoft.com/office/drawing/2014/main" id="{377D3FDC-99C6-5AFA-B815-563EDEBA98FE}"/>
              </a:ext>
            </a:extLst>
          </p:cNvPr>
          <p:cNvPicPr>
            <a:picLocks noChangeAspect="1"/>
          </p:cNvPicPr>
          <p:nvPr/>
        </p:nvPicPr>
        <p:blipFill rotWithShape="1">
          <a:blip r:embed="rId3"/>
          <a:srcRect t="14018" b="1712"/>
          <a:stretch/>
        </p:blipFill>
        <p:spPr>
          <a:xfrm>
            <a:off x="0" y="11"/>
            <a:ext cx="12191979" cy="6857989"/>
          </a:xfrm>
          <a:prstGeom prst="rect">
            <a:avLst/>
          </a:prstGeom>
          <a:effectLst>
            <a:outerShdw blurRad="596900" dist="330200" dir="8820000" sx="87000" sy="87000" algn="ctr" rotWithShape="0">
              <a:srgbClr val="000000">
                <a:alpha val="29000"/>
              </a:srgbClr>
            </a:outerShdw>
          </a:effectLst>
        </p:spPr>
      </p:pic>
      <p:sp>
        <p:nvSpPr>
          <p:cNvPr id="2" name="Title 1">
            <a:extLst>
              <a:ext uri="{FF2B5EF4-FFF2-40B4-BE49-F238E27FC236}">
                <a16:creationId xmlns:a16="http://schemas.microsoft.com/office/drawing/2014/main" id="{4890C6F0-FAFA-D3A1-1D9E-9AC369157F93}"/>
              </a:ext>
            </a:extLst>
          </p:cNvPr>
          <p:cNvSpPr>
            <a:spLocks noGrp="1"/>
          </p:cNvSpPr>
          <p:nvPr>
            <p:ph type="title"/>
          </p:nvPr>
        </p:nvSpPr>
        <p:spPr>
          <a:xfrm>
            <a:off x="6790495" y="479512"/>
            <a:ext cx="4755046" cy="3385743"/>
          </a:xfrm>
        </p:spPr>
        <p:txBody>
          <a:bodyPr vert="horz" lIns="91440" tIns="45720" rIns="91440" bIns="45720" rtlCol="0" anchor="t">
            <a:normAutofit/>
          </a:bodyPr>
          <a:lstStyle/>
          <a:p>
            <a:pPr algn="r"/>
            <a:r>
              <a:rPr lang="en-US" sz="4800" b="1" dirty="0">
                <a:solidFill>
                  <a:srgbClr val="FFFFFF"/>
                </a:solidFill>
              </a:rPr>
              <a:t>What’s changed for families?</a:t>
            </a:r>
          </a:p>
        </p:txBody>
      </p:sp>
      <p:sp>
        <p:nvSpPr>
          <p:cNvPr id="3" name="TextBox 2">
            <a:extLst>
              <a:ext uri="{FF2B5EF4-FFF2-40B4-BE49-F238E27FC236}">
                <a16:creationId xmlns:a16="http://schemas.microsoft.com/office/drawing/2014/main" id="{C51018EC-97F8-8ECE-E7B8-CD3340E1E49D}"/>
              </a:ext>
            </a:extLst>
          </p:cNvPr>
          <p:cNvSpPr txBox="1"/>
          <p:nvPr/>
        </p:nvSpPr>
        <p:spPr>
          <a:xfrm>
            <a:off x="7586598" y="2434094"/>
            <a:ext cx="4837030" cy="2585323"/>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Covid and confidence</a:t>
            </a:r>
            <a:b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In work poverty</a:t>
            </a:r>
            <a:b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Norms around balancing work and home </a:t>
            </a:r>
            <a:b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Rising poverty and inequality (widening the gap)</a:t>
            </a:r>
            <a:br>
              <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rPr>
            </a:br>
            <a:endParaRPr lang="en-US" b="0" i="0" u="none" strike="noStrike" kern="1200" cap="none" spc="0" normalizeH="0" baseline="0" noProof="0">
              <a:ln>
                <a:noFill/>
              </a:ln>
              <a:solidFill>
                <a:srgbClr val="FFFFFF"/>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changing face of early childhood in the 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Nuffield Foundation July 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56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Question mark on green pastel background">
            <a:extLst>
              <a:ext uri="{FF2B5EF4-FFF2-40B4-BE49-F238E27FC236}">
                <a16:creationId xmlns:a16="http://schemas.microsoft.com/office/drawing/2014/main" id="{0DD34E11-4818-A626-65E7-ADCE389DCD55}"/>
              </a:ext>
            </a:extLst>
          </p:cNvPr>
          <p:cNvPicPr>
            <a:picLocks noChangeAspect="1"/>
          </p:cNvPicPr>
          <p:nvPr/>
        </p:nvPicPr>
        <p:blipFill rotWithShape="1">
          <a:blip r:embed="rId2"/>
          <a:srcRect t="4912" r="3" b="19874"/>
          <a:stretch/>
        </p:blipFill>
        <p:spPr>
          <a:xfrm>
            <a:off x="-3447" y="-1"/>
            <a:ext cx="12195447" cy="6879745"/>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229FD-3951-E177-7C6E-0C7DE616FADC}"/>
              </a:ext>
            </a:extLst>
          </p:cNvPr>
          <p:cNvSpPr>
            <a:spLocks noGrp="1"/>
          </p:cNvSpPr>
          <p:nvPr>
            <p:ph type="title"/>
          </p:nvPr>
        </p:nvSpPr>
        <p:spPr>
          <a:xfrm>
            <a:off x="859028" y="4121944"/>
            <a:ext cx="7927785" cy="1620665"/>
          </a:xfrm>
        </p:spPr>
        <p:txBody>
          <a:bodyPr vert="horz" lIns="91440" tIns="45720" rIns="91440" bIns="45720" rtlCol="0" anchor="b">
            <a:normAutofit/>
          </a:bodyPr>
          <a:lstStyle/>
          <a:p>
            <a:r>
              <a:rPr lang="en-US" sz="4000">
                <a:solidFill>
                  <a:srgbClr val="FFFFFF"/>
                </a:solidFill>
              </a:rPr>
              <a:t>Question</a:t>
            </a:r>
          </a:p>
        </p:txBody>
      </p:sp>
      <p:sp>
        <p:nvSpPr>
          <p:cNvPr id="3" name="Content Placeholder 2">
            <a:extLst>
              <a:ext uri="{FF2B5EF4-FFF2-40B4-BE49-F238E27FC236}">
                <a16:creationId xmlns:a16="http://schemas.microsoft.com/office/drawing/2014/main" id="{A1E4F840-ADBE-C9F6-4DEB-8FEA2BBE0FCF}"/>
              </a:ext>
            </a:extLst>
          </p:cNvPr>
          <p:cNvSpPr>
            <a:spLocks noGrp="1"/>
          </p:cNvSpPr>
          <p:nvPr>
            <p:ph idx="1"/>
          </p:nvPr>
        </p:nvSpPr>
        <p:spPr>
          <a:xfrm>
            <a:off x="859028" y="5737867"/>
            <a:ext cx="7942381" cy="618479"/>
          </a:xfrm>
        </p:spPr>
        <p:txBody>
          <a:bodyPr vert="horz" lIns="91440" tIns="45720" rIns="91440" bIns="45720" rtlCol="0">
            <a:normAutofit/>
          </a:bodyPr>
          <a:lstStyle/>
          <a:p>
            <a:pPr marL="0" indent="0">
              <a:buNone/>
            </a:pPr>
            <a:r>
              <a:rPr lang="en-US" sz="2000">
                <a:solidFill>
                  <a:srgbClr val="FFFFFF"/>
                </a:solidFill>
              </a:rPr>
              <a:t>What other evidence can you link to your council priorities?</a:t>
            </a:r>
          </a:p>
        </p:txBody>
      </p:sp>
    </p:spTree>
    <p:extLst>
      <p:ext uri="{BB962C8B-B14F-4D97-AF65-F5344CB8AC3E}">
        <p14:creationId xmlns:p14="http://schemas.microsoft.com/office/powerpoint/2010/main" val="263795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olourful strings being woven togehter">
            <a:extLst>
              <a:ext uri="{FF2B5EF4-FFF2-40B4-BE49-F238E27FC236}">
                <a16:creationId xmlns:a16="http://schemas.microsoft.com/office/drawing/2014/main" id="{C1D39C42-4A2A-934C-47CA-AF9EAB423A0B}"/>
              </a:ext>
            </a:extLst>
          </p:cNvPr>
          <p:cNvPicPr>
            <a:picLocks noChangeAspect="1"/>
          </p:cNvPicPr>
          <p:nvPr/>
        </p:nvPicPr>
        <p:blipFill rotWithShape="1">
          <a:blip r:embed="rId2"/>
          <a:srcRect l="2942" r="2941" b="-1"/>
          <a:stretch/>
        </p:blipFill>
        <p:spPr>
          <a:xfrm>
            <a:off x="2522358" y="10"/>
            <a:ext cx="9669642" cy="6857990"/>
          </a:xfrm>
          <a:prstGeom prst="rect">
            <a:avLst/>
          </a:prstGeom>
        </p:spPr>
      </p:pic>
      <p:sp>
        <p:nvSpPr>
          <p:cNvPr id="30" name="Rectangle 2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A26A1B-C6F8-A586-670E-5B8BA366F385}"/>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b="1"/>
              <a:t>Our interrelated duties</a:t>
            </a:r>
          </a:p>
        </p:txBody>
      </p:sp>
    </p:spTree>
    <p:extLst>
      <p:ext uri="{BB962C8B-B14F-4D97-AF65-F5344CB8AC3E}">
        <p14:creationId xmlns:p14="http://schemas.microsoft.com/office/powerpoint/2010/main" val="412937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4E3D-2A79-F840-B729-0BCB1242DDC8}"/>
              </a:ext>
            </a:extLst>
          </p:cNvPr>
          <p:cNvSpPr>
            <a:spLocks noGrp="1"/>
          </p:cNvSpPr>
          <p:nvPr>
            <p:ph type="title"/>
          </p:nvPr>
        </p:nvSpPr>
        <p:spPr>
          <a:xfrm>
            <a:off x="6513788" y="365125"/>
            <a:ext cx="4840010" cy="1807305"/>
          </a:xfrm>
        </p:spPr>
        <p:txBody>
          <a:bodyPr>
            <a:normAutofit/>
          </a:bodyPr>
          <a:lstStyle/>
          <a:p>
            <a:r>
              <a:rPr lang="en-US" b="1">
                <a:latin typeface="+mn-lt"/>
              </a:rPr>
              <a:t>Our Legal Requirements</a:t>
            </a:r>
          </a:p>
        </p:txBody>
      </p:sp>
      <p:pic>
        <p:nvPicPr>
          <p:cNvPr id="7" name="Picture 6">
            <a:extLst>
              <a:ext uri="{FF2B5EF4-FFF2-40B4-BE49-F238E27FC236}">
                <a16:creationId xmlns:a16="http://schemas.microsoft.com/office/drawing/2014/main" id="{794C9214-32E9-51F7-4C88-5CBC4790A3B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4612" r="2005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3D579BF0-4403-CF40-A7E8-6DF56453B50E}"/>
              </a:ext>
            </a:extLst>
          </p:cNvPr>
          <p:cNvSpPr>
            <a:spLocks noGrp="1"/>
          </p:cNvSpPr>
          <p:nvPr>
            <p:ph idx="1"/>
          </p:nvPr>
        </p:nvSpPr>
        <p:spPr>
          <a:xfrm>
            <a:off x="6513788" y="2333297"/>
            <a:ext cx="4840010" cy="3843666"/>
          </a:xfrm>
        </p:spPr>
        <p:txBody>
          <a:bodyPr vert="horz" lIns="91440" tIns="45720" rIns="91440" bIns="45720" rtlCol="0" anchor="t">
            <a:normAutofit/>
          </a:bodyPr>
          <a:lstStyle/>
          <a:p>
            <a:pPr marL="457200" lvl="1" indent="0">
              <a:buNone/>
            </a:pPr>
            <a:r>
              <a:rPr lang="en-US" sz="1100" dirty="0"/>
              <a:t>The Childcare Act 2006 (16 and 18) enables a framework for delivery (and conversely, legal challenge) under three key areas:</a:t>
            </a:r>
          </a:p>
          <a:p>
            <a:pPr marL="457200" lvl="1" indent="0">
              <a:buNone/>
            </a:pPr>
            <a:endParaRPr lang="en-US" sz="1100" dirty="0"/>
          </a:p>
          <a:p>
            <a:pPr marL="457200" lvl="1" indent="0">
              <a:buNone/>
            </a:pPr>
            <a:r>
              <a:rPr lang="en-US" sz="1100" dirty="0"/>
              <a:t>•	The early years outcomes duties requires the provision of early years services and joint 	working between agencies to reduce inequalities, improve outcomes and narrow the gap.</a:t>
            </a:r>
          </a:p>
          <a:p>
            <a:pPr marL="457200" lvl="1" indent="0">
              <a:buNone/>
            </a:pPr>
            <a:endParaRPr lang="en-US" sz="1100" dirty="0"/>
          </a:p>
          <a:p>
            <a:pPr marL="457200" lvl="1" indent="0">
              <a:buNone/>
            </a:pPr>
            <a:r>
              <a:rPr lang="en-US" sz="1100" dirty="0"/>
              <a:t>•	The sufficiency duties require Local Authorities to ensure sufficient early education and childcare for the early years entitlements at two, three and four, and that they enable parents to take part in employment and employment-related activities (childcare for children aged 0-14, or 18 for children with a disability).</a:t>
            </a:r>
          </a:p>
          <a:p>
            <a:pPr marL="457200" lvl="1" indent="0">
              <a:buNone/>
            </a:pPr>
            <a:endParaRPr lang="en-US" sz="1100" dirty="0"/>
          </a:p>
          <a:p>
            <a:pPr marL="457200" lvl="1" indent="0">
              <a:buNone/>
            </a:pPr>
            <a:r>
              <a:rPr lang="en-US" sz="1100" dirty="0"/>
              <a:t>•	The information duties require Local Authorities to ensure information for both childcare providers and families in order to meet the </a:t>
            </a:r>
          </a:p>
          <a:p>
            <a:pPr marL="457200" lvl="1" indent="0">
              <a:buNone/>
            </a:pPr>
            <a:r>
              <a:rPr lang="en-US" sz="1100" dirty="0"/>
              <a:t>other childcare duties.</a:t>
            </a:r>
          </a:p>
          <a:p>
            <a:pPr marL="457200" lvl="1" indent="0">
              <a:buNone/>
            </a:pPr>
            <a:endParaRPr lang="en-US" sz="1100" dirty="0"/>
          </a:p>
          <a:p>
            <a:pPr marL="457200" lvl="1" indent="0">
              <a:buNone/>
            </a:pPr>
            <a:endParaRPr lang="en-US" sz="1100" dirty="0"/>
          </a:p>
          <a:p>
            <a:pPr marL="457200" lvl="1" indent="0">
              <a:buNone/>
            </a:pPr>
            <a:endParaRPr lang="en-US" sz="1100" dirty="0"/>
          </a:p>
          <a:p>
            <a:pPr marL="457200" lvl="1" indent="0">
              <a:buNone/>
            </a:pPr>
            <a:endParaRPr lang="en-US" sz="1100" dirty="0"/>
          </a:p>
        </p:txBody>
      </p:sp>
    </p:spTree>
    <p:extLst>
      <p:ext uri="{BB962C8B-B14F-4D97-AF65-F5344CB8AC3E}">
        <p14:creationId xmlns:p14="http://schemas.microsoft.com/office/powerpoint/2010/main" val="131342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93DF03AD-D40A-31D6-8D50-5A5D187D5D0F}"/>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9C47D9-CAEC-8ED6-B4A9-8E0AF8C51142}"/>
              </a:ext>
            </a:extLst>
          </p:cNvPr>
          <p:cNvSpPr>
            <a:spLocks noGrp="1"/>
          </p:cNvSpPr>
          <p:nvPr>
            <p:ph type="title"/>
          </p:nvPr>
        </p:nvSpPr>
        <p:spPr>
          <a:xfrm>
            <a:off x="406238" y="297176"/>
            <a:ext cx="3822189" cy="1899912"/>
          </a:xfrm>
        </p:spPr>
        <p:txBody>
          <a:bodyPr>
            <a:normAutofit/>
          </a:bodyPr>
          <a:lstStyle/>
          <a:p>
            <a:r>
              <a:rPr lang="en-US" sz="4000" b="1" dirty="0">
                <a:latin typeface="+mn-lt"/>
              </a:rPr>
              <a:t>Don’t forget the related legislation</a:t>
            </a:r>
          </a:p>
        </p:txBody>
      </p:sp>
      <p:sp>
        <p:nvSpPr>
          <p:cNvPr id="3" name="Content Placeholder 2">
            <a:extLst>
              <a:ext uri="{FF2B5EF4-FFF2-40B4-BE49-F238E27FC236}">
                <a16:creationId xmlns:a16="http://schemas.microsoft.com/office/drawing/2014/main" id="{2A7E5EC4-6BF5-4ED6-9E38-CF3894D8E892}"/>
              </a:ext>
            </a:extLst>
          </p:cNvPr>
          <p:cNvSpPr>
            <a:spLocks noGrp="1"/>
          </p:cNvSpPr>
          <p:nvPr>
            <p:ph idx="1"/>
          </p:nvPr>
        </p:nvSpPr>
        <p:spPr>
          <a:xfrm>
            <a:off x="357703" y="2579806"/>
            <a:ext cx="4254150" cy="3742762"/>
          </a:xfrm>
        </p:spPr>
        <p:txBody>
          <a:bodyPr vert="horz" lIns="91440" tIns="45720" rIns="91440" bIns="45720" rtlCol="0" anchor="t">
            <a:normAutofit/>
          </a:bodyPr>
          <a:lstStyle/>
          <a:p>
            <a:pPr marL="0" indent="0">
              <a:buNone/>
            </a:pPr>
            <a:endParaRPr lang="en-US" sz="1100" b="1" dirty="0">
              <a:ea typeface="Calibri"/>
              <a:cs typeface="Calibri"/>
            </a:endParaRPr>
          </a:p>
          <a:p>
            <a:endParaRPr lang="en-US" sz="1100">
              <a:ea typeface="Calibri"/>
              <a:cs typeface="Calibri"/>
              <a:hlinkClick r:id="rId3"/>
            </a:endParaRPr>
          </a:p>
          <a:p>
            <a:endParaRPr lang="en-US" sz="1100">
              <a:hlinkClick r:id="rId3"/>
            </a:endParaRPr>
          </a:p>
          <a:p>
            <a:pPr marL="0" indent="0">
              <a:buNone/>
            </a:pPr>
            <a:r>
              <a:rPr lang="en-US" sz="1100" b="1" dirty="0">
                <a:hlinkClick r:id="rId3"/>
              </a:rPr>
              <a:t>Child and Families Act</a:t>
            </a:r>
            <a:endParaRPr lang="en-US" sz="1100" b="1" dirty="0">
              <a:ea typeface="Calibri"/>
              <a:cs typeface="Calibri"/>
              <a:hlinkClick r:id="rId3"/>
            </a:endParaRPr>
          </a:p>
          <a:p>
            <a:r>
              <a:rPr lang="en-US" sz="1100" dirty="0">
                <a:hlinkClick r:id="rId4"/>
              </a:rPr>
              <a:t>https://www.legislation.gov.uk/ukpga/2014/6/contents/enacted</a:t>
            </a:r>
            <a:endParaRPr lang="en-US" sz="1100" dirty="0">
              <a:hlinkClick r:id="rId5"/>
            </a:endParaRPr>
          </a:p>
          <a:p>
            <a:endParaRPr lang="en-US" sz="1100">
              <a:hlinkClick r:id="rId5"/>
            </a:endParaRPr>
          </a:p>
          <a:p>
            <a:pPr marL="0" indent="0">
              <a:buNone/>
            </a:pPr>
            <a:r>
              <a:rPr lang="en-US" sz="1100" b="1" dirty="0">
                <a:hlinkClick r:id="rId5"/>
              </a:rPr>
              <a:t>Equalities Act</a:t>
            </a:r>
            <a:endParaRPr lang="en-US" sz="1100" b="1" dirty="0">
              <a:ea typeface="Calibri"/>
              <a:cs typeface="Calibri"/>
              <a:hlinkClick r:id="rId5"/>
            </a:endParaRPr>
          </a:p>
          <a:p>
            <a:r>
              <a:rPr lang="en-US" sz="1100" dirty="0">
                <a:hlinkClick r:id="rId5"/>
              </a:rPr>
              <a:t>https://www.legislation.gov.uk/ukpga/2010/15/contents</a:t>
            </a:r>
            <a:endParaRPr lang="en-US" sz="1100" dirty="0"/>
          </a:p>
          <a:p>
            <a:endParaRPr lang="en-US" sz="1100" b="1" dirty="0">
              <a:latin typeface="Arial"/>
              <a:cs typeface="Arial"/>
            </a:endParaRPr>
          </a:p>
          <a:p>
            <a:pPr marL="0" indent="0">
              <a:buNone/>
            </a:pPr>
            <a:r>
              <a:rPr lang="en-US" sz="1100" b="1" dirty="0">
                <a:latin typeface="Arial"/>
                <a:cs typeface="Arial"/>
                <a:hlinkClick r:id="rId3"/>
              </a:rPr>
              <a:t>Fiancial regulations</a:t>
            </a:r>
            <a:endParaRPr lang="en-US" sz="1100">
              <a:solidFill>
                <a:srgbClr val="0563C1"/>
              </a:solidFill>
              <a:latin typeface="Arial"/>
              <a:cs typeface="Arial"/>
            </a:endParaRPr>
          </a:p>
          <a:p>
            <a:r>
              <a:rPr lang="en-US" sz="1100" dirty="0">
                <a:latin typeface="Arial"/>
                <a:cs typeface="Arial"/>
                <a:hlinkClick r:id="rId3"/>
              </a:rPr>
              <a:t>https://www.legislation.gov.uk/uksi/2023/59/contents/made</a:t>
            </a:r>
            <a:endParaRPr lang="en-US" sz="1100">
              <a:latin typeface="Arial"/>
              <a:cs typeface="Arial"/>
            </a:endParaRPr>
          </a:p>
          <a:p>
            <a:endParaRPr lang="en-US" sz="1100" dirty="0">
              <a:cs typeface="Calibri"/>
            </a:endParaRPr>
          </a:p>
        </p:txBody>
      </p:sp>
    </p:spTree>
    <p:extLst>
      <p:ext uri="{BB962C8B-B14F-4D97-AF65-F5344CB8AC3E}">
        <p14:creationId xmlns:p14="http://schemas.microsoft.com/office/powerpoint/2010/main" val="1949938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numbers and graphs">
            <a:extLst>
              <a:ext uri="{FF2B5EF4-FFF2-40B4-BE49-F238E27FC236}">
                <a16:creationId xmlns:a16="http://schemas.microsoft.com/office/drawing/2014/main" id="{5455201C-51AE-15A6-772D-DF9A483AE821}"/>
              </a:ext>
            </a:extLst>
          </p:cNvPr>
          <p:cNvPicPr>
            <a:picLocks noChangeAspect="1"/>
          </p:cNvPicPr>
          <p:nvPr/>
        </p:nvPicPr>
        <p:blipFill rotWithShape="1">
          <a:blip r:embed="rId2"/>
          <a:srcRect l="5884" r="-1" b="-1"/>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CC4F5A-278F-2B1F-2C91-21941B8F6CDE}"/>
              </a:ext>
            </a:extLst>
          </p:cNvPr>
          <p:cNvSpPr>
            <a:spLocks noGrp="1"/>
          </p:cNvSpPr>
          <p:nvPr>
            <p:ph type="title"/>
          </p:nvPr>
        </p:nvSpPr>
        <p:spPr>
          <a:xfrm>
            <a:off x="535665" y="780517"/>
            <a:ext cx="3973385" cy="3692028"/>
          </a:xfrm>
          <a:noFill/>
        </p:spPr>
        <p:txBody>
          <a:bodyPr vert="horz" lIns="91440" tIns="45720" rIns="91440" bIns="45720" rtlCol="0" anchor="b">
            <a:normAutofit/>
          </a:bodyPr>
          <a:lstStyle/>
          <a:p>
            <a:r>
              <a:rPr lang="en-US" sz="5200" b="1" dirty="0">
                <a:latin typeface="+mn-lt"/>
              </a:rPr>
              <a:t>The financial case for investment</a:t>
            </a:r>
          </a:p>
        </p:txBody>
      </p:sp>
    </p:spTree>
    <p:extLst>
      <p:ext uri="{BB962C8B-B14F-4D97-AF65-F5344CB8AC3E}">
        <p14:creationId xmlns:p14="http://schemas.microsoft.com/office/powerpoint/2010/main" val="216137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5FA21E-7E93-1966-75EC-29B6A9C108C5}"/>
              </a:ext>
            </a:extLst>
          </p:cNvPr>
          <p:cNvSpPr/>
          <p:nvPr/>
        </p:nvSpPr>
        <p:spPr>
          <a:xfrm>
            <a:off x="749425" y="562231"/>
            <a:ext cx="7520528" cy="4955203"/>
          </a:xfrm>
          <a:prstGeom prst="rect">
            <a:avLst/>
          </a:prstGeom>
        </p:spPr>
        <p:txBody>
          <a:bodyPr wrap="square" lIns="91440" tIns="45720" rIns="91440" bIns="45720" anchor="t">
            <a:spAutoFit/>
          </a:bodyPr>
          <a:lstStyle/>
          <a:p>
            <a:r>
              <a:rPr lang="en-GB" sz="4000" b="1" dirty="0"/>
              <a:t>Welcome, introductions and housekeeping</a:t>
            </a:r>
          </a:p>
          <a:p>
            <a:r>
              <a:rPr lang="en-GB" sz="2400" dirty="0"/>
              <a:t> </a:t>
            </a:r>
          </a:p>
          <a:p>
            <a:endParaRPr lang="en-GB" sz="2400" dirty="0"/>
          </a:p>
          <a:p>
            <a:endParaRPr lang="en-GB" sz="2400" dirty="0"/>
          </a:p>
          <a:p>
            <a:pPr marL="342900" indent="-342900">
              <a:buFont typeface="Arial" panose="020B0604020202020204" pitchFamily="34" charset="0"/>
              <a:buChar char="•"/>
            </a:pPr>
            <a:r>
              <a:rPr lang="en-GB" sz="2400" dirty="0"/>
              <a:t>Names</a:t>
            </a:r>
          </a:p>
          <a:p>
            <a:pPr marL="342900" indent="-342900">
              <a:buFont typeface="Arial" panose="020B0604020202020204" pitchFamily="34" charset="0"/>
              <a:buChar char="•"/>
            </a:pPr>
            <a:r>
              <a:rPr lang="en-GB" sz="2400" dirty="0">
                <a:cs typeface="Calibri"/>
              </a:rPr>
              <a:t>Role and LA area in the chat</a:t>
            </a:r>
            <a:endParaRPr lang="en-GB" sz="2400" dirty="0"/>
          </a:p>
          <a:p>
            <a:pPr marL="342900" indent="-342900">
              <a:buFont typeface="Arial" panose="020B0604020202020204" pitchFamily="34" charset="0"/>
              <a:buChar char="•"/>
            </a:pPr>
            <a:r>
              <a:rPr lang="en-GB" sz="2400" dirty="0"/>
              <a:t>Cameras and mics</a:t>
            </a:r>
          </a:p>
          <a:p>
            <a:pPr marL="342900" indent="-342900">
              <a:buFont typeface="Arial" panose="020B0604020202020204" pitchFamily="34" charset="0"/>
              <a:buChar char="•"/>
            </a:pPr>
            <a:r>
              <a:rPr lang="en-GB" sz="2400" dirty="0"/>
              <a:t>Chat</a:t>
            </a:r>
          </a:p>
          <a:p>
            <a:pPr marL="342900" indent="-342900">
              <a:buFont typeface="Arial" panose="020B0604020202020204" pitchFamily="34" charset="0"/>
              <a:buChar char="•"/>
            </a:pPr>
            <a:r>
              <a:rPr lang="en-GB" sz="2400" dirty="0"/>
              <a:t>Are you comfy?</a:t>
            </a:r>
          </a:p>
          <a:p>
            <a:pPr marL="342900" indent="-342900">
              <a:buFont typeface="Arial" panose="020B0604020202020204" pitchFamily="34" charset="0"/>
              <a:buChar char="•"/>
            </a:pPr>
            <a:r>
              <a:rPr lang="en-GB" sz="2400" dirty="0"/>
              <a:t>Can you give yourself this time?</a:t>
            </a:r>
          </a:p>
          <a:p>
            <a:endParaRPr lang="en-GB" sz="2000" dirty="0"/>
          </a:p>
        </p:txBody>
      </p:sp>
      <p:pic>
        <p:nvPicPr>
          <p:cNvPr id="7" name="Picture 6" descr="Logo, company name&#10;&#10;Description automatically generated">
            <a:extLst>
              <a:ext uri="{FF2B5EF4-FFF2-40B4-BE49-F238E27FC236}">
                <a16:creationId xmlns:a16="http://schemas.microsoft.com/office/drawing/2014/main" id="{A75C8BA3-06F1-60AB-4D85-52418EAD79A3}"/>
              </a:ext>
            </a:extLst>
          </p:cNvPr>
          <p:cNvPicPr>
            <a:picLocks noChangeAspect="1"/>
          </p:cNvPicPr>
          <p:nvPr/>
        </p:nvPicPr>
        <p:blipFill rotWithShape="1">
          <a:blip r:embed="rId3"/>
          <a:srcRect t="28826" b="31705"/>
          <a:stretch/>
        </p:blipFill>
        <p:spPr>
          <a:xfrm>
            <a:off x="8164207" y="-1"/>
            <a:ext cx="4027793" cy="1124465"/>
          </a:xfrm>
          <a:prstGeom prst="rect">
            <a:avLst/>
          </a:prstGeom>
        </p:spPr>
      </p:pic>
      <p:pic>
        <p:nvPicPr>
          <p:cNvPr id="3" name="Picture 2" descr="A close-up of a garden&#10;&#10;Description automatically generated">
            <a:extLst>
              <a:ext uri="{FF2B5EF4-FFF2-40B4-BE49-F238E27FC236}">
                <a16:creationId xmlns:a16="http://schemas.microsoft.com/office/drawing/2014/main" id="{FA478D69-74FD-C576-8430-A0176308226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952911" y="2255757"/>
            <a:ext cx="5793177" cy="3252627"/>
          </a:xfrm>
          <a:prstGeom prst="rect">
            <a:avLst/>
          </a:prstGeom>
        </p:spPr>
      </p:pic>
    </p:spTree>
    <p:extLst>
      <p:ext uri="{BB962C8B-B14F-4D97-AF65-F5344CB8AC3E}">
        <p14:creationId xmlns:p14="http://schemas.microsoft.com/office/powerpoint/2010/main" val="309685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4950EA47-E7CB-F2C6-F0F5-81B18D94FE3A}"/>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D79440-9709-8C44-1C43-5945210B1B48}"/>
              </a:ext>
            </a:extLst>
          </p:cNvPr>
          <p:cNvSpPr>
            <a:spLocks noGrp="1"/>
          </p:cNvSpPr>
          <p:nvPr>
            <p:ph type="title"/>
          </p:nvPr>
        </p:nvSpPr>
        <p:spPr>
          <a:xfrm>
            <a:off x="838200" y="365125"/>
            <a:ext cx="3822189" cy="1899912"/>
          </a:xfrm>
        </p:spPr>
        <p:txBody>
          <a:bodyPr>
            <a:normAutofit/>
          </a:bodyPr>
          <a:lstStyle/>
          <a:p>
            <a:r>
              <a:rPr lang="en-GB" sz="4000" b="1">
                <a:latin typeface="Calibri"/>
                <a:cs typeface="Calibri Light"/>
              </a:rPr>
              <a:t>The cost of not investing</a:t>
            </a:r>
          </a:p>
        </p:txBody>
      </p:sp>
      <p:sp>
        <p:nvSpPr>
          <p:cNvPr id="3" name="Content Placeholder 2">
            <a:extLst>
              <a:ext uri="{FF2B5EF4-FFF2-40B4-BE49-F238E27FC236}">
                <a16:creationId xmlns:a16="http://schemas.microsoft.com/office/drawing/2014/main" id="{90136EA5-56D8-7F2F-9779-985328F5953A}"/>
              </a:ext>
            </a:extLst>
          </p:cNvPr>
          <p:cNvSpPr>
            <a:spLocks noGrp="1"/>
          </p:cNvSpPr>
          <p:nvPr>
            <p:ph idx="1"/>
          </p:nvPr>
        </p:nvSpPr>
        <p:spPr>
          <a:xfrm>
            <a:off x="838200" y="2434201"/>
            <a:ext cx="3822189" cy="3742762"/>
          </a:xfrm>
        </p:spPr>
        <p:txBody>
          <a:bodyPr vert="horz" lIns="91440" tIns="45720" rIns="91440" bIns="45720" rtlCol="0">
            <a:normAutofit/>
          </a:bodyPr>
          <a:lstStyle/>
          <a:p>
            <a:r>
              <a:rPr lang="en-GB" sz="2000">
                <a:cs typeface="Calibri"/>
              </a:rPr>
              <a:t>Reduced income to the LA, sector and families</a:t>
            </a:r>
          </a:p>
          <a:p>
            <a:r>
              <a:rPr lang="en-GB" sz="2000">
                <a:cs typeface="Calibri"/>
              </a:rPr>
              <a:t>Legal challenge in the early years (and beyond)</a:t>
            </a:r>
          </a:p>
          <a:p>
            <a:r>
              <a:rPr lang="en-GB" sz="2000">
                <a:cs typeface="Calibri"/>
              </a:rPr>
              <a:t>Specialist verses mainstream  = £52,500 per year per child</a:t>
            </a:r>
          </a:p>
          <a:p>
            <a:endParaRPr lang="en-GB" sz="2000">
              <a:cs typeface="Calibri"/>
            </a:endParaRPr>
          </a:p>
        </p:txBody>
      </p:sp>
    </p:spTree>
    <p:extLst>
      <p:ext uri="{BB962C8B-B14F-4D97-AF65-F5344CB8AC3E}">
        <p14:creationId xmlns:p14="http://schemas.microsoft.com/office/powerpoint/2010/main" val="3310802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197C2-7949-226B-340F-67928DF85FA4}"/>
              </a:ext>
            </a:extLst>
          </p:cNvPr>
          <p:cNvSpPr>
            <a:spLocks noGrp="1"/>
          </p:cNvSpPr>
          <p:nvPr>
            <p:ph type="title"/>
          </p:nvPr>
        </p:nvSpPr>
        <p:spPr>
          <a:xfrm>
            <a:off x="640080" y="325369"/>
            <a:ext cx="4368602" cy="1956841"/>
          </a:xfrm>
        </p:spPr>
        <p:txBody>
          <a:bodyPr anchor="b">
            <a:normAutofit/>
          </a:bodyPr>
          <a:lstStyle/>
          <a:p>
            <a:r>
              <a:rPr lang="en-GB" sz="3400">
                <a:cs typeface="Calibri Light"/>
              </a:rPr>
              <a:t>Case study: the cost benefits of early intervention</a:t>
            </a:r>
            <a:br>
              <a:rPr lang="en-GB" sz="3400">
                <a:cs typeface="Calibri Light"/>
              </a:rPr>
            </a:br>
            <a:endParaRPr lang="en-GB" sz="3400">
              <a:cs typeface="Calibri Light"/>
            </a:endParaRP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530C4C-9023-ECFD-4A02-5D7C56598AFE}"/>
              </a:ext>
            </a:extLst>
          </p:cNvPr>
          <p:cNvSpPr>
            <a:spLocks noGrp="1"/>
          </p:cNvSpPr>
          <p:nvPr>
            <p:ph idx="1"/>
          </p:nvPr>
        </p:nvSpPr>
        <p:spPr>
          <a:xfrm>
            <a:off x="640080" y="2872899"/>
            <a:ext cx="4243589" cy="3320668"/>
          </a:xfrm>
        </p:spPr>
        <p:txBody>
          <a:bodyPr vert="horz" lIns="91440" tIns="45720" rIns="91440" bIns="45720" rtlCol="0">
            <a:normAutofit/>
          </a:bodyPr>
          <a:lstStyle/>
          <a:p>
            <a:r>
              <a:rPr lang="en-GB" sz="1200">
                <a:cs typeface="Calibri"/>
              </a:rPr>
              <a:t>Local authority commissions early years assessment centre to support 25 children and families a year direct</a:t>
            </a:r>
          </a:p>
          <a:p>
            <a:r>
              <a:rPr lang="en-GB" sz="1200">
                <a:cs typeface="Calibri"/>
              </a:rPr>
              <a:t>Cohort unable to attend mainstream settings when they join</a:t>
            </a:r>
          </a:p>
          <a:p>
            <a:r>
              <a:rPr lang="en-GB" sz="1200">
                <a:cs typeface="Calibri"/>
              </a:rPr>
              <a:t>90% of children who leave go to the mainstream</a:t>
            </a:r>
          </a:p>
          <a:p>
            <a:r>
              <a:rPr lang="en-GB" sz="1200">
                <a:cs typeface="Calibri"/>
              </a:rPr>
              <a:t>Whole service annually cost local authority £180,000 (now £200,000)</a:t>
            </a:r>
          </a:p>
          <a:p>
            <a:r>
              <a:rPr lang="en-GB" sz="1200">
                <a:cs typeface="Calibri"/>
              </a:rPr>
              <a:t>Extra cost per annum to send a child to special school £52,540</a:t>
            </a:r>
          </a:p>
          <a:p>
            <a:endParaRPr lang="en-GB" sz="1200">
              <a:cs typeface="Calibri"/>
            </a:endParaRPr>
          </a:p>
          <a:p>
            <a:r>
              <a:rPr lang="en-GB" sz="1200">
                <a:cs typeface="Calibri"/>
              </a:rPr>
              <a:t>For each year that each child helped early stays in mainstream their life outcomes are likely to be better and LA saves over £52,540</a:t>
            </a:r>
          </a:p>
        </p:txBody>
      </p:sp>
      <p:pic>
        <p:nvPicPr>
          <p:cNvPr id="4" name="Picture 3" descr="A group of people around a baby&#10;&#10;Description automatically generated">
            <a:extLst>
              <a:ext uri="{FF2B5EF4-FFF2-40B4-BE49-F238E27FC236}">
                <a16:creationId xmlns:a16="http://schemas.microsoft.com/office/drawing/2014/main" id="{8E2C2FD8-D9E1-C8CB-48D5-FE558DE38927}"/>
              </a:ext>
            </a:extLst>
          </p:cNvPr>
          <p:cNvPicPr>
            <a:picLocks noChangeAspect="1"/>
          </p:cNvPicPr>
          <p:nvPr/>
        </p:nvPicPr>
        <p:blipFill rotWithShape="1">
          <a:blip r:embed="rId2"/>
          <a:srcRect t="195" r="-2" b="2702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30237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stones balanced in a stack">
            <a:extLst>
              <a:ext uri="{FF2B5EF4-FFF2-40B4-BE49-F238E27FC236}">
                <a16:creationId xmlns:a16="http://schemas.microsoft.com/office/drawing/2014/main" id="{07C4E57D-7C6B-E32D-D9A1-DAE494C595A1}"/>
              </a:ext>
            </a:extLst>
          </p:cNvPr>
          <p:cNvPicPr>
            <a:picLocks noChangeAspect="1"/>
          </p:cNvPicPr>
          <p:nvPr/>
        </p:nvPicPr>
        <p:blipFill rotWithShape="1">
          <a:blip r:embed="rId2"/>
          <a:srcRect t="15294" b="437"/>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501E0D-E1AF-9432-26C5-575D9F9B3853}"/>
              </a:ext>
            </a:extLst>
          </p:cNvPr>
          <p:cNvSpPr>
            <a:spLocks noGrp="1"/>
          </p:cNvSpPr>
          <p:nvPr>
            <p:ph type="title"/>
          </p:nvPr>
        </p:nvSpPr>
        <p:spPr>
          <a:xfrm>
            <a:off x="146881" y="-1068039"/>
            <a:ext cx="7353671"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rPr>
              <a:t>Corporate and children’s service benefits</a:t>
            </a:r>
            <a:endParaRPr lang="en-US" sz="5200" dirty="0">
              <a:solidFill>
                <a:srgbClr val="FFFFFF"/>
              </a:solidFill>
            </a:endParaRPr>
          </a:p>
        </p:txBody>
      </p:sp>
    </p:spTree>
    <p:extLst>
      <p:ext uri="{BB962C8B-B14F-4D97-AF65-F5344CB8AC3E}">
        <p14:creationId xmlns:p14="http://schemas.microsoft.com/office/powerpoint/2010/main" val="357804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C1E3D9-110E-984A-27B1-90FEDB3A5027}"/>
              </a:ext>
            </a:extLst>
          </p:cNvPr>
          <p:cNvSpPr>
            <a:spLocks noGrp="1"/>
          </p:cNvSpPr>
          <p:nvPr>
            <p:ph type="title"/>
          </p:nvPr>
        </p:nvSpPr>
        <p:spPr>
          <a:xfrm>
            <a:off x="466722" y="586855"/>
            <a:ext cx="3201366" cy="3387497"/>
          </a:xfrm>
        </p:spPr>
        <p:txBody>
          <a:bodyPr anchor="b">
            <a:normAutofit/>
          </a:bodyPr>
          <a:lstStyle/>
          <a:p>
            <a:pPr algn="r"/>
            <a:r>
              <a:rPr lang="en-GB" sz="4000" b="1">
                <a:solidFill>
                  <a:srgbClr val="FFFFFF"/>
                </a:solidFill>
                <a:latin typeface="Calibri"/>
                <a:cs typeface="Calibri"/>
              </a:rPr>
              <a:t>For children's services</a:t>
            </a:r>
          </a:p>
        </p:txBody>
      </p:sp>
      <p:sp>
        <p:nvSpPr>
          <p:cNvPr id="3" name="Content Placeholder 2">
            <a:extLst>
              <a:ext uri="{FF2B5EF4-FFF2-40B4-BE49-F238E27FC236}">
                <a16:creationId xmlns:a16="http://schemas.microsoft.com/office/drawing/2014/main" id="{3DB6D67B-79F0-A694-ACB7-556130A6FEC9}"/>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GB" sz="2000" dirty="0">
                <a:cs typeface="Calibri"/>
              </a:rPr>
              <a:t>Safeguarding</a:t>
            </a:r>
          </a:p>
          <a:p>
            <a:r>
              <a:rPr lang="en-GB" sz="2000" dirty="0">
                <a:cs typeface="Calibri"/>
              </a:rPr>
              <a:t>Educational attainment</a:t>
            </a:r>
          </a:p>
          <a:p>
            <a:r>
              <a:rPr lang="en-GB" sz="2000" dirty="0">
                <a:cs typeface="Calibri"/>
              </a:rPr>
              <a:t>SEND support</a:t>
            </a:r>
          </a:p>
          <a:p>
            <a:r>
              <a:rPr lang="en-GB" sz="2000" dirty="0">
                <a:cs typeface="Calibri"/>
              </a:rPr>
              <a:t>Health and wellbeing</a:t>
            </a:r>
          </a:p>
          <a:p>
            <a:r>
              <a:rPr lang="en-GB" sz="2000">
                <a:cs typeface="Calibri"/>
              </a:rPr>
              <a:t>Family hubs</a:t>
            </a:r>
          </a:p>
        </p:txBody>
      </p:sp>
    </p:spTree>
    <p:extLst>
      <p:ext uri="{BB962C8B-B14F-4D97-AF65-F5344CB8AC3E}">
        <p14:creationId xmlns:p14="http://schemas.microsoft.com/office/powerpoint/2010/main" val="826706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C1E3D9-110E-984A-27B1-90FEDB3A5027}"/>
              </a:ext>
            </a:extLst>
          </p:cNvPr>
          <p:cNvSpPr>
            <a:spLocks noGrp="1"/>
          </p:cNvSpPr>
          <p:nvPr>
            <p:ph type="title"/>
          </p:nvPr>
        </p:nvSpPr>
        <p:spPr>
          <a:xfrm>
            <a:off x="466722" y="586855"/>
            <a:ext cx="3201366" cy="3387497"/>
          </a:xfrm>
        </p:spPr>
        <p:txBody>
          <a:bodyPr anchor="b">
            <a:normAutofit/>
          </a:bodyPr>
          <a:lstStyle/>
          <a:p>
            <a:r>
              <a:rPr lang="en-GB" dirty="0">
                <a:solidFill>
                  <a:schemeClr val="bg1"/>
                </a:solidFill>
                <a:ea typeface="+mj-lt"/>
                <a:cs typeface="+mj-lt"/>
              </a:rPr>
              <a:t>For the whole council and partners</a:t>
            </a:r>
            <a:endParaRPr lang="en-US" dirty="0">
              <a:solidFill>
                <a:schemeClr val="bg1"/>
              </a:solidFill>
              <a:cs typeface="Calibri Light" panose="020F0302020204030204"/>
            </a:endParaRPr>
          </a:p>
        </p:txBody>
      </p:sp>
      <p:sp>
        <p:nvSpPr>
          <p:cNvPr id="3" name="Content Placeholder 2">
            <a:extLst>
              <a:ext uri="{FF2B5EF4-FFF2-40B4-BE49-F238E27FC236}">
                <a16:creationId xmlns:a16="http://schemas.microsoft.com/office/drawing/2014/main" id="{3DB6D67B-79F0-A694-ACB7-556130A6FEC9}"/>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GB" dirty="0">
                <a:latin typeface="Arial"/>
                <a:cs typeface="Arial"/>
              </a:rPr>
              <a:t>Regeneration</a:t>
            </a:r>
            <a:endParaRPr lang="en-US" dirty="0">
              <a:latin typeface="Arial"/>
              <a:cs typeface="Arial"/>
            </a:endParaRPr>
          </a:p>
          <a:p>
            <a:r>
              <a:rPr lang="en-GB" dirty="0">
                <a:latin typeface="Arial"/>
                <a:cs typeface="Arial"/>
              </a:rPr>
              <a:t>Employment and housing</a:t>
            </a:r>
            <a:endParaRPr lang="en-US" dirty="0">
              <a:latin typeface="Arial"/>
              <a:cs typeface="Arial"/>
            </a:endParaRPr>
          </a:p>
          <a:p>
            <a:r>
              <a:rPr lang="en-GB" dirty="0">
                <a:latin typeface="Arial"/>
                <a:cs typeface="Arial"/>
              </a:rPr>
              <a:t>Capital strategies</a:t>
            </a:r>
            <a:endParaRPr lang="en-US" dirty="0">
              <a:latin typeface="Arial"/>
              <a:cs typeface="Arial"/>
            </a:endParaRPr>
          </a:p>
          <a:p>
            <a:r>
              <a:rPr lang="en-GB" dirty="0">
                <a:latin typeface="Arial"/>
                <a:cs typeface="Arial"/>
              </a:rPr>
              <a:t>Communications and public relations</a:t>
            </a:r>
            <a:endParaRPr lang="en-GB" dirty="0"/>
          </a:p>
        </p:txBody>
      </p:sp>
    </p:spTree>
    <p:extLst>
      <p:ext uri="{BB962C8B-B14F-4D97-AF65-F5344CB8AC3E}">
        <p14:creationId xmlns:p14="http://schemas.microsoft.com/office/powerpoint/2010/main" val="3663520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791A0FE8-5333-AC11-EBEC-2E6C1F833A01}"/>
              </a:ext>
            </a:extLst>
          </p:cNvPr>
          <p:cNvPicPr>
            <a:picLocks noChangeAspect="1"/>
          </p:cNvPicPr>
          <p:nvPr/>
        </p:nvPicPr>
        <p:blipFill rotWithShape="1">
          <a:blip r:embed="rId2">
            <a:alphaModFix amt="50000"/>
          </a:blip>
          <a:srcRect t="1300" r="-1" b="14409"/>
          <a:stretch/>
        </p:blipFill>
        <p:spPr>
          <a:xfrm>
            <a:off x="20" y="10"/>
            <a:ext cx="12188930" cy="6857990"/>
          </a:xfrm>
          <a:prstGeom prst="rect">
            <a:avLst/>
          </a:prstGeom>
        </p:spPr>
      </p:pic>
      <p:sp>
        <p:nvSpPr>
          <p:cNvPr id="2" name="Title 1">
            <a:extLst>
              <a:ext uri="{FF2B5EF4-FFF2-40B4-BE49-F238E27FC236}">
                <a16:creationId xmlns:a16="http://schemas.microsoft.com/office/drawing/2014/main" id="{07C17078-243E-6B65-F1E2-9C96AD30461D}"/>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b="1">
                <a:solidFill>
                  <a:schemeClr val="bg1"/>
                </a:solidFill>
              </a:rPr>
              <a:t>Case Study - Gloucestershire</a:t>
            </a:r>
          </a:p>
        </p:txBody>
      </p:sp>
      <p:sp>
        <p:nvSpPr>
          <p:cNvPr id="1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777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1FAC0C47-07F7-C795-FF47-C8685A73C3F6}"/>
              </a:ext>
            </a:extLst>
          </p:cNvPr>
          <p:cNvPicPr>
            <a:picLocks noChangeAspect="1"/>
          </p:cNvPicPr>
          <p:nvPr/>
        </p:nvPicPr>
        <p:blipFill rotWithShape="1">
          <a:blip r:embed="rId2"/>
          <a:srcRect t="7619" r="-2" b="-2"/>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627C3-13D9-C5D9-5535-9C7B16B5820D}"/>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Questions?</a:t>
            </a:r>
          </a:p>
        </p:txBody>
      </p:sp>
    </p:spTree>
    <p:extLst>
      <p:ext uri="{BB962C8B-B14F-4D97-AF65-F5344CB8AC3E}">
        <p14:creationId xmlns:p14="http://schemas.microsoft.com/office/powerpoint/2010/main" val="894140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lit desk">
            <a:extLst>
              <a:ext uri="{FF2B5EF4-FFF2-40B4-BE49-F238E27FC236}">
                <a16:creationId xmlns:a16="http://schemas.microsoft.com/office/drawing/2014/main" id="{575D9571-0103-F898-3490-2AEDFBAB507E}"/>
              </a:ext>
            </a:extLst>
          </p:cNvPr>
          <p:cNvPicPr>
            <a:picLocks noChangeAspect="1"/>
          </p:cNvPicPr>
          <p:nvPr/>
        </p:nvPicPr>
        <p:blipFill rotWithShape="1">
          <a:blip r:embed="rId2"/>
          <a:srcRect r="5882"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567F94-8701-EC95-5ABB-302460C1F237}"/>
              </a:ext>
            </a:extLst>
          </p:cNvPr>
          <p:cNvSpPr>
            <a:spLocks noGrp="1"/>
          </p:cNvSpPr>
          <p:nvPr>
            <p:ph type="title"/>
          </p:nvPr>
        </p:nvSpPr>
        <p:spPr>
          <a:xfrm>
            <a:off x="380999" y="267145"/>
            <a:ext cx="3822189" cy="1899912"/>
          </a:xfrm>
        </p:spPr>
        <p:txBody>
          <a:bodyPr>
            <a:normAutofit/>
          </a:bodyPr>
          <a:lstStyle/>
          <a:p>
            <a:r>
              <a:rPr lang="en-US" sz="3400" b="1" dirty="0">
                <a:latin typeface="+mn-lt"/>
              </a:rPr>
              <a:t>Things we know that work to support investment</a:t>
            </a:r>
          </a:p>
        </p:txBody>
      </p:sp>
      <p:sp>
        <p:nvSpPr>
          <p:cNvPr id="3" name="Content Placeholder 2">
            <a:extLst>
              <a:ext uri="{FF2B5EF4-FFF2-40B4-BE49-F238E27FC236}">
                <a16:creationId xmlns:a16="http://schemas.microsoft.com/office/drawing/2014/main" id="{3C14D619-D06E-F6CD-1CAF-17CBF480B505}"/>
              </a:ext>
            </a:extLst>
          </p:cNvPr>
          <p:cNvSpPr>
            <a:spLocks noGrp="1"/>
          </p:cNvSpPr>
          <p:nvPr>
            <p:ph idx="1"/>
          </p:nvPr>
        </p:nvSpPr>
        <p:spPr>
          <a:xfrm>
            <a:off x="380998" y="2434192"/>
            <a:ext cx="3822189" cy="3742762"/>
          </a:xfrm>
        </p:spPr>
        <p:txBody>
          <a:bodyPr vert="horz" lIns="91440" tIns="45720" rIns="91440" bIns="45720" rtlCol="0" anchor="t">
            <a:normAutofit lnSpcReduction="10000"/>
          </a:bodyPr>
          <a:lstStyle/>
          <a:p>
            <a:r>
              <a:rPr lang="en-US" sz="2000" dirty="0">
                <a:cs typeface="Calibri"/>
              </a:rPr>
              <a:t>An overarching strategy linked to the legal framework</a:t>
            </a:r>
          </a:p>
          <a:p>
            <a:r>
              <a:rPr lang="en-US" sz="2000" dirty="0">
                <a:cs typeface="Calibri"/>
              </a:rPr>
              <a:t>Member involvement</a:t>
            </a:r>
          </a:p>
          <a:p>
            <a:r>
              <a:rPr lang="en-US" sz="2000" dirty="0">
                <a:cs typeface="Calibri"/>
              </a:rPr>
              <a:t>Data, data, data</a:t>
            </a:r>
          </a:p>
          <a:p>
            <a:r>
              <a:rPr lang="en-US" sz="2000" dirty="0">
                <a:cs typeface="Calibri"/>
              </a:rPr>
              <a:t>A structure to reflect delivery</a:t>
            </a:r>
          </a:p>
          <a:p>
            <a:r>
              <a:rPr lang="en-US" sz="2000" dirty="0">
                <a:cs typeface="Calibri"/>
              </a:rPr>
              <a:t>Articulate the funding</a:t>
            </a:r>
          </a:p>
          <a:p>
            <a:r>
              <a:rPr lang="en-US" sz="2000" dirty="0">
                <a:cs typeface="Calibri"/>
              </a:rPr>
              <a:t>Identify your champions</a:t>
            </a:r>
          </a:p>
          <a:p>
            <a:r>
              <a:rPr lang="en-US" sz="2000" dirty="0">
                <a:cs typeface="Calibri"/>
              </a:rPr>
              <a:t>Schools forum?</a:t>
            </a:r>
          </a:p>
          <a:p>
            <a:r>
              <a:rPr lang="en-US" sz="2000" dirty="0">
                <a:cs typeface="Calibri"/>
              </a:rPr>
              <a:t>Publicity and marketing</a:t>
            </a:r>
          </a:p>
          <a:p>
            <a:r>
              <a:rPr lang="en-US" sz="2000" dirty="0">
                <a:cs typeface="Calibri"/>
              </a:rPr>
              <a:t>Think about "the sell"</a:t>
            </a:r>
          </a:p>
        </p:txBody>
      </p:sp>
    </p:spTree>
    <p:extLst>
      <p:ext uri="{BB962C8B-B14F-4D97-AF65-F5344CB8AC3E}">
        <p14:creationId xmlns:p14="http://schemas.microsoft.com/office/powerpoint/2010/main" val="1512382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Multi-coloured paper-craft art">
            <a:extLst>
              <a:ext uri="{FF2B5EF4-FFF2-40B4-BE49-F238E27FC236}">
                <a16:creationId xmlns:a16="http://schemas.microsoft.com/office/drawing/2014/main" id="{4E55A2C7-3F70-C87B-3886-B5AC582021F3}"/>
              </a:ext>
            </a:extLst>
          </p:cNvPr>
          <p:cNvPicPr>
            <a:picLocks noChangeAspect="1"/>
          </p:cNvPicPr>
          <p:nvPr/>
        </p:nvPicPr>
        <p:blipFill rotWithShape="1">
          <a:blip r:embed="rId3">
            <a:alphaModFix amt="50000"/>
          </a:blip>
          <a:srcRect t="11025" b="4706"/>
          <a:stretch/>
        </p:blipFill>
        <p:spPr>
          <a:xfrm>
            <a:off x="20" y="1"/>
            <a:ext cx="12191980" cy="6857999"/>
          </a:xfrm>
          <a:prstGeom prst="rect">
            <a:avLst/>
          </a:prstGeom>
        </p:spPr>
      </p:pic>
      <p:sp>
        <p:nvSpPr>
          <p:cNvPr id="2" name="Title 1">
            <a:extLst>
              <a:ext uri="{FF2B5EF4-FFF2-40B4-BE49-F238E27FC236}">
                <a16:creationId xmlns:a16="http://schemas.microsoft.com/office/drawing/2014/main" id="{A5B430FF-4ACA-A5D4-111A-BFBCD1AE6A74}"/>
              </a:ext>
            </a:extLst>
          </p:cNvPr>
          <p:cNvSpPr>
            <a:spLocks noGrp="1"/>
          </p:cNvSpPr>
          <p:nvPr>
            <p:ph type="title"/>
          </p:nvPr>
        </p:nvSpPr>
        <p:spPr>
          <a:xfrm>
            <a:off x="1485172" y="2136744"/>
            <a:ext cx="9144000" cy="2900518"/>
          </a:xfrm>
        </p:spPr>
        <p:txBody>
          <a:bodyPr vert="horz" lIns="91440" tIns="45720" rIns="91440" bIns="45720" rtlCol="0" anchor="b">
            <a:normAutofit fontScale="90000"/>
          </a:bodyPr>
          <a:lstStyle/>
          <a:p>
            <a:pPr algn="ctr"/>
            <a:br>
              <a:rPr lang="en-US" sz="5100" b="1" dirty="0">
                <a:solidFill>
                  <a:srgbClr val="FFFFFF"/>
                </a:solidFill>
                <a:cs typeface="Calibri Light"/>
              </a:rPr>
            </a:br>
            <a:br>
              <a:rPr lang="en-US" sz="5100" b="1" dirty="0">
                <a:solidFill>
                  <a:srgbClr val="FFFFFF"/>
                </a:solidFill>
              </a:rPr>
            </a:br>
            <a:r>
              <a:rPr lang="en-US" sz="5100" b="1" dirty="0">
                <a:solidFill>
                  <a:srgbClr val="FFFFFF"/>
                </a:solidFill>
              </a:rPr>
              <a:t>What can and will you do now </a:t>
            </a:r>
            <a:br>
              <a:rPr lang="en-US" sz="5100" b="1" dirty="0">
                <a:solidFill>
                  <a:srgbClr val="FFFFFF"/>
                </a:solidFill>
              </a:rPr>
            </a:br>
            <a:r>
              <a:rPr lang="en-US" sz="5100" b="1" dirty="0">
                <a:solidFill>
                  <a:srgbClr val="FFFFFF"/>
                </a:solidFill>
              </a:rPr>
              <a:t>and next?</a:t>
            </a:r>
            <a:br>
              <a:rPr lang="en-US" sz="5100" b="1" dirty="0">
                <a:solidFill>
                  <a:srgbClr val="FFFFFF"/>
                </a:solidFill>
              </a:rPr>
            </a:br>
            <a:br>
              <a:rPr lang="en-US" sz="5100" b="1" dirty="0">
                <a:solidFill>
                  <a:srgbClr val="FFFFFF"/>
                </a:solidFill>
              </a:rPr>
            </a:br>
            <a:endParaRPr lang="en-US" sz="5100" dirty="0">
              <a:solidFill>
                <a:srgbClr val="FFFFFF"/>
              </a:solidFill>
            </a:endParaRPr>
          </a:p>
        </p:txBody>
      </p:sp>
    </p:spTree>
    <p:extLst>
      <p:ext uri="{BB962C8B-B14F-4D97-AF65-F5344CB8AC3E}">
        <p14:creationId xmlns:p14="http://schemas.microsoft.com/office/powerpoint/2010/main" val="17046252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A495B8-5B0A-D0BE-F6E7-3141C68245CE}"/>
              </a:ext>
            </a:extLst>
          </p:cNvPr>
          <p:cNvSpPr txBox="1">
            <a:spLocks/>
          </p:cNvSpPr>
          <p:nvPr/>
        </p:nvSpPr>
        <p:spPr>
          <a:xfrm>
            <a:off x="1122139" y="3429000"/>
            <a:ext cx="9947722" cy="1492132"/>
          </a:xfrm>
          <a:prstGeom prst="rect">
            <a:avLst/>
          </a:prstGeom>
        </p:spPr>
        <p:txBody>
          <a:bodyPr vert="horz" lIns="91440" tIns="45720" rIns="91440" bIns="45720" rtlCol="0" anchor="t">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a:solidFill>
                  <a:srgbClr val="025B9D"/>
                </a:solidFill>
                <a:latin typeface="+mn-lt"/>
                <a:cs typeface="Calibri"/>
              </a:rPr>
              <a:t>Thank you for joining us and do keep in touch!</a:t>
            </a:r>
          </a:p>
          <a:p>
            <a:pPr algn="ctr"/>
            <a:endParaRPr lang="en-US" sz="9600" dirty="0">
              <a:solidFill>
                <a:srgbClr val="025B9D"/>
              </a:solidFill>
              <a:latin typeface="+mn-lt"/>
              <a:cs typeface="Calibri"/>
            </a:endParaRPr>
          </a:p>
          <a:p>
            <a:pPr algn="ctr"/>
            <a:r>
              <a:rPr lang="en-US" sz="9600" dirty="0">
                <a:solidFill>
                  <a:srgbClr val="025B9D"/>
                </a:solidFill>
                <a:latin typeface="+mn-lt"/>
                <a:hlinkClick r:id="rId2"/>
              </a:rPr>
              <a:t>https://dingley.org.uk</a:t>
            </a:r>
            <a:endParaRPr lang="en-US" sz="9600" dirty="0">
              <a:solidFill>
                <a:srgbClr val="025B9D"/>
              </a:solidFill>
              <a:latin typeface="+mn-lt"/>
            </a:endParaRPr>
          </a:p>
          <a:p>
            <a:pPr algn="ctr"/>
            <a:endParaRPr lang="en-US" sz="9600" dirty="0">
              <a:solidFill>
                <a:srgbClr val="025B9D"/>
              </a:solidFill>
              <a:latin typeface="+mn-lt"/>
            </a:endParaRPr>
          </a:p>
          <a:p>
            <a:pPr algn="ctr"/>
            <a:endParaRPr lang="en-US" sz="9600" dirty="0">
              <a:solidFill>
                <a:srgbClr val="025B9D"/>
              </a:solidFill>
              <a:latin typeface="+mn-lt"/>
            </a:endParaRPr>
          </a:p>
          <a:p>
            <a:pPr algn="ctr"/>
            <a:endParaRPr lang="en-US" sz="9600" dirty="0">
              <a:solidFill>
                <a:srgbClr val="025B9D"/>
              </a:solidFill>
              <a:latin typeface="+mn-lt"/>
            </a:endParaRPr>
          </a:p>
          <a:p>
            <a:pPr algn="ctr"/>
            <a:endParaRPr lang="en-US" sz="9600" dirty="0">
              <a:solidFill>
                <a:srgbClr val="025B9D"/>
              </a:solidFill>
              <a:latin typeface="+mn-lt"/>
            </a:endParaRPr>
          </a:p>
          <a:p>
            <a:pPr algn="ctr"/>
            <a:br>
              <a:rPr lang="en-US" sz="7200" dirty="0">
                <a:solidFill>
                  <a:srgbClr val="025B9D"/>
                </a:solidFill>
                <a:latin typeface="+mn-lt"/>
              </a:rPr>
            </a:br>
            <a:r>
              <a:rPr lang="en-US" sz="7200" dirty="0">
                <a:solidFill>
                  <a:srgbClr val="025B9D"/>
                </a:solidFill>
                <a:latin typeface="+mn-lt"/>
              </a:rPr>
              <a:t>Catherine McLeod MBE </a:t>
            </a:r>
            <a:r>
              <a:rPr lang="en-US" sz="7200" dirty="0">
                <a:solidFill>
                  <a:srgbClr val="025B9D"/>
                </a:solidFill>
                <a:latin typeface="+mn-lt"/>
                <a:hlinkClick r:id="rId3">
                  <a:extLst>
                    <a:ext uri="{A12FA001-AC4F-418D-AE19-62706E023703}">
                      <ahyp:hlinkClr xmlns:ahyp="http://schemas.microsoft.com/office/drawing/2018/hyperlinkcolor" val="tx"/>
                    </a:ext>
                  </a:extLst>
                </a:hlinkClick>
              </a:rPr>
              <a:t>catherine.mcleod@dingley.org.uk</a:t>
            </a:r>
            <a:br>
              <a:rPr lang="en-US" sz="7200" dirty="0">
                <a:solidFill>
                  <a:srgbClr val="025B9D"/>
                </a:solidFill>
                <a:latin typeface="+mn-lt"/>
              </a:rPr>
            </a:br>
            <a:r>
              <a:rPr lang="en-US" sz="7200" dirty="0">
                <a:solidFill>
                  <a:srgbClr val="025B9D"/>
                </a:solidFill>
                <a:latin typeface="+mn-lt"/>
              </a:rPr>
              <a:t>Ann Van Dyke MBE  </a:t>
            </a:r>
            <a:r>
              <a:rPr lang="en-US" sz="7200" dirty="0">
                <a:solidFill>
                  <a:srgbClr val="025B9D"/>
                </a:solidFill>
                <a:latin typeface="+mn-lt"/>
                <a:hlinkClick r:id="rId4">
                  <a:extLst>
                    <a:ext uri="{A12FA001-AC4F-418D-AE19-62706E023703}">
                      <ahyp:hlinkClr xmlns:ahyp="http://schemas.microsoft.com/office/drawing/2018/hyperlinkcolor" val="tx"/>
                    </a:ext>
                  </a:extLst>
                </a:hlinkClick>
              </a:rPr>
              <a:t>ann.vandyke@dingley.org.uk</a:t>
            </a:r>
            <a:br>
              <a:rPr lang="en-US" sz="7200" dirty="0">
                <a:solidFill>
                  <a:schemeClr val="tx2"/>
                </a:solidFill>
              </a:rPr>
            </a:br>
            <a:endParaRPr lang="en-US" sz="7200" dirty="0">
              <a:solidFill>
                <a:srgbClr val="025B9D"/>
              </a:solidFill>
              <a:latin typeface="+mn-lt"/>
              <a:cs typeface="Calibri"/>
            </a:endParaRPr>
          </a:p>
        </p:txBody>
      </p:sp>
      <p:pic>
        <p:nvPicPr>
          <p:cNvPr id="5" name="Picture 4" descr="Logo, company name&#10;&#10;Description automatically generated">
            <a:extLst>
              <a:ext uri="{FF2B5EF4-FFF2-40B4-BE49-F238E27FC236}">
                <a16:creationId xmlns:a16="http://schemas.microsoft.com/office/drawing/2014/main" id="{6511D772-5D13-EE45-23DA-FB87F3954E04}"/>
              </a:ext>
            </a:extLst>
          </p:cNvPr>
          <p:cNvPicPr>
            <a:picLocks noChangeAspect="1"/>
          </p:cNvPicPr>
          <p:nvPr/>
        </p:nvPicPr>
        <p:blipFill rotWithShape="1">
          <a:blip r:embed="rId5"/>
          <a:srcRect t="28826" b="31705"/>
          <a:stretch/>
        </p:blipFill>
        <p:spPr>
          <a:xfrm>
            <a:off x="2147672" y="351071"/>
            <a:ext cx="7268706" cy="2029253"/>
          </a:xfrm>
          <a:prstGeom prst="rect">
            <a:avLst/>
          </a:prstGeom>
        </p:spPr>
      </p:pic>
    </p:spTree>
    <p:extLst>
      <p:ext uri="{BB962C8B-B14F-4D97-AF65-F5344CB8AC3E}">
        <p14:creationId xmlns:p14="http://schemas.microsoft.com/office/powerpoint/2010/main" val="198946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D85520-A200-54F6-C9D1-97E6932B4095}"/>
              </a:ext>
            </a:extLst>
          </p:cNvPr>
          <p:cNvSpPr>
            <a:spLocks noGrp="1"/>
          </p:cNvSpPr>
          <p:nvPr>
            <p:ph type="title"/>
          </p:nvPr>
        </p:nvSpPr>
        <p:spPr>
          <a:xfrm>
            <a:off x="413681" y="280572"/>
            <a:ext cx="4646904" cy="1624520"/>
          </a:xfrm>
        </p:spPr>
        <p:txBody>
          <a:bodyPr anchor="ctr">
            <a:normAutofit/>
          </a:bodyPr>
          <a:lstStyle/>
          <a:p>
            <a:r>
              <a:rPr lang="en-US" sz="4000" b="1" dirty="0">
                <a:latin typeface="+mn-lt"/>
              </a:rPr>
              <a:t>Aims and agenda</a:t>
            </a:r>
            <a:endParaRPr lang="en-US" dirty="0"/>
          </a:p>
        </p:txBody>
      </p:sp>
      <p:sp>
        <p:nvSpPr>
          <p:cNvPr id="3" name="Content Placeholder 2">
            <a:extLst>
              <a:ext uri="{FF2B5EF4-FFF2-40B4-BE49-F238E27FC236}">
                <a16:creationId xmlns:a16="http://schemas.microsoft.com/office/drawing/2014/main" id="{8AB054B9-2F15-880E-EEF0-72B4C27A6F91}"/>
              </a:ext>
            </a:extLst>
          </p:cNvPr>
          <p:cNvSpPr>
            <a:spLocks noGrp="1"/>
          </p:cNvSpPr>
          <p:nvPr>
            <p:ph idx="1"/>
          </p:nvPr>
        </p:nvSpPr>
        <p:spPr>
          <a:xfrm>
            <a:off x="413680" y="2402814"/>
            <a:ext cx="5142011" cy="4146935"/>
          </a:xfrm>
        </p:spPr>
        <p:txBody>
          <a:bodyPr anchor="ctr">
            <a:normAutofit fontScale="92500" lnSpcReduction="10000"/>
          </a:bodyPr>
          <a:lstStyle/>
          <a:p>
            <a:pPr marL="0" indent="0">
              <a:buNone/>
            </a:pPr>
            <a:r>
              <a:rPr lang="en-US" sz="2000" dirty="0">
                <a:cs typeface="Calibri" panose="020F0502020204030204"/>
              </a:rPr>
              <a:t>To equip you with knowledge, evidence and examples of how to secure council wide support for early years inclusion</a:t>
            </a:r>
          </a:p>
          <a:p>
            <a:pPr marL="0" indent="0">
              <a:buNone/>
            </a:pPr>
            <a:endParaRPr lang="en-US" sz="2000" dirty="0"/>
          </a:p>
          <a:p>
            <a:r>
              <a:rPr lang="en-US" sz="2000" dirty="0"/>
              <a:t>Introductions and welcome</a:t>
            </a:r>
            <a:endParaRPr lang="en-US" dirty="0"/>
          </a:p>
          <a:p>
            <a:r>
              <a:rPr lang="en-US" sz="2000" dirty="0"/>
              <a:t>Why now more than ever?</a:t>
            </a:r>
          </a:p>
          <a:p>
            <a:r>
              <a:rPr lang="en-US" sz="2000" dirty="0"/>
              <a:t>The evidence base</a:t>
            </a:r>
          </a:p>
          <a:p>
            <a:r>
              <a:rPr lang="en-US" sz="2000" dirty="0"/>
              <a:t>Our inter related duties</a:t>
            </a:r>
          </a:p>
          <a:p>
            <a:r>
              <a:rPr lang="en-US" sz="2000" dirty="0"/>
              <a:t>The financial case for investment</a:t>
            </a:r>
          </a:p>
          <a:p>
            <a:r>
              <a:rPr lang="en-US" sz="2000" dirty="0"/>
              <a:t>Corporate and children’s services benefits</a:t>
            </a:r>
          </a:p>
          <a:p>
            <a:r>
              <a:rPr lang="en-US" sz="2000" dirty="0"/>
              <a:t>Case study from Gloucestershire</a:t>
            </a:r>
          </a:p>
          <a:p>
            <a:r>
              <a:rPr lang="en-US" sz="2000" dirty="0"/>
              <a:t>What can and will you do next?</a:t>
            </a:r>
          </a:p>
        </p:txBody>
      </p:sp>
      <p:pic>
        <p:nvPicPr>
          <p:cNvPr id="5" name="Picture 4" descr="The calendar on a table stacked on top of notebooks">
            <a:extLst>
              <a:ext uri="{FF2B5EF4-FFF2-40B4-BE49-F238E27FC236}">
                <a16:creationId xmlns:a16="http://schemas.microsoft.com/office/drawing/2014/main" id="{14D2147E-8AD8-8A4C-EEA3-DE3CACD35BC5}"/>
              </a:ext>
            </a:extLst>
          </p:cNvPr>
          <p:cNvPicPr>
            <a:picLocks noChangeAspect="1"/>
          </p:cNvPicPr>
          <p:nvPr/>
        </p:nvPicPr>
        <p:blipFill rotWithShape="1">
          <a:blip r:embed="rId2"/>
          <a:srcRect l="28139" r="12461" b="-2"/>
          <a:stretch/>
        </p:blipFill>
        <p:spPr>
          <a:xfrm>
            <a:off x="6096000" y="1"/>
            <a:ext cx="6102825" cy="6858000"/>
          </a:xfrm>
          <a:prstGeom prst="rect">
            <a:avLst/>
          </a:prstGeom>
        </p:spPr>
      </p:pic>
    </p:spTree>
    <p:extLst>
      <p:ext uri="{BB962C8B-B14F-4D97-AF65-F5344CB8AC3E}">
        <p14:creationId xmlns:p14="http://schemas.microsoft.com/office/powerpoint/2010/main" val="177039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osing, crowd&#10;&#10;Description automatically generated">
            <a:extLst>
              <a:ext uri="{FF2B5EF4-FFF2-40B4-BE49-F238E27FC236}">
                <a16:creationId xmlns:a16="http://schemas.microsoft.com/office/drawing/2014/main" id="{0AB453F2-7BBB-8BBD-992C-9B0980A3ABAD}"/>
              </a:ext>
            </a:extLst>
          </p:cNvPr>
          <p:cNvPicPr>
            <a:picLocks noChangeAspect="1"/>
          </p:cNvPicPr>
          <p:nvPr/>
        </p:nvPicPr>
        <p:blipFill rotWithShape="1">
          <a:blip r:embed="rId3"/>
          <a:srcRect l="3639" r="2078"/>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6907513-3E88-0170-9506-C48AFBB94305}"/>
              </a:ext>
            </a:extLst>
          </p:cNvPr>
          <p:cNvSpPr>
            <a:spLocks noGrp="1"/>
          </p:cNvSpPr>
          <p:nvPr>
            <p:ph type="title"/>
          </p:nvPr>
        </p:nvSpPr>
        <p:spPr>
          <a:xfrm>
            <a:off x="231845" y="895972"/>
            <a:ext cx="3438144" cy="1125728"/>
          </a:xfrm>
        </p:spPr>
        <p:txBody>
          <a:bodyPr anchor="b">
            <a:normAutofit/>
          </a:bodyPr>
          <a:lstStyle/>
          <a:p>
            <a:r>
              <a:rPr lang="en-US" sz="2600" b="1" dirty="0">
                <a:latin typeface="+mn-lt"/>
              </a:rPr>
              <a:t>Who we are, and what we do </a:t>
            </a:r>
            <a:endParaRPr lang="en-US" sz="2600" b="1" dirty="0">
              <a:latin typeface="+mn-lt"/>
              <a:cs typeface="Calibri"/>
            </a:endParaRPr>
          </a:p>
        </p:txBody>
      </p:sp>
      <p:sp>
        <p:nvSpPr>
          <p:cNvPr id="3" name="Content Placeholder 2">
            <a:extLst>
              <a:ext uri="{FF2B5EF4-FFF2-40B4-BE49-F238E27FC236}">
                <a16:creationId xmlns:a16="http://schemas.microsoft.com/office/drawing/2014/main" id="{9008BA61-9304-03C4-2618-FF569030CC8A}"/>
              </a:ext>
            </a:extLst>
          </p:cNvPr>
          <p:cNvSpPr>
            <a:spLocks noGrp="1"/>
          </p:cNvSpPr>
          <p:nvPr>
            <p:ph idx="1"/>
          </p:nvPr>
        </p:nvSpPr>
        <p:spPr>
          <a:xfrm>
            <a:off x="175267" y="2273893"/>
            <a:ext cx="3799853" cy="3788783"/>
          </a:xfrm>
        </p:spPr>
        <p:txBody>
          <a:bodyPr vert="horz" lIns="91440" tIns="45720" rIns="91440" bIns="45720" rtlCol="0" anchor="t">
            <a:noAutofit/>
          </a:bodyPr>
          <a:lstStyle/>
          <a:p>
            <a:pPr marL="0" indent="0" fontAlgn="base">
              <a:buNone/>
            </a:pPr>
            <a:r>
              <a:rPr lang="en-GB" sz="1400" b="1" dirty="0"/>
              <a:t>A charity delivering specialist nursery provision for children with SEND</a:t>
            </a:r>
            <a:endParaRPr lang="en-GB" sz="1400" b="1" dirty="0">
              <a:cs typeface="Calibri"/>
            </a:endParaRPr>
          </a:p>
          <a:p>
            <a:pPr lvl="1" fontAlgn="base"/>
            <a:r>
              <a:rPr lang="en-GB" sz="1400" dirty="0"/>
              <a:t>Working with children, families and mainstream providers</a:t>
            </a:r>
            <a:endParaRPr lang="en-GB" sz="1400" dirty="0">
              <a:cs typeface="Calibri"/>
            </a:endParaRPr>
          </a:p>
          <a:p>
            <a:pPr lvl="1"/>
            <a:r>
              <a:rPr lang="en-GB" sz="1400" dirty="0">
                <a:cs typeface="Calibri"/>
              </a:rPr>
              <a:t>Thousands of children and families supported over 40 years</a:t>
            </a:r>
          </a:p>
          <a:p>
            <a:pPr lvl="1"/>
            <a:r>
              <a:rPr lang="en-GB" sz="1400" dirty="0">
                <a:ea typeface="+mn-lt"/>
                <a:cs typeface="+mn-lt"/>
              </a:rPr>
              <a:t>35% to 70% transitions to the mainstream</a:t>
            </a:r>
            <a:endParaRPr lang="en-GB" sz="1400" dirty="0"/>
          </a:p>
          <a:p>
            <a:pPr marL="457200" lvl="1" indent="0">
              <a:buNone/>
            </a:pPr>
            <a:endParaRPr lang="en-GB" sz="1400" dirty="0">
              <a:cs typeface="Calibri" panose="020F0502020204030204"/>
            </a:endParaRPr>
          </a:p>
          <a:p>
            <a:pPr marL="0" indent="0" fontAlgn="base">
              <a:buNone/>
            </a:pPr>
            <a:r>
              <a:rPr lang="en-GB" sz="1400" b="1" dirty="0"/>
              <a:t>A will to drive an inclusion movement</a:t>
            </a:r>
            <a:endParaRPr lang="en-GB" sz="1400" b="1" dirty="0">
              <a:cs typeface="Calibri"/>
            </a:endParaRPr>
          </a:p>
          <a:p>
            <a:pPr lvl="1" fontAlgn="base"/>
            <a:r>
              <a:rPr lang="en-GB" sz="1400" dirty="0"/>
              <a:t>A comprehensive and hugely successful  training programme (96% of thousands tell us they can take more children with SEND)</a:t>
            </a:r>
            <a:endParaRPr lang="en-GB" sz="1400" dirty="0">
              <a:ea typeface="Calibri"/>
              <a:cs typeface="Calibri"/>
            </a:endParaRPr>
          </a:p>
          <a:p>
            <a:pPr lvl="1" fontAlgn="base"/>
            <a:r>
              <a:rPr lang="en-GB" sz="1400" dirty="0"/>
              <a:t>Working across the UK with LAs, providers, partners &amp; parents</a:t>
            </a:r>
            <a:endParaRPr lang="en-GB" sz="1400" dirty="0">
              <a:cs typeface="Calibri"/>
            </a:endParaRPr>
          </a:p>
          <a:p>
            <a:pPr lvl="1" fontAlgn="base"/>
            <a:r>
              <a:rPr lang="en-GB" sz="1400" dirty="0"/>
              <a:t>Lobbying for change nationally representing their voices</a:t>
            </a:r>
            <a:endParaRPr lang="en-GB" sz="1400" dirty="0">
              <a:cs typeface="Calibri"/>
            </a:endParaRPr>
          </a:p>
          <a:p>
            <a:pPr marL="0" indent="0">
              <a:buNone/>
            </a:pPr>
            <a:endParaRPr lang="en-US" sz="1100" dirty="0">
              <a:cs typeface="Calibri"/>
            </a:endParaRPr>
          </a:p>
        </p:txBody>
      </p:sp>
      <p:pic>
        <p:nvPicPr>
          <p:cNvPr id="4" name="Picture 3" descr="Logo, company name&#10;&#10;Description automatically generated">
            <a:extLst>
              <a:ext uri="{FF2B5EF4-FFF2-40B4-BE49-F238E27FC236}">
                <a16:creationId xmlns:a16="http://schemas.microsoft.com/office/drawing/2014/main" id="{64FBAA87-7F79-C65B-4F05-3D970881766F}"/>
              </a:ext>
            </a:extLst>
          </p:cNvPr>
          <p:cNvPicPr>
            <a:picLocks noChangeAspect="1"/>
          </p:cNvPicPr>
          <p:nvPr/>
        </p:nvPicPr>
        <p:blipFill>
          <a:blip r:embed="rId4"/>
          <a:stretch>
            <a:fillRect/>
          </a:stretch>
        </p:blipFill>
        <p:spPr>
          <a:xfrm>
            <a:off x="48997" y="205220"/>
            <a:ext cx="3001668" cy="840300"/>
          </a:xfrm>
          <a:prstGeom prst="rect">
            <a:avLst/>
          </a:prstGeom>
        </p:spPr>
      </p:pic>
    </p:spTree>
    <p:extLst>
      <p:ext uri="{BB962C8B-B14F-4D97-AF65-F5344CB8AC3E}">
        <p14:creationId xmlns:p14="http://schemas.microsoft.com/office/powerpoint/2010/main" val="68927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t growing in a concrete crack">
            <a:extLst>
              <a:ext uri="{FF2B5EF4-FFF2-40B4-BE49-F238E27FC236}">
                <a16:creationId xmlns:a16="http://schemas.microsoft.com/office/drawing/2014/main" id="{931D88A9-7457-E59F-4A94-76C5AF025E4D}"/>
              </a:ext>
            </a:extLst>
          </p:cNvPr>
          <p:cNvPicPr>
            <a:picLocks noChangeAspect="1"/>
          </p:cNvPicPr>
          <p:nvPr/>
        </p:nvPicPr>
        <p:blipFill rotWithShape="1">
          <a:blip r:embed="rId3"/>
          <a:srcRect r="5882" b="-1"/>
          <a:stretch/>
        </p:blipFill>
        <p:spPr>
          <a:xfrm>
            <a:off x="2522358" y="10"/>
            <a:ext cx="9669642" cy="6857990"/>
          </a:xfrm>
          <a:prstGeom prst="rect">
            <a:avLst/>
          </a:prstGeom>
        </p:spPr>
      </p:pic>
      <p:sp>
        <p:nvSpPr>
          <p:cNvPr id="18" name="Rectangle 1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BBB380-0C7D-1C94-E988-58A2D0D779F5}"/>
              </a:ext>
            </a:extLst>
          </p:cNvPr>
          <p:cNvSpPr>
            <a:spLocks noGrp="1"/>
          </p:cNvSpPr>
          <p:nvPr>
            <p:ph type="title"/>
          </p:nvPr>
        </p:nvSpPr>
        <p:spPr>
          <a:xfrm>
            <a:off x="865731" y="-418088"/>
            <a:ext cx="3973385" cy="3692028"/>
          </a:xfrm>
          <a:noFill/>
        </p:spPr>
        <p:txBody>
          <a:bodyPr vert="horz" lIns="91440" tIns="45720" rIns="91440" bIns="45720" rtlCol="0" anchor="b">
            <a:normAutofit/>
          </a:bodyPr>
          <a:lstStyle/>
          <a:p>
            <a:r>
              <a:rPr lang="en-US" sz="5200" b="1" dirty="0"/>
              <a:t>Why now more than ever ?</a:t>
            </a:r>
          </a:p>
        </p:txBody>
      </p:sp>
      <p:sp>
        <p:nvSpPr>
          <p:cNvPr id="3" name="Content Placeholder 2">
            <a:extLst>
              <a:ext uri="{FF2B5EF4-FFF2-40B4-BE49-F238E27FC236}">
                <a16:creationId xmlns:a16="http://schemas.microsoft.com/office/drawing/2014/main" id="{8844E982-B80F-5033-534E-957A2021A999}"/>
              </a:ext>
            </a:extLst>
          </p:cNvPr>
          <p:cNvSpPr>
            <a:spLocks noGrp="1"/>
          </p:cNvSpPr>
          <p:nvPr>
            <p:ph idx="1"/>
          </p:nvPr>
        </p:nvSpPr>
        <p:spPr>
          <a:xfrm>
            <a:off x="865731" y="4009124"/>
            <a:ext cx="3973386" cy="1485319"/>
          </a:xfrm>
          <a:noFill/>
        </p:spPr>
        <p:txBody>
          <a:bodyPr vert="horz" lIns="91440" tIns="45720" rIns="91440" bIns="45720" rtlCol="0">
            <a:normAutofit/>
          </a:bodyPr>
          <a:lstStyle/>
          <a:p>
            <a:pPr marL="0" indent="0">
              <a:buNone/>
            </a:pPr>
            <a:r>
              <a:rPr lang="en-US" sz="2400" dirty="0"/>
              <a:t>Risks and opportunities from the childcare expansion</a:t>
            </a:r>
          </a:p>
        </p:txBody>
      </p:sp>
    </p:spTree>
    <p:extLst>
      <p:ext uri="{BB962C8B-B14F-4D97-AF65-F5344CB8AC3E}">
        <p14:creationId xmlns:p14="http://schemas.microsoft.com/office/powerpoint/2010/main" val="32439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and question mark">
            <a:extLst>
              <a:ext uri="{FF2B5EF4-FFF2-40B4-BE49-F238E27FC236}">
                <a16:creationId xmlns:a16="http://schemas.microsoft.com/office/drawing/2014/main" id="{09BF7E68-3E56-6DCD-984A-AD280B870EE6}"/>
              </a:ext>
            </a:extLst>
          </p:cNvPr>
          <p:cNvPicPr>
            <a:picLocks noChangeAspect="1"/>
          </p:cNvPicPr>
          <p:nvPr/>
        </p:nvPicPr>
        <p:blipFill rotWithShape="1">
          <a:blip r:embed="rId3"/>
          <a:srcRect l="12054" r="8634"/>
          <a:stretch/>
        </p:blipFill>
        <p:spPr>
          <a:xfrm>
            <a:off x="2522358" y="10"/>
            <a:ext cx="9669642" cy="6857990"/>
          </a:xfrm>
          <a:prstGeom prst="rect">
            <a:avLst/>
          </a:prstGeom>
        </p:spPr>
      </p:pic>
      <p:sp>
        <p:nvSpPr>
          <p:cNvPr id="16" name="Rectangle 1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14223F-C821-684A-D05C-892CCBD4EBF6}"/>
              </a:ext>
            </a:extLst>
          </p:cNvPr>
          <p:cNvSpPr>
            <a:spLocks noGrp="1"/>
          </p:cNvSpPr>
          <p:nvPr>
            <p:ph type="title"/>
          </p:nvPr>
        </p:nvSpPr>
        <p:spPr>
          <a:xfrm>
            <a:off x="535665" y="731090"/>
            <a:ext cx="3973385" cy="3692028"/>
          </a:xfrm>
          <a:noFill/>
        </p:spPr>
        <p:txBody>
          <a:bodyPr vert="horz" lIns="91440" tIns="45720" rIns="91440" bIns="45720" rtlCol="0" anchor="b">
            <a:normAutofit/>
          </a:bodyPr>
          <a:lstStyle/>
          <a:p>
            <a:r>
              <a:rPr lang="en-US" sz="5200" b="1" dirty="0"/>
              <a:t>What are your concerns?</a:t>
            </a:r>
          </a:p>
        </p:txBody>
      </p:sp>
    </p:spTree>
    <p:extLst>
      <p:ext uri="{BB962C8B-B14F-4D97-AF65-F5344CB8AC3E}">
        <p14:creationId xmlns:p14="http://schemas.microsoft.com/office/powerpoint/2010/main" val="155514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F65545-A3D4-073E-F9C1-5C889B25192B}"/>
              </a:ext>
            </a:extLst>
          </p:cNvPr>
          <p:cNvPicPr>
            <a:picLocks noChangeAspect="1"/>
          </p:cNvPicPr>
          <p:nvPr/>
        </p:nvPicPr>
        <p:blipFill rotWithShape="1">
          <a:blip r:embed="rId3">
            <a:duotone>
              <a:schemeClr val="bg2">
                <a:shade val="45000"/>
                <a:satMod val="135000"/>
              </a:schemeClr>
              <a:prstClr val="white"/>
            </a:duotone>
          </a:blip>
          <a:srcRect t="6953" b="36797"/>
          <a:stretch/>
        </p:blipFill>
        <p:spPr>
          <a:xfrm>
            <a:off x="20" y="10"/>
            <a:ext cx="12191980" cy="6857990"/>
          </a:xfrm>
          <a:prstGeom prst="rect">
            <a:avLst/>
          </a:prstGeom>
        </p:spPr>
      </p:pic>
      <p:sp>
        <p:nvSpPr>
          <p:cNvPr id="2" name="Title 1">
            <a:extLst>
              <a:ext uri="{FF2B5EF4-FFF2-40B4-BE49-F238E27FC236}">
                <a16:creationId xmlns:a16="http://schemas.microsoft.com/office/drawing/2014/main" id="{569C35CF-2AE9-FA75-28EA-42C47BA2FB9A}"/>
              </a:ext>
            </a:extLst>
          </p:cNvPr>
          <p:cNvSpPr>
            <a:spLocks noGrp="1"/>
          </p:cNvSpPr>
          <p:nvPr>
            <p:ph type="title"/>
          </p:nvPr>
        </p:nvSpPr>
        <p:spPr>
          <a:xfrm>
            <a:off x="838200" y="365125"/>
            <a:ext cx="10515600" cy="1325563"/>
          </a:xfrm>
        </p:spPr>
        <p:txBody>
          <a:bodyPr>
            <a:normAutofit/>
          </a:bodyPr>
          <a:lstStyle/>
          <a:p>
            <a:r>
              <a:rPr lang="en-US" b="1" dirty="0">
                <a:latin typeface="+mn-lt"/>
              </a:rPr>
              <a:t>You recently told us the challenges were…</a:t>
            </a:r>
          </a:p>
        </p:txBody>
      </p:sp>
      <p:graphicFrame>
        <p:nvGraphicFramePr>
          <p:cNvPr id="5" name="Content Placeholder 2">
            <a:extLst>
              <a:ext uri="{FF2B5EF4-FFF2-40B4-BE49-F238E27FC236}">
                <a16:creationId xmlns:a16="http://schemas.microsoft.com/office/drawing/2014/main" id="{B3157C1C-0AEB-E9DC-8012-2265089A7D2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816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a gauge&#10;&#10;Description automatically generated">
            <a:extLst>
              <a:ext uri="{FF2B5EF4-FFF2-40B4-BE49-F238E27FC236}">
                <a16:creationId xmlns:a16="http://schemas.microsoft.com/office/drawing/2014/main" id="{3240C5B5-E439-CF64-4DDE-FA2091525C7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67" r="4816"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1245C7-D7E6-EFC1-04E1-901959AE51BF}"/>
              </a:ext>
            </a:extLst>
          </p:cNvPr>
          <p:cNvSpPr>
            <a:spLocks noGrp="1"/>
          </p:cNvSpPr>
          <p:nvPr>
            <p:ph type="title"/>
          </p:nvPr>
        </p:nvSpPr>
        <p:spPr>
          <a:xfrm>
            <a:off x="609737" y="182563"/>
            <a:ext cx="3822189" cy="1899912"/>
          </a:xfrm>
        </p:spPr>
        <p:txBody>
          <a:bodyPr>
            <a:normAutofit/>
          </a:bodyPr>
          <a:lstStyle/>
          <a:p>
            <a:r>
              <a:rPr lang="en-US" sz="4000" b="1" dirty="0">
                <a:latin typeface="+mn-lt"/>
              </a:rPr>
              <a:t>What are the pressures?</a:t>
            </a:r>
          </a:p>
        </p:txBody>
      </p:sp>
      <p:sp>
        <p:nvSpPr>
          <p:cNvPr id="3" name="Content Placeholder 2">
            <a:extLst>
              <a:ext uri="{FF2B5EF4-FFF2-40B4-BE49-F238E27FC236}">
                <a16:creationId xmlns:a16="http://schemas.microsoft.com/office/drawing/2014/main" id="{5EF8D814-1C43-AD97-8C32-8592CBD7D04A}"/>
              </a:ext>
            </a:extLst>
          </p:cNvPr>
          <p:cNvSpPr>
            <a:spLocks noGrp="1"/>
          </p:cNvSpPr>
          <p:nvPr>
            <p:ph idx="1"/>
          </p:nvPr>
        </p:nvSpPr>
        <p:spPr>
          <a:xfrm>
            <a:off x="442784" y="2265037"/>
            <a:ext cx="3822189" cy="3742762"/>
          </a:xfrm>
        </p:spPr>
        <p:txBody>
          <a:bodyPr vert="horz" lIns="91440" tIns="45720" rIns="91440" bIns="45720" rtlCol="0" anchor="t">
            <a:normAutofit/>
          </a:bodyPr>
          <a:lstStyle/>
          <a:p>
            <a:r>
              <a:rPr lang="en-US" sz="1900" dirty="0"/>
              <a:t>Each expansion has reduced accessibility for children with SEND</a:t>
            </a:r>
          </a:p>
          <a:p>
            <a:r>
              <a:rPr lang="en-US" sz="1900" dirty="0"/>
              <a:t>The sector is already under strain</a:t>
            </a:r>
          </a:p>
          <a:p>
            <a:r>
              <a:rPr lang="en-US" sz="1900" dirty="0"/>
              <a:t>There is an increasing number of children with SEND</a:t>
            </a:r>
          </a:p>
          <a:p>
            <a:r>
              <a:rPr lang="en-US" sz="1900" dirty="0"/>
              <a:t>LA capacity is stretched</a:t>
            </a:r>
          </a:p>
          <a:p>
            <a:r>
              <a:rPr lang="en-US" sz="1900" dirty="0"/>
              <a:t>Funding is complicated</a:t>
            </a:r>
          </a:p>
          <a:p>
            <a:r>
              <a:rPr lang="en-US" sz="1900" u="sng" dirty="0"/>
              <a:t>BUT</a:t>
            </a:r>
            <a:r>
              <a:rPr lang="en-US" sz="1900" dirty="0"/>
              <a:t> confidence is a factor as well as funding</a:t>
            </a:r>
          </a:p>
          <a:p>
            <a:endParaRPr lang="en-US" sz="1900" dirty="0"/>
          </a:p>
          <a:p>
            <a:endParaRPr lang="en-US" sz="1900" dirty="0"/>
          </a:p>
        </p:txBody>
      </p:sp>
    </p:spTree>
    <p:extLst>
      <p:ext uri="{BB962C8B-B14F-4D97-AF65-F5344CB8AC3E}">
        <p14:creationId xmlns:p14="http://schemas.microsoft.com/office/powerpoint/2010/main" val="427006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4E5D7D9D-DBF5-AE26-A296-B554EABAF7AF}"/>
              </a:ext>
            </a:extLst>
          </p:cNvPr>
          <p:cNvPicPr>
            <a:picLocks noChangeAspect="1"/>
          </p:cNvPicPr>
          <p:nvPr/>
        </p:nvPicPr>
        <p:blipFill rotWithShape="1">
          <a:blip r:embed="rId2"/>
          <a:srcRect b="5436"/>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FF6043-4FA2-B177-0AD7-DAC16E4B8CD1}"/>
              </a:ext>
            </a:extLst>
          </p:cNvPr>
          <p:cNvSpPr>
            <a:spLocks noGrp="1"/>
          </p:cNvSpPr>
          <p:nvPr>
            <p:ph type="title"/>
          </p:nvPr>
        </p:nvSpPr>
        <p:spPr>
          <a:xfrm>
            <a:off x="418069" y="287155"/>
            <a:ext cx="3822189" cy="1899912"/>
          </a:xfrm>
        </p:spPr>
        <p:txBody>
          <a:bodyPr>
            <a:normAutofit/>
          </a:bodyPr>
          <a:lstStyle/>
          <a:p>
            <a:r>
              <a:rPr lang="en-US" sz="4000" b="1" dirty="0">
                <a:latin typeface="+mn-lt"/>
              </a:rPr>
              <a:t>And opportunities?</a:t>
            </a:r>
          </a:p>
        </p:txBody>
      </p:sp>
      <p:sp>
        <p:nvSpPr>
          <p:cNvPr id="3" name="Content Placeholder 2">
            <a:extLst>
              <a:ext uri="{FF2B5EF4-FFF2-40B4-BE49-F238E27FC236}">
                <a16:creationId xmlns:a16="http://schemas.microsoft.com/office/drawing/2014/main" id="{6086376F-1C72-383B-AB63-0E0DCEB22A69}"/>
              </a:ext>
            </a:extLst>
          </p:cNvPr>
          <p:cNvSpPr>
            <a:spLocks noGrp="1"/>
          </p:cNvSpPr>
          <p:nvPr>
            <p:ph idx="1"/>
          </p:nvPr>
        </p:nvSpPr>
        <p:spPr>
          <a:xfrm>
            <a:off x="418070" y="2458915"/>
            <a:ext cx="3822189" cy="3742762"/>
          </a:xfrm>
        </p:spPr>
        <p:txBody>
          <a:bodyPr vert="horz" lIns="91440" tIns="45720" rIns="91440" bIns="45720" rtlCol="0" anchor="t">
            <a:normAutofit/>
          </a:bodyPr>
          <a:lstStyle/>
          <a:p>
            <a:r>
              <a:rPr lang="en-US" sz="2000" dirty="0">
                <a:ea typeface="+mn-lt"/>
                <a:cs typeface="+mn-lt"/>
              </a:rPr>
              <a:t>Changes to demand and </a:t>
            </a:r>
            <a:r>
              <a:rPr lang="en-US" sz="2000">
                <a:ea typeface="+mn-lt"/>
                <a:cs typeface="+mn-lt"/>
              </a:rPr>
              <a:t>supply</a:t>
            </a:r>
            <a:endParaRPr lang="en-US"/>
          </a:p>
          <a:p>
            <a:r>
              <a:rPr lang="en-US" sz="2000" dirty="0"/>
              <a:t>Change = turn over in the sector</a:t>
            </a:r>
            <a:endParaRPr lang="en-US"/>
          </a:p>
          <a:p>
            <a:r>
              <a:rPr lang="en-US" sz="2000" dirty="0"/>
              <a:t>A wealth of experience</a:t>
            </a:r>
          </a:p>
          <a:p>
            <a:r>
              <a:rPr lang="en-US" sz="2000" dirty="0"/>
              <a:t>An acknowledgement centrally that this is an issue</a:t>
            </a:r>
          </a:p>
          <a:p>
            <a:endParaRPr lang="en-US" sz="2000" dirty="0"/>
          </a:p>
        </p:txBody>
      </p:sp>
    </p:spTree>
    <p:extLst>
      <p:ext uri="{BB962C8B-B14F-4D97-AF65-F5344CB8AC3E}">
        <p14:creationId xmlns:p14="http://schemas.microsoft.com/office/powerpoint/2010/main" val="4034927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27934E83E3AC4A821FF7D65C647CF3" ma:contentTypeVersion="18" ma:contentTypeDescription="Create a new document." ma:contentTypeScope="" ma:versionID="5797f0bc1d4900ba710060bfd187960e">
  <xsd:schema xmlns:xsd="http://www.w3.org/2001/XMLSchema" xmlns:xs="http://www.w3.org/2001/XMLSchema" xmlns:p="http://schemas.microsoft.com/office/2006/metadata/properties" xmlns:ns2="2f3bc997-f854-457e-a89a-f53daf41e975" xmlns:ns3="5ff03d53-907b-4153-b31a-f9c01187da2f" targetNamespace="http://schemas.microsoft.com/office/2006/metadata/properties" ma:root="true" ma:fieldsID="ac5ce1b79af9bc05dab852fe9b2a7131" ns2:_="" ns3:_="">
    <xsd:import namespace="2f3bc997-f854-457e-a89a-f53daf41e975"/>
    <xsd:import namespace="5ff03d53-907b-4153-b31a-f9c01187da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bc997-f854-457e-a89a-f53daf41e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fd98df-2cc9-409e-a9a9-85a472a8861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f03d53-907b-4153-b31a-f9c01187da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9a809a7-1504-4795-ab1a-8225feca0323}" ma:internalName="TaxCatchAll" ma:showField="CatchAllData" ma:web="5ff03d53-907b-4153-b31a-f9c01187da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3bc997-f854-457e-a89a-f53daf41e975">
      <Terms xmlns="http://schemas.microsoft.com/office/infopath/2007/PartnerControls"/>
    </lcf76f155ced4ddcb4097134ff3c332f>
    <TaxCatchAll xmlns="5ff03d53-907b-4153-b31a-f9c01187da2f" xsi:nil="true"/>
    <SharedWithUsers xmlns="5ff03d53-907b-4153-b31a-f9c01187da2f">
      <UserInfo>
        <DisplayName>Georgina  Gonzalez-Matthews</DisplayName>
        <AccountId>97</AccountId>
        <AccountType/>
      </UserInfo>
    </SharedWithUsers>
  </documentManagement>
</p:properties>
</file>

<file path=customXml/itemProps1.xml><?xml version="1.0" encoding="utf-8"?>
<ds:datastoreItem xmlns:ds="http://schemas.openxmlformats.org/officeDocument/2006/customXml" ds:itemID="{A083C3C2-A45B-4427-91E8-F39DAE5503DF}">
  <ds:schemaRefs>
    <ds:schemaRef ds:uri="http://schemas.microsoft.com/sharepoint/v3/contenttype/forms"/>
  </ds:schemaRefs>
</ds:datastoreItem>
</file>

<file path=customXml/itemProps2.xml><?xml version="1.0" encoding="utf-8"?>
<ds:datastoreItem xmlns:ds="http://schemas.openxmlformats.org/officeDocument/2006/customXml" ds:itemID="{AF1BACED-932E-4F60-879B-D5329B8D5D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3bc997-f854-457e-a89a-f53daf41e975"/>
    <ds:schemaRef ds:uri="5ff03d53-907b-4153-b31a-f9c01187da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EC1509-1E6C-4F1C-93B7-09E272863910}">
  <ds:schemaRefs>
    <ds:schemaRef ds:uri="http://schemas.microsoft.com/office/2006/metadata/properties"/>
    <ds:schemaRef ds:uri="http://schemas.microsoft.com/office/infopath/2007/PartnerControls"/>
    <ds:schemaRef ds:uri="2f3bc997-f854-457e-a89a-f53daf41e975"/>
    <ds:schemaRef ds:uri="5ff03d53-907b-4153-b31a-f9c01187da2f"/>
  </ds:schemaRefs>
</ds:datastoreItem>
</file>

<file path=docProps/app.xml><?xml version="1.0" encoding="utf-8"?>
<Properties xmlns="http://schemas.openxmlformats.org/officeDocument/2006/extended-properties" xmlns:vt="http://schemas.openxmlformats.org/officeDocument/2006/docPropsVTypes">
  <TotalTime>101</TotalTime>
  <Words>411</Words>
  <Application>Microsoft Office PowerPoint</Application>
  <PresentationFormat>Widescreen</PresentationFormat>
  <Paragraphs>81</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Why securing sufficient early years and childcare places for children with SEND is crucial to council wide priorities    </vt:lpstr>
      <vt:lpstr>PowerPoint Presentation</vt:lpstr>
      <vt:lpstr>Aims and agenda</vt:lpstr>
      <vt:lpstr>Who we are, and what we do </vt:lpstr>
      <vt:lpstr>Why now more than ever ?</vt:lpstr>
      <vt:lpstr>What are your concerns?</vt:lpstr>
      <vt:lpstr>You recently told us the challenges were…</vt:lpstr>
      <vt:lpstr>What are the pressures?</vt:lpstr>
      <vt:lpstr>And opportunities?</vt:lpstr>
      <vt:lpstr>The evidence base</vt:lpstr>
      <vt:lpstr>What do we know from our work with you?</vt:lpstr>
      <vt:lpstr>Children with learning disabilities across childhood and adolescence are, compared to other children: </vt:lpstr>
      <vt:lpstr>PowerPoint Presentation</vt:lpstr>
      <vt:lpstr>What’s changed for families?</vt:lpstr>
      <vt:lpstr>Question</vt:lpstr>
      <vt:lpstr>Our interrelated duties</vt:lpstr>
      <vt:lpstr>Our Legal Requirements</vt:lpstr>
      <vt:lpstr>Don’t forget the related legislation</vt:lpstr>
      <vt:lpstr>The financial case for investment</vt:lpstr>
      <vt:lpstr>The cost of not investing</vt:lpstr>
      <vt:lpstr>Case study: the cost benefits of early intervention </vt:lpstr>
      <vt:lpstr>Corporate and children’s service benefits</vt:lpstr>
      <vt:lpstr>For children's services</vt:lpstr>
      <vt:lpstr>For the whole council and partners</vt:lpstr>
      <vt:lpstr>Case Study - Gloucestershire</vt:lpstr>
      <vt:lpstr>Questions?</vt:lpstr>
      <vt:lpstr>Things we know that work to support investment</vt:lpstr>
      <vt:lpstr>  What can and will you do now  and next?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Benefits of Early Intervention for Children with SEND in the Early Years</dc:title>
  <dc:creator>Ann Van Dyke</dc:creator>
  <cp:lastModifiedBy>Ann Van Dyke</cp:lastModifiedBy>
  <cp:revision>326</cp:revision>
  <dcterms:created xsi:type="dcterms:W3CDTF">2024-02-01T18:57:42Z</dcterms:created>
  <dcterms:modified xsi:type="dcterms:W3CDTF">2024-05-22T11:52:55Z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0x0101009627934E83E3AC4A821FF7D65C647CF3</vt:lpwstr>
  </property>
  <property fmtid="{D5CDD505-2E9C-101B-9397-08002B2CF9AE}" pid="3" name="MediaServiceImageTags">
    <vt:lpwstr/>
  </property>
</Properties>
</file>