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82" r:id="rId6"/>
    <p:sldId id="272" r:id="rId7"/>
    <p:sldId id="274" r:id="rId8"/>
    <p:sldId id="276" r:id="rId9"/>
    <p:sldId id="277" r:id="rId10"/>
    <p:sldId id="278" r:id="rId11"/>
    <p:sldId id="284" r:id="rId12"/>
    <p:sldId id="283" r:id="rId13"/>
    <p:sldId id="281" r:id="rId14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82062-9D81-49CB-A9CD-6BB9ADD416D0}" type="datetimeFigureOut">
              <a:rPr lang="en-GB"/>
              <a:t>13/02/2024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CA067-4713-450F-A1F2-AB996B823935}" type="slidenum">
              <a:rPr lang="en-GB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05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ngley.org.uk/manifest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ngley.org.uk/traini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97313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September 2023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7EC6717-EACE-584C-B582-5C989D7FA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9713"/>
            <a:ext cx="9144000" cy="2387600"/>
          </a:xfrm>
        </p:spPr>
        <p:txBody>
          <a:bodyPr/>
          <a:lstStyle/>
          <a:p>
            <a:r>
              <a:rPr lang="en-US" dirty="0"/>
              <a:t>Early Years Providers</a:t>
            </a:r>
            <a:br>
              <a:rPr lang="en-US" dirty="0"/>
            </a:br>
            <a:r>
              <a:rPr lang="en-US" dirty="0"/>
              <a:t>SEND National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5C032F-B433-C36D-0C2E-45CD6230D1E5}"/>
              </a:ext>
            </a:extLst>
          </p:cNvPr>
          <p:cNvSpPr txBox="1"/>
          <p:nvPr/>
        </p:nvSpPr>
        <p:spPr>
          <a:xfrm>
            <a:off x="1786759" y="1355835"/>
            <a:ext cx="881292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Share your voice and help us to amplify the voices of settings and the barriers they face and help us to make positive change in the early years a reality.</a:t>
            </a:r>
          </a:p>
          <a:p>
            <a:endParaRPr lang="en-GB" sz="2400" dirty="0"/>
          </a:p>
          <a:p>
            <a:r>
              <a:rPr lang="en-GB" sz="2400" b="1" dirty="0"/>
              <a:t>Visit </a:t>
            </a:r>
            <a:r>
              <a:rPr lang="en-GB" sz="2400" b="1" dirty="0">
                <a:hlinkClick r:id="rId2"/>
              </a:rPr>
              <a:t>www.dingley.org.uk/manifesto/</a:t>
            </a:r>
            <a:r>
              <a:rPr lang="en-GB" sz="2400" b="1" dirty="0"/>
              <a:t> to download your letter of support and lobby your local MP for these vital changes. </a:t>
            </a:r>
          </a:p>
          <a:p>
            <a:endParaRPr lang="en-GB" sz="2400" dirty="0"/>
          </a:p>
          <a:p>
            <a:r>
              <a:rPr lang="en-GB" sz="2400" b="1" dirty="0"/>
              <a:t>Together we can build a more inclusive early years sector! </a:t>
            </a:r>
          </a:p>
        </p:txBody>
      </p:sp>
    </p:spTree>
    <p:extLst>
      <p:ext uri="{BB962C8B-B14F-4D97-AF65-F5344CB8AC3E}">
        <p14:creationId xmlns:p14="http://schemas.microsoft.com/office/powerpoint/2010/main" val="189753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0C3CD-4D50-F25D-5713-421FDC745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232727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/>
              <a:t>In September 2023 we conducted a national survey to help us better understand the situation for children with SEND from the early years’ settings perspective. </a:t>
            </a:r>
            <a:br>
              <a:rPr lang="en-GB" sz="3200" b="1" dirty="0"/>
            </a:br>
            <a:br>
              <a:rPr lang="en-GB" sz="3200" b="1" dirty="0"/>
            </a:br>
            <a:r>
              <a:rPr lang="en-GB" sz="3200" b="1" dirty="0"/>
              <a:t>Here is what our survey told us:</a:t>
            </a:r>
            <a:br>
              <a:rPr lang="en-GB" sz="3200" dirty="0"/>
            </a:br>
            <a:endParaRPr lang="en-GB" sz="3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81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1FEAEF-A7D3-E778-BE97-64B24A907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92650"/>
          </a:xfrm>
        </p:spPr>
        <p:txBody>
          <a:bodyPr>
            <a:normAutofit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4963BB-C2F1-26EB-D22A-850880BBF62A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AFA10A26-48BE-E5E5-8CBF-0762670F1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17" y="821569"/>
            <a:ext cx="3424576" cy="3397533"/>
          </a:xfrm>
          <a:prstGeom prst="rect">
            <a:avLst/>
          </a:prstGeom>
        </p:spPr>
      </p:pic>
      <p:sp>
        <p:nvSpPr>
          <p:cNvPr id="3" name="TextBox 9">
            <a:extLst>
              <a:ext uri="{FF2B5EF4-FFF2-40B4-BE49-F238E27FC236}">
                <a16:creationId xmlns:a16="http://schemas.microsoft.com/office/drawing/2014/main" id="{916949F6-8867-D197-6348-0E5291E9DCD7}"/>
              </a:ext>
            </a:extLst>
          </p:cNvPr>
          <p:cNvSpPr txBox="1"/>
          <p:nvPr/>
        </p:nvSpPr>
        <p:spPr>
          <a:xfrm>
            <a:off x="1211868" y="509301"/>
            <a:ext cx="5429804" cy="4648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1819"/>
              </a:lnSpc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Have you seen a change in the </a:t>
            </a:r>
          </a:p>
          <a:p>
            <a:pPr marL="0" lvl="0" indent="0">
              <a:lnSpc>
                <a:spcPts val="1819"/>
              </a:lnSpc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number of children with SEND?</a:t>
            </a: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D2C6BE83-0035-8025-917F-B5363286B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8558" y="622778"/>
            <a:ext cx="5308999" cy="3716752"/>
          </a:xfrm>
          <a:prstGeom prst="rect">
            <a:avLst/>
          </a:prstGeom>
        </p:spPr>
      </p:pic>
      <p:sp>
        <p:nvSpPr>
          <p:cNvPr id="6" name="TextBox 11">
            <a:extLst>
              <a:ext uri="{FF2B5EF4-FFF2-40B4-BE49-F238E27FC236}">
                <a16:creationId xmlns:a16="http://schemas.microsoft.com/office/drawing/2014/main" id="{1BD84D6D-4CCB-B442-E52E-4A45AB18061B}"/>
              </a:ext>
            </a:extLst>
          </p:cNvPr>
          <p:cNvSpPr txBox="1"/>
          <p:nvPr/>
        </p:nvSpPr>
        <p:spPr>
          <a:xfrm>
            <a:off x="6787936" y="509301"/>
            <a:ext cx="4712128" cy="4616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1815"/>
              </a:lnSpc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Do you have spaces available for </a:t>
            </a:r>
          </a:p>
          <a:p>
            <a:pPr marL="0" lvl="0" indent="0">
              <a:lnSpc>
                <a:spcPts val="1815"/>
              </a:lnSpc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new children with SEND?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5C9CE6-3D38-EA52-EC4F-C267A2BE70BF}"/>
              </a:ext>
            </a:extLst>
          </p:cNvPr>
          <p:cNvSpPr txBox="1"/>
          <p:nvPr/>
        </p:nvSpPr>
        <p:spPr>
          <a:xfrm>
            <a:off x="1569220" y="4413915"/>
            <a:ext cx="8783470" cy="1711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ts val="1819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Almost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80% of settings 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have seen a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significant rise 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in the numbers of children with SEND</a:t>
            </a:r>
          </a:p>
          <a:p>
            <a:pPr marL="285750" lvl="0" indent="-285750">
              <a:lnSpc>
                <a:spcPts val="1819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242021"/>
              </a:solidFill>
              <a:latin typeface="HK Grotesk Pro Medium"/>
            </a:endParaRPr>
          </a:p>
          <a:p>
            <a:pPr marL="285750" lvl="0" indent="-285750">
              <a:lnSpc>
                <a:spcPts val="1819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42021"/>
                </a:solidFill>
                <a:latin typeface="HK Grotesk Pro Medium"/>
              </a:rPr>
              <a:t>Currently 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only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50%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 of settings believe they have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no more spaces for new children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 with SEND</a:t>
            </a:r>
          </a:p>
          <a:p>
            <a:pPr marL="285750" lvl="0" indent="-285750">
              <a:lnSpc>
                <a:spcPts val="1819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242021"/>
              </a:solidFill>
              <a:latin typeface="HK Grotesk Pro Medium"/>
            </a:endParaRPr>
          </a:p>
          <a:p>
            <a:pPr marL="285750" lvl="0" indent="-285750">
              <a:lnSpc>
                <a:spcPts val="1819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42021"/>
                </a:solidFill>
                <a:latin typeface="HK Grotesk Pro Medium"/>
              </a:rPr>
              <a:t>When the new entitlements 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come in,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57%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 expected to have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no more spaces for new children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 with SEND</a:t>
            </a:r>
          </a:p>
        </p:txBody>
      </p:sp>
    </p:spTree>
    <p:extLst>
      <p:ext uri="{BB962C8B-B14F-4D97-AF65-F5344CB8AC3E}">
        <p14:creationId xmlns:p14="http://schemas.microsoft.com/office/powerpoint/2010/main" val="369956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>
            <a:extLst>
              <a:ext uri="{FF2B5EF4-FFF2-40B4-BE49-F238E27FC236}">
                <a16:creationId xmlns:a16="http://schemas.microsoft.com/office/drawing/2014/main" id="{2F5D6CB1-D8C6-18A3-EBEE-0DED435BC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0099" y="604506"/>
            <a:ext cx="6226099" cy="3166592"/>
          </a:xfrm>
          <a:prstGeom prst="rect">
            <a:avLst/>
          </a:prstGeom>
        </p:spPr>
      </p:pic>
      <p:sp>
        <p:nvSpPr>
          <p:cNvPr id="3" name="TextBox 14">
            <a:extLst>
              <a:ext uri="{FF2B5EF4-FFF2-40B4-BE49-F238E27FC236}">
                <a16:creationId xmlns:a16="http://schemas.microsoft.com/office/drawing/2014/main" id="{53780A4A-F16A-0995-6F6F-F4761C518AFE}"/>
              </a:ext>
            </a:extLst>
          </p:cNvPr>
          <p:cNvSpPr txBox="1"/>
          <p:nvPr/>
        </p:nvSpPr>
        <p:spPr>
          <a:xfrm>
            <a:off x="3599784" y="604506"/>
            <a:ext cx="5854364" cy="2564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1969"/>
              </a:lnSpc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How easy is it to access SEND funding streams?</a:t>
            </a:r>
          </a:p>
        </p:txBody>
      </p:sp>
      <p:sp>
        <p:nvSpPr>
          <p:cNvPr id="4" name="TextBox 16">
            <a:extLst>
              <a:ext uri="{FF2B5EF4-FFF2-40B4-BE49-F238E27FC236}">
                <a16:creationId xmlns:a16="http://schemas.microsoft.com/office/drawing/2014/main" id="{34DB1414-A891-3180-48B5-28B8664788A9}"/>
              </a:ext>
            </a:extLst>
          </p:cNvPr>
          <p:cNvSpPr txBox="1"/>
          <p:nvPr/>
        </p:nvSpPr>
        <p:spPr>
          <a:xfrm>
            <a:off x="1554547" y="3538567"/>
            <a:ext cx="6416575" cy="4773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189"/>
              </a:lnSpc>
            </a:pPr>
            <a:r>
              <a:rPr lang="en-US" sz="1600" u="sng" dirty="0">
                <a:solidFill>
                  <a:srgbClr val="000000"/>
                </a:solidFill>
                <a:latin typeface="HK Grotesk Pro Medium"/>
              </a:rPr>
              <a:t>Key</a:t>
            </a:r>
          </a:p>
          <a:p>
            <a:pPr>
              <a:lnSpc>
                <a:spcPts val="1189"/>
              </a:lnSpc>
            </a:pPr>
            <a:endParaRPr lang="en-US" sz="1600" dirty="0">
              <a:solidFill>
                <a:srgbClr val="000000"/>
              </a:solidFill>
              <a:latin typeface="HK Grotesk Pro Medium"/>
            </a:endParaRPr>
          </a:p>
          <a:p>
            <a:pPr>
              <a:lnSpc>
                <a:spcPts val="1189"/>
              </a:lnSpc>
            </a:pPr>
            <a:r>
              <a:rPr lang="en-US" sz="1600" dirty="0">
                <a:solidFill>
                  <a:srgbClr val="000000"/>
                </a:solidFill>
                <a:latin typeface="HK Grotesk Pro Medium"/>
              </a:rPr>
              <a:t>DAF = Disability Access Fund, SENIF = Special Educational Need Inclusion Fund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646505-4F8A-D8C9-84BD-110A9C83CE3D}"/>
              </a:ext>
            </a:extLst>
          </p:cNvPr>
          <p:cNvSpPr txBox="1"/>
          <p:nvPr/>
        </p:nvSpPr>
        <p:spPr>
          <a:xfrm>
            <a:off x="1554547" y="4269434"/>
            <a:ext cx="8783470" cy="1480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ts val="1819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42021"/>
                </a:solidFill>
                <a:latin typeface="HK Grotesk Pro Medium"/>
              </a:rPr>
              <a:t>The majority of settings report finding the </a:t>
            </a:r>
            <a:r>
              <a:rPr lang="en-US" sz="1800" b="1" dirty="0">
                <a:solidFill>
                  <a:srgbClr val="242021"/>
                </a:solidFill>
                <a:latin typeface="HK Grotesk Pro Medium"/>
              </a:rPr>
              <a:t>current funding streams </a:t>
            </a:r>
            <a:r>
              <a:rPr lang="en-US" sz="1800" u="sng" dirty="0">
                <a:solidFill>
                  <a:srgbClr val="242021"/>
                </a:solidFill>
                <a:latin typeface="HK Grotesk Pro Medium"/>
              </a:rPr>
              <a:t>difficult</a:t>
            </a:r>
            <a:r>
              <a:rPr lang="en-US" sz="1800" dirty="0">
                <a:solidFill>
                  <a:srgbClr val="242021"/>
                </a:solidFill>
                <a:latin typeface="HK Grotesk Pro Medium"/>
              </a:rPr>
              <a:t> or </a:t>
            </a:r>
            <a:r>
              <a:rPr lang="en-US" sz="1800" u="sng" dirty="0">
                <a:solidFill>
                  <a:srgbClr val="242021"/>
                </a:solidFill>
                <a:latin typeface="HK Grotesk Pro Medium"/>
              </a:rPr>
              <a:t>very difficult to access</a:t>
            </a:r>
            <a:r>
              <a:rPr lang="en-US" sz="1800" dirty="0">
                <a:solidFill>
                  <a:srgbClr val="242021"/>
                </a:solidFill>
                <a:latin typeface="HK Grotesk Pro Medium"/>
              </a:rPr>
              <a:t>, particularly SENIF and EHCP Funding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. This is creating</a:t>
            </a:r>
            <a:r>
              <a:rPr lang="en-US" sz="1800" dirty="0">
                <a:solidFill>
                  <a:srgbClr val="242021"/>
                </a:solidFill>
                <a:latin typeface="HK Grotesk Pro Medium"/>
              </a:rPr>
              <a:t> a real barrier to inclusion as settings are not able to get the right funding at the right time. </a:t>
            </a:r>
          </a:p>
          <a:p>
            <a:pPr marL="285750" lvl="0" indent="-285750">
              <a:lnSpc>
                <a:spcPts val="1819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242021"/>
              </a:solidFill>
              <a:latin typeface="HK Grotesk Pro Medium"/>
            </a:endParaRPr>
          </a:p>
          <a:p>
            <a:pPr marL="285750" lvl="0" indent="-285750">
              <a:lnSpc>
                <a:spcPts val="1819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42021"/>
                </a:solidFill>
                <a:latin typeface="HK Grotesk Pro Medium"/>
              </a:rPr>
              <a:t>The main barriers reported to funding are </a:t>
            </a:r>
            <a:r>
              <a:rPr lang="en-US" sz="1800" u="sng" dirty="0">
                <a:solidFill>
                  <a:srgbClr val="242021"/>
                </a:solidFill>
                <a:latin typeface="HK Grotesk Pro Medium"/>
              </a:rPr>
              <a:t>insufficient funding</a:t>
            </a:r>
            <a:r>
              <a:rPr lang="en-US" sz="1800" dirty="0">
                <a:solidFill>
                  <a:srgbClr val="242021"/>
                </a:solidFill>
                <a:latin typeface="HK Grotesk Pro Medium"/>
              </a:rPr>
              <a:t>, </a:t>
            </a:r>
            <a:r>
              <a:rPr lang="en-US" sz="1800" u="sng" dirty="0">
                <a:solidFill>
                  <a:srgbClr val="242021"/>
                </a:solidFill>
                <a:latin typeface="HK Grotesk Pro Medium"/>
              </a:rPr>
              <a:t>volume of paperwork</a:t>
            </a:r>
            <a:r>
              <a:rPr lang="en-US" sz="1800" dirty="0">
                <a:solidFill>
                  <a:srgbClr val="242021"/>
                </a:solidFill>
                <a:latin typeface="HK Grotesk Pro Medium"/>
              </a:rPr>
              <a:t>, and the </a:t>
            </a:r>
            <a:r>
              <a:rPr lang="en-US" sz="1800" u="sng" dirty="0">
                <a:solidFill>
                  <a:srgbClr val="242021"/>
                </a:solidFill>
                <a:latin typeface="HK Grotesk Pro Medium"/>
              </a:rPr>
              <a:t>lengthy time taken to access the funding</a:t>
            </a:r>
            <a:r>
              <a:rPr lang="en-US" sz="1800" dirty="0">
                <a:solidFill>
                  <a:srgbClr val="242021"/>
                </a:solidFill>
                <a:latin typeface="HK Grotesk Pro Medium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95293F-B802-572E-42E9-CCC8E465C162}"/>
              </a:ext>
            </a:extLst>
          </p:cNvPr>
          <p:cNvSpPr txBox="1"/>
          <p:nvPr/>
        </p:nvSpPr>
        <p:spPr>
          <a:xfrm>
            <a:off x="6096000" y="1120676"/>
            <a:ext cx="556755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	From our research findings: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Over 50% </a:t>
            </a:r>
            <a:r>
              <a:rPr lang="en-GB" dirty="0"/>
              <a:t>of settings find it difficult or very difficult to </a:t>
            </a:r>
          </a:p>
          <a:p>
            <a:r>
              <a:rPr lang="en-GB" dirty="0"/>
              <a:t>      access DAF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Over 70% </a:t>
            </a:r>
            <a:r>
              <a:rPr lang="en-GB" dirty="0"/>
              <a:t>of settings find it difficult or very difficult to </a:t>
            </a:r>
          </a:p>
          <a:p>
            <a:r>
              <a:rPr lang="en-GB" dirty="0"/>
              <a:t>      access SENIF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Over 80% </a:t>
            </a:r>
            <a:r>
              <a:rPr lang="en-GB" dirty="0"/>
              <a:t>of settings find it difficult or very difficult to </a:t>
            </a:r>
          </a:p>
          <a:p>
            <a:r>
              <a:rPr lang="en-GB" dirty="0"/>
              <a:t>      access EHCP funding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03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6">
            <a:extLst>
              <a:ext uri="{FF2B5EF4-FFF2-40B4-BE49-F238E27FC236}">
                <a16:creationId xmlns:a16="http://schemas.microsoft.com/office/drawing/2014/main" id="{C7EDC678-7A84-2DB7-AC00-F98A4977596E}"/>
              </a:ext>
            </a:extLst>
          </p:cNvPr>
          <p:cNvSpPr txBox="1"/>
          <p:nvPr/>
        </p:nvSpPr>
        <p:spPr>
          <a:xfrm>
            <a:off x="3292760" y="498504"/>
            <a:ext cx="6176099" cy="5029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1950"/>
              </a:lnSpc>
            </a:pPr>
            <a:r>
              <a:rPr lang="en-US" sz="2000" b="1" dirty="0">
                <a:solidFill>
                  <a:srgbClr val="242021"/>
                </a:solidFill>
                <a:latin typeface="HK Grotesk Pro Medium"/>
              </a:rPr>
              <a:t>Insufficient funds are draining provider’s finances</a:t>
            </a:r>
          </a:p>
          <a:p>
            <a:pPr marL="0" lvl="0" indent="0">
              <a:lnSpc>
                <a:spcPts val="1950"/>
              </a:lnSpc>
            </a:pPr>
            <a:endParaRPr lang="en-US" sz="1600" dirty="0">
              <a:solidFill>
                <a:srgbClr val="242021"/>
              </a:solidFill>
              <a:latin typeface="HK Grotesk Pro Medium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AE0686-932A-6BE2-D9CD-354C201881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590"/>
          <a:stretch/>
        </p:blipFill>
        <p:spPr>
          <a:xfrm>
            <a:off x="2549903" y="1205971"/>
            <a:ext cx="7092194" cy="444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13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DA5B0E-47B0-CF3D-A750-32DB5013C5E7}"/>
              </a:ext>
            </a:extLst>
          </p:cNvPr>
          <p:cNvSpPr txBox="1"/>
          <p:nvPr/>
        </p:nvSpPr>
        <p:spPr>
          <a:xfrm>
            <a:off x="1512282" y="780070"/>
            <a:ext cx="62769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Over 80% </a:t>
            </a:r>
            <a:r>
              <a:rPr lang="en-GB" dirty="0"/>
              <a:t>of providers stated that the </a:t>
            </a:r>
            <a:r>
              <a:rPr lang="en-GB" b="1" dirty="0"/>
              <a:t>changes to ratios </a:t>
            </a:r>
            <a:r>
              <a:rPr lang="en-GB" dirty="0"/>
              <a:t>will result in it being </a:t>
            </a:r>
            <a:r>
              <a:rPr lang="en-GB" b="1" dirty="0"/>
              <a:t>increasingly difficult </a:t>
            </a:r>
            <a:r>
              <a:rPr lang="en-GB" dirty="0"/>
              <a:t>to support children with SEND.</a:t>
            </a:r>
          </a:p>
        </p:txBody>
      </p:sp>
      <p:pic>
        <p:nvPicPr>
          <p:cNvPr id="8" name="Picture 19">
            <a:extLst>
              <a:ext uri="{FF2B5EF4-FFF2-40B4-BE49-F238E27FC236}">
                <a16:creationId xmlns:a16="http://schemas.microsoft.com/office/drawing/2014/main" id="{CC868999-BB8C-40A4-B792-70109C173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296" y="1597573"/>
            <a:ext cx="4862454" cy="398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722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>
            <a:extLst>
              <a:ext uri="{FF2B5EF4-FFF2-40B4-BE49-F238E27FC236}">
                <a16:creationId xmlns:a16="http://schemas.microsoft.com/office/drawing/2014/main" id="{6CCFE888-A663-2A6D-0131-E9B944A30C5B}"/>
              </a:ext>
            </a:extLst>
          </p:cNvPr>
          <p:cNvSpPr txBox="1"/>
          <p:nvPr/>
        </p:nvSpPr>
        <p:spPr>
          <a:xfrm>
            <a:off x="1570865" y="874050"/>
            <a:ext cx="8329880" cy="12824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1969"/>
              </a:lnSpc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Providers stated that training is key to being inclusive and that the need for this training has increased in recent years.</a:t>
            </a:r>
          </a:p>
          <a:p>
            <a:pPr marL="0" lvl="0" indent="0">
              <a:lnSpc>
                <a:spcPts val="1969"/>
              </a:lnSpc>
            </a:pPr>
            <a:endParaRPr lang="en-US" dirty="0">
              <a:solidFill>
                <a:srgbClr val="242021"/>
              </a:solidFill>
              <a:latin typeface="HK Grotesk Pro Medium"/>
            </a:endParaRPr>
          </a:p>
          <a:p>
            <a:pPr marL="0" lvl="0" indent="0">
              <a:lnSpc>
                <a:spcPts val="1969"/>
              </a:lnSpc>
            </a:pPr>
            <a:r>
              <a:rPr lang="en-US" dirty="0">
                <a:solidFill>
                  <a:srgbClr val="242021"/>
                </a:solidFill>
                <a:latin typeface="HK Grotesk Pro Medium"/>
              </a:rPr>
              <a:t>The responses states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recruitment and retention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 of staff with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strong SEND knowledge 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is a significant barrier to effective SEND inclusion in their setting.</a:t>
            </a:r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7341AC23-03DA-8452-AC65-D50B0AE6C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3378" y="2156452"/>
            <a:ext cx="6094029" cy="31050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313600-2BC8-755D-0089-7EC001D2D183}"/>
              </a:ext>
            </a:extLst>
          </p:cNvPr>
          <p:cNvSpPr txBox="1"/>
          <p:nvPr/>
        </p:nvSpPr>
        <p:spPr>
          <a:xfrm>
            <a:off x="536027" y="3030007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42021"/>
                </a:solidFill>
                <a:latin typeface="HK Grotesk Pro Medium"/>
              </a:rPr>
              <a:t>Our results show that whilst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SENCO and Managers in settings</a:t>
            </a:r>
          </a:p>
          <a:p>
            <a:r>
              <a:rPr lang="en-US" b="1" dirty="0">
                <a:solidFill>
                  <a:srgbClr val="242021"/>
                </a:solidFill>
                <a:latin typeface="HK Grotesk Pro Medium"/>
              </a:rPr>
              <a:t>often have access to SEND training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, this is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not always available to the wider staff team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. We know that this has a huge impact on being able to be a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fully inclusive setting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.</a:t>
            </a:r>
          </a:p>
          <a:p>
            <a:endParaRPr lang="en-US" dirty="0">
              <a:solidFill>
                <a:srgbClr val="242021"/>
              </a:solidFill>
              <a:latin typeface="HK Grotesk Pro Medium"/>
            </a:endParaRPr>
          </a:p>
          <a:p>
            <a:endParaRPr lang="en-US" dirty="0">
              <a:solidFill>
                <a:srgbClr val="242021"/>
              </a:solidFill>
              <a:latin typeface="HK Grotesk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4124351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>
            <a:extLst>
              <a:ext uri="{FF2B5EF4-FFF2-40B4-BE49-F238E27FC236}">
                <a16:creationId xmlns:a16="http://schemas.microsoft.com/office/drawing/2014/main" id="{140F08E0-069E-5645-FE32-6692358CE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72846"/>
            <a:ext cx="11772896" cy="45448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FFE796-BA5A-EF16-F5B5-AEFEF914E261}"/>
              </a:ext>
            </a:extLst>
          </p:cNvPr>
          <p:cNvSpPr txBox="1"/>
          <p:nvPr/>
        </p:nvSpPr>
        <p:spPr>
          <a:xfrm flipH="1">
            <a:off x="1334813" y="482186"/>
            <a:ext cx="9522374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lnSpc>
                <a:spcPts val="1969"/>
              </a:lnSpc>
            </a:pPr>
            <a:endParaRPr lang="en-US" dirty="0">
              <a:solidFill>
                <a:srgbClr val="242021"/>
              </a:solidFill>
              <a:latin typeface="HK Grotesk Pro Medium"/>
            </a:endParaRPr>
          </a:p>
          <a:p>
            <a:pPr marL="0" lvl="0" indent="0">
              <a:lnSpc>
                <a:spcPts val="1969"/>
              </a:lnSpc>
            </a:pPr>
            <a:r>
              <a:rPr lang="en-US" b="1" dirty="0">
                <a:solidFill>
                  <a:srgbClr val="242021"/>
                </a:solidFill>
                <a:latin typeface="HK Grotesk Pro Medium"/>
              </a:rPr>
              <a:t>90% of settings state that the need for SEND inclusion training has increased in recent years.</a:t>
            </a:r>
          </a:p>
          <a:p>
            <a:pPr marL="0" lvl="0" indent="0">
              <a:lnSpc>
                <a:spcPts val="1969"/>
              </a:lnSpc>
            </a:pPr>
            <a:endParaRPr lang="en-US" b="1" dirty="0">
              <a:solidFill>
                <a:srgbClr val="242021"/>
              </a:solidFill>
              <a:latin typeface="HK Grotesk Pro Medium"/>
            </a:endParaRPr>
          </a:p>
          <a:p>
            <a:pPr marL="0" lvl="0" indent="0">
              <a:lnSpc>
                <a:spcPts val="1969"/>
              </a:lnSpc>
            </a:pPr>
            <a:r>
              <a:rPr lang="en-US" b="1" dirty="0">
                <a:solidFill>
                  <a:srgbClr val="242021"/>
                </a:solidFill>
                <a:latin typeface="HK Grotesk Pro Medium"/>
              </a:rPr>
              <a:t>Only 5% of settings state that recruitment and retention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 </a:t>
            </a:r>
            <a:r>
              <a:rPr lang="en-US" b="1" dirty="0">
                <a:solidFill>
                  <a:srgbClr val="242021"/>
                </a:solidFill>
                <a:latin typeface="HK Grotesk Pro Medium"/>
              </a:rPr>
              <a:t>of staff with strong SEND knowledge is easy. </a:t>
            </a:r>
            <a:r>
              <a:rPr lang="en-US" dirty="0">
                <a:solidFill>
                  <a:srgbClr val="242021"/>
                </a:solidFill>
                <a:latin typeface="HK Grotesk Pro Medium"/>
              </a:rPr>
              <a:t>Suggesting this is a significant barrier to effective SEND inclusion in their setting.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C851EC-41AF-CB99-4319-F83A882E4DD5}"/>
              </a:ext>
            </a:extLst>
          </p:cNvPr>
          <p:cNvSpPr txBox="1"/>
          <p:nvPr/>
        </p:nvSpPr>
        <p:spPr>
          <a:xfrm>
            <a:off x="1334813" y="5001080"/>
            <a:ext cx="88076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HK Grotesk Pro Medium"/>
              </a:rPr>
              <a:t>Over 40% of all settings </a:t>
            </a:r>
            <a:r>
              <a:rPr lang="en-US" dirty="0">
                <a:solidFill>
                  <a:srgbClr val="000000"/>
                </a:solidFill>
                <a:latin typeface="HK Grotesk Pro Medium"/>
              </a:rPr>
              <a:t>asked</a:t>
            </a:r>
            <a:r>
              <a:rPr lang="en-US" b="1" dirty="0">
                <a:solidFill>
                  <a:srgbClr val="000000"/>
                </a:solidFill>
                <a:latin typeface="HK Grotesk Pro Medium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HK Grotesk Pro Medium"/>
              </a:rPr>
              <a:t>said that </a:t>
            </a:r>
            <a:r>
              <a:rPr lang="en-US" sz="1800" b="1" dirty="0">
                <a:solidFill>
                  <a:srgbClr val="000000"/>
                </a:solidFill>
                <a:latin typeface="HK Grotesk Pro Medium"/>
              </a:rPr>
              <a:t>funding for the resources, staffing and training </a:t>
            </a:r>
            <a:r>
              <a:rPr lang="en-US" sz="1800" dirty="0">
                <a:solidFill>
                  <a:srgbClr val="000000"/>
                </a:solidFill>
                <a:latin typeface="HK Grotesk Pro Medium"/>
              </a:rPr>
              <a:t>being the most important factor in being able to provide the best provision for children with SEND in the early years.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8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37233C-82A2-A51A-B93A-C9D9589E794A}"/>
              </a:ext>
            </a:extLst>
          </p:cNvPr>
          <p:cNvSpPr txBox="1"/>
          <p:nvPr/>
        </p:nvSpPr>
        <p:spPr>
          <a:xfrm>
            <a:off x="1424152" y="422385"/>
            <a:ext cx="9343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Dingley’s Promise is lobbying MP’s and decision makers, along with our National SEND and early years partners for the following changes…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484BDA-4223-812B-8573-8A7142A472DB}"/>
              </a:ext>
            </a:extLst>
          </p:cNvPr>
          <p:cNvSpPr txBox="1"/>
          <p:nvPr/>
        </p:nvSpPr>
        <p:spPr>
          <a:xfrm>
            <a:off x="2258858" y="1277416"/>
            <a:ext cx="75061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/>
              <a:t>Our Manifesto recommendations to help settings: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Better access to funding for settings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Simpler application processes and quicker funding application processes.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De-linking of DAF and DLA to make access for settings more quickly and easily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Greater support from local authorities to ensure that where children with SEND require support settings can access the funds and resources required to support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More readily available Inclusive Training for early years settings to better support children with SEND. </a:t>
            </a:r>
          </a:p>
          <a:p>
            <a:r>
              <a:rPr lang="en-GB" sz="2000" dirty="0">
                <a:hlinkClick r:id="rId2"/>
              </a:rPr>
              <a:t>www.dingley.org.uk/training</a:t>
            </a:r>
            <a:r>
              <a:rPr lang="en-GB" sz="2000" dirty="0"/>
              <a:t> </a:t>
            </a:r>
          </a:p>
          <a:p>
            <a:endParaRPr lang="en-GB" dirty="0">
              <a:highlight>
                <a:srgbClr val="FFFF00"/>
              </a:highlight>
            </a:endParaRPr>
          </a:p>
          <a:p>
            <a:r>
              <a:rPr lang="en-GB" b="1" dirty="0"/>
              <a:t>Because EVERY child has the right to the best early years education to give them the best start.</a:t>
            </a:r>
          </a:p>
        </p:txBody>
      </p:sp>
    </p:spTree>
    <p:extLst>
      <p:ext uri="{BB962C8B-B14F-4D97-AF65-F5344CB8AC3E}">
        <p14:creationId xmlns:p14="http://schemas.microsoft.com/office/powerpoint/2010/main" val="369387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7" ma:contentTypeDescription="Create a new document." ma:contentTypeScope="" ma:versionID="469530297cdf83f1f314899e4c9fc045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aff8a436d558145073584c88e616fc36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398c9d6-cd60-476c-96c6-f1655c4bcfb9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  <SharedWithUsers xmlns="4c0a3f48-ca08-48bc-89ac-c9ddc702ec0a">
      <UserInfo>
        <DisplayName>Rachel Thompson</DisplayName>
        <AccountId>26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7AB152D-988C-4CFF-AF61-A7EF23A317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078335-d96c-4b29-849f-8536c1da80f5"/>
    <ds:schemaRef ds:uri="4c0a3f48-ca08-48bc-89ac-c9ddc702ec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998444-2831-46CB-89F4-C037147D6E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CA0C83-2860-4773-9C8B-7E30B90AC8A8}">
  <ds:schemaRefs>
    <ds:schemaRef ds:uri="http://schemas.microsoft.com/office/2006/documentManagement/types"/>
    <ds:schemaRef ds:uri="b4078335-d96c-4b29-849f-8536c1da80f5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4c0a3f48-ca08-48bc-89ac-c9ddc702ec0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6605</TotalTime>
  <Words>686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HK Grotesk Pro Medium</vt:lpstr>
      <vt:lpstr>office theme</vt:lpstr>
      <vt:lpstr>Early Years Providers SEND National Research</vt:lpstr>
      <vt:lpstr>In September 2023 we conducted a national survey to help us better understand the situation for children with SEND from the early years’ settings perspective.   Here is what our survey told us: 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Thompson</dc:creator>
  <cp:lastModifiedBy>Georgina  Gonzalez-Matthews</cp:lastModifiedBy>
  <cp:revision>10</cp:revision>
  <dcterms:created xsi:type="dcterms:W3CDTF">2021-06-02T06:05:31Z</dcterms:created>
  <dcterms:modified xsi:type="dcterms:W3CDTF">2024-02-13T14:13:59Z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0x01010058F251B5C60BD74B81E5FDA3CB2E263C</vt:lpwstr>
  </property>
  <property fmtid="{D5CDD505-2E9C-101B-9397-08002B2CF9AE}" pid="3" name="MediaServiceImageTags">
    <vt:lpwstr/>
  </property>
</Properties>
</file>