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sldIdLst>
    <p:sldId id="256" r:id="rId5"/>
    <p:sldId id="271" r:id="rId6"/>
    <p:sldId id="272" r:id="rId7"/>
    <p:sldId id="274" r:id="rId8"/>
    <p:sldId id="275" r:id="rId9"/>
    <p:sldId id="277" r:id="rId10"/>
    <p:sldId id="278" r:id="rId11"/>
    <p:sldId id="280" r:id="rId12"/>
    <p:sldId id="281" r:id="rId13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CED640-90CD-402B-BF87-F8CE766EA0DE}" v="23" dt="2023-11-29T18:04:36.1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C82062-9D81-49CB-A9CD-6BB9ADD416D0}" type="datetimeFigureOut">
              <a:rPr lang="en-GB"/>
              <a:t>13/02/2024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ECA067-4713-450F-A1F2-AB996B823935}" type="slidenum">
              <a:rPr lang="en-GB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1053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ECA067-4713-450F-A1F2-AB996B823935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3777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13/02/2024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13/02/2024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13/02/2024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13/02/2024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13/02/2024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13/02/2024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13/02/2024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13/02/2024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13/02/2024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13/02/2024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13/02/2024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13/02/2024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97313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/>
              <a:t>September 2023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7EC6717-EACE-584C-B582-5C989D7FA1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09713"/>
            <a:ext cx="9144000" cy="2387600"/>
          </a:xfrm>
        </p:spPr>
        <p:txBody>
          <a:bodyPr/>
          <a:lstStyle/>
          <a:p>
            <a:r>
              <a:rPr lang="en-US" dirty="0"/>
              <a:t>Early Years </a:t>
            </a:r>
            <a:r>
              <a:rPr lang="en-US"/>
              <a:t>Local Authorities</a:t>
            </a:r>
            <a:br>
              <a:rPr lang="en-US" dirty="0"/>
            </a:br>
            <a:r>
              <a:rPr lang="en-US" dirty="0"/>
              <a:t>SEND National Research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0C3CD-4D50-F25D-5713-421FDC745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Autofit/>
          </a:bodyPr>
          <a:lstStyle/>
          <a:p>
            <a:r>
              <a:rPr lang="en-GB" sz="3200" dirty="0"/>
              <a:t>In September 2023 we conducted a national survey to help us better understand the situation for children with SEND from the local authority’s perspective. </a:t>
            </a:r>
            <a:br>
              <a:rPr lang="en-GB" sz="3200" dirty="0"/>
            </a:br>
            <a:br>
              <a:rPr lang="en-GB" sz="3200" dirty="0"/>
            </a:br>
            <a:r>
              <a:rPr lang="en-GB" sz="3200" dirty="0"/>
              <a:t>Here are our findings:</a:t>
            </a:r>
            <a:br>
              <a:rPr lang="en-GB" sz="3200" dirty="0"/>
            </a:br>
            <a:endParaRPr lang="en-GB" sz="32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163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51FEAEF-A7D3-E778-BE97-64B24A907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692650"/>
          </a:xfrm>
        </p:spPr>
        <p:txBody>
          <a:bodyPr>
            <a:normAutofit/>
          </a:bodyPr>
          <a:lstStyle/>
          <a:p>
            <a:br>
              <a:rPr lang="en-GB" dirty="0"/>
            </a:br>
            <a:br>
              <a:rPr lang="en-GB" dirty="0"/>
            </a:br>
            <a:br>
              <a:rPr lang="en-GB" dirty="0"/>
            </a:b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4963BB-C2F1-26EB-D22A-850880BBF62A}"/>
              </a:ext>
            </a:extLst>
          </p:cNvPr>
          <p:cNvSpPr txBox="1"/>
          <p:nvPr/>
        </p:nvSpPr>
        <p:spPr>
          <a:xfrm>
            <a:off x="3048000" y="324433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dirty="0"/>
          </a:p>
        </p:txBody>
      </p:sp>
      <p:pic>
        <p:nvPicPr>
          <p:cNvPr id="11" name="Picture 7">
            <a:extLst>
              <a:ext uri="{FF2B5EF4-FFF2-40B4-BE49-F238E27FC236}">
                <a16:creationId xmlns:a16="http://schemas.microsoft.com/office/drawing/2014/main" id="{8F235923-1741-4667-6F44-5E26DB190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1066" y="1050753"/>
            <a:ext cx="4977634" cy="367065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0885669-0483-CAAD-CBE0-6A9F6914D42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4449"/>
          <a:stretch/>
        </p:blipFill>
        <p:spPr>
          <a:xfrm>
            <a:off x="1049448" y="1050753"/>
            <a:ext cx="6220370" cy="3951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560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054CC01D-5357-AED9-4DCA-5A86BE0469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2044" y="2522482"/>
            <a:ext cx="4920086" cy="348758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BA60257B-C9E8-EE7A-C531-6D877EEF961F}"/>
              </a:ext>
            </a:extLst>
          </p:cNvPr>
          <p:cNvSpPr txBox="1"/>
          <p:nvPr/>
        </p:nvSpPr>
        <p:spPr>
          <a:xfrm>
            <a:off x="380336" y="534086"/>
            <a:ext cx="10992514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/>
              <a:t>When local authorities were asked whether the </a:t>
            </a:r>
            <a:r>
              <a:rPr lang="en-GB" sz="2000" b="1" dirty="0"/>
              <a:t>new entitlements </a:t>
            </a:r>
            <a:r>
              <a:rPr lang="en-GB" sz="2000" dirty="0"/>
              <a:t>would have a </a:t>
            </a:r>
            <a:r>
              <a:rPr lang="en-GB" sz="2000" b="1" dirty="0"/>
              <a:t>negative effect </a:t>
            </a:r>
            <a:r>
              <a:rPr lang="en-GB" sz="2000" dirty="0"/>
              <a:t>on sufficiency for children with SEND in the early years, </a:t>
            </a:r>
            <a:r>
              <a:rPr lang="en-GB" sz="2000" u="sng" dirty="0"/>
              <a:t>78% stated that it would</a:t>
            </a:r>
            <a:r>
              <a:rPr lang="en-GB" sz="2000" dirty="0"/>
              <a:t>.</a:t>
            </a:r>
          </a:p>
          <a:p>
            <a:endParaRPr lang="en-GB" sz="2000" dirty="0"/>
          </a:p>
          <a:p>
            <a:r>
              <a:rPr lang="en-GB" sz="2000" b="1" dirty="0"/>
              <a:t>37% </a:t>
            </a:r>
            <a:r>
              <a:rPr lang="en-GB" sz="2000" dirty="0"/>
              <a:t>said it would make things </a:t>
            </a:r>
            <a:r>
              <a:rPr lang="en-GB" sz="2000" b="1" dirty="0"/>
              <a:t>significantly worse</a:t>
            </a:r>
          </a:p>
          <a:p>
            <a:r>
              <a:rPr lang="en-GB" sz="2000" b="1" dirty="0"/>
              <a:t>41% </a:t>
            </a:r>
            <a:r>
              <a:rPr lang="en-GB" sz="2000" dirty="0"/>
              <a:t>said it would make things a </a:t>
            </a:r>
            <a:r>
              <a:rPr lang="en-GB" sz="2000" b="1" dirty="0"/>
              <a:t>little worse</a:t>
            </a:r>
          </a:p>
        </p:txBody>
      </p:sp>
      <p:sp>
        <p:nvSpPr>
          <p:cNvPr id="15" name="TextBox 11">
            <a:extLst>
              <a:ext uri="{FF2B5EF4-FFF2-40B4-BE49-F238E27FC236}">
                <a16:creationId xmlns:a16="http://schemas.microsoft.com/office/drawing/2014/main" id="{ECD7E151-145F-113D-002F-EC0D08289A98}"/>
              </a:ext>
            </a:extLst>
          </p:cNvPr>
          <p:cNvSpPr txBox="1"/>
          <p:nvPr/>
        </p:nvSpPr>
        <p:spPr>
          <a:xfrm>
            <a:off x="7351249" y="3044063"/>
            <a:ext cx="1584964" cy="38493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547"/>
              </a:lnSpc>
            </a:pPr>
            <a:r>
              <a:rPr 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rotesque Light" panose="020F0502020204030204" pitchFamily="34" charset="0"/>
              </a:rPr>
              <a:t>Improve a little </a:t>
            </a:r>
          </a:p>
          <a:p>
            <a:pPr marL="0" lvl="0" indent="0" algn="ctr">
              <a:lnSpc>
                <a:spcPts val="1547"/>
              </a:lnSpc>
            </a:pPr>
            <a:r>
              <a:rPr 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rotesque Light" panose="020F0502020204030204" pitchFamily="34" charset="0"/>
              </a:rPr>
              <a:t>7.8%</a:t>
            </a:r>
          </a:p>
        </p:txBody>
      </p:sp>
    </p:spTree>
    <p:extLst>
      <p:ext uri="{BB962C8B-B14F-4D97-AF65-F5344CB8AC3E}">
        <p14:creationId xmlns:p14="http://schemas.microsoft.com/office/powerpoint/2010/main" val="2435033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CEB135AB-A594-F089-B220-44D97BB9070E}"/>
              </a:ext>
            </a:extLst>
          </p:cNvPr>
          <p:cNvSpPr txBox="1"/>
          <p:nvPr/>
        </p:nvSpPr>
        <p:spPr>
          <a:xfrm>
            <a:off x="1755228" y="552839"/>
            <a:ext cx="82147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When asked what the take up of your early years funding streams is like…</a:t>
            </a:r>
          </a:p>
          <a:p>
            <a:endParaRPr lang="en-GB" sz="2000" b="1" dirty="0"/>
          </a:p>
          <a:p>
            <a:endParaRPr lang="en-GB" sz="2000" b="1" dirty="0"/>
          </a:p>
        </p:txBody>
      </p:sp>
      <p:pic>
        <p:nvPicPr>
          <p:cNvPr id="2" name="Picture 20">
            <a:extLst>
              <a:ext uri="{FF2B5EF4-FFF2-40B4-BE49-F238E27FC236}">
                <a16:creationId xmlns:a16="http://schemas.microsoft.com/office/drawing/2014/main" id="{F1AB093A-3FA0-A8DC-3AB4-64CDEFC3CC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4179" y="2294899"/>
            <a:ext cx="4247480" cy="384849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290D1C7-978E-1C36-719F-E23FDA35A41D}"/>
              </a:ext>
            </a:extLst>
          </p:cNvPr>
          <p:cNvSpPr txBox="1"/>
          <p:nvPr/>
        </p:nvSpPr>
        <p:spPr>
          <a:xfrm>
            <a:off x="9238593" y="2693413"/>
            <a:ext cx="1765738" cy="4674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1430"/>
              </a:lnSpc>
            </a:pPr>
            <a:r>
              <a:rPr lang="en-US" sz="1400" dirty="0">
                <a:latin typeface="HK Grotesk Pro Medium"/>
              </a:rPr>
              <a:t>Staying steady</a:t>
            </a:r>
          </a:p>
          <a:p>
            <a:pPr algn="ctr">
              <a:lnSpc>
                <a:spcPts val="1430"/>
              </a:lnSpc>
            </a:pPr>
            <a:r>
              <a:rPr lang="en-US" sz="1400" dirty="0">
                <a:latin typeface="HK Grotesk Pro Medium"/>
              </a:rPr>
              <a:t>1.9%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4A186D0-E38F-E257-7527-14A220C5D279}"/>
              </a:ext>
            </a:extLst>
          </p:cNvPr>
          <p:cNvSpPr txBox="1"/>
          <p:nvPr/>
        </p:nvSpPr>
        <p:spPr>
          <a:xfrm>
            <a:off x="1481959" y="3819034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 dirty="0"/>
              <a:t>87% </a:t>
            </a:r>
            <a:r>
              <a:rPr lang="en-GB" sz="2000" dirty="0"/>
              <a:t>stated that </a:t>
            </a:r>
            <a:r>
              <a:rPr lang="en-GB" sz="2000" b="1" dirty="0"/>
              <a:t>EHCP requests were rising significantly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7187CDD-F5A2-BA60-7D17-DE7607373B78}"/>
              </a:ext>
            </a:extLst>
          </p:cNvPr>
          <p:cNvSpPr txBox="1"/>
          <p:nvPr/>
        </p:nvSpPr>
        <p:spPr>
          <a:xfrm>
            <a:off x="1345324" y="1874752"/>
            <a:ext cx="726264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 dirty="0"/>
              <a:t>50% </a:t>
            </a:r>
            <a:r>
              <a:rPr lang="en-GB" sz="2000" dirty="0"/>
              <a:t>stated that DAF funding was </a:t>
            </a:r>
            <a:r>
              <a:rPr lang="en-GB" sz="2000" b="1" dirty="0"/>
              <a:t>significantly or a little underspent</a:t>
            </a:r>
          </a:p>
        </p:txBody>
      </p:sp>
    </p:spTree>
    <p:extLst>
      <p:ext uri="{BB962C8B-B14F-4D97-AF65-F5344CB8AC3E}">
        <p14:creationId xmlns:p14="http://schemas.microsoft.com/office/powerpoint/2010/main" val="783688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9">
            <a:extLst>
              <a:ext uri="{FF2B5EF4-FFF2-40B4-BE49-F238E27FC236}">
                <a16:creationId xmlns:a16="http://schemas.microsoft.com/office/drawing/2014/main" id="{CC0EFF2A-B4EC-FFD5-97BA-CDABB8CEB3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9231" y="1638293"/>
            <a:ext cx="5677223" cy="3921846"/>
          </a:xfrm>
          <a:prstGeom prst="rect">
            <a:avLst/>
          </a:prstGeom>
        </p:spPr>
      </p:pic>
      <p:sp>
        <p:nvSpPr>
          <p:cNvPr id="7" name="TextBox 10">
            <a:extLst>
              <a:ext uri="{FF2B5EF4-FFF2-40B4-BE49-F238E27FC236}">
                <a16:creationId xmlns:a16="http://schemas.microsoft.com/office/drawing/2014/main" id="{C543BB49-8154-0EB4-82E9-4C28E9FD909E}"/>
              </a:ext>
            </a:extLst>
          </p:cNvPr>
          <p:cNvSpPr txBox="1"/>
          <p:nvPr/>
        </p:nvSpPr>
        <p:spPr>
          <a:xfrm>
            <a:off x="1086311" y="1219277"/>
            <a:ext cx="7651531" cy="44922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lvl="0" indent="0">
              <a:lnSpc>
                <a:spcPts val="1685"/>
              </a:lnSpc>
            </a:pPr>
            <a:r>
              <a:rPr lang="en-US" sz="2000" dirty="0">
                <a:latin typeface="HK Grotesk Pro Medium"/>
              </a:rPr>
              <a:t>Only 56% of local authorities stated that the Child Sufficiency Assessment analysed supply and demand for children with SEND in the early years.</a:t>
            </a:r>
          </a:p>
        </p:txBody>
      </p:sp>
    </p:spTree>
    <p:extLst>
      <p:ext uri="{BB962C8B-B14F-4D97-AF65-F5344CB8AC3E}">
        <p14:creationId xmlns:p14="http://schemas.microsoft.com/office/powerpoint/2010/main" val="2592722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1">
            <a:extLst>
              <a:ext uri="{FF2B5EF4-FFF2-40B4-BE49-F238E27FC236}">
                <a16:creationId xmlns:a16="http://schemas.microsoft.com/office/drawing/2014/main" id="{2046DB31-4471-DF56-08D8-93088A6BA8F0}"/>
              </a:ext>
            </a:extLst>
          </p:cNvPr>
          <p:cNvSpPr txBox="1"/>
          <p:nvPr/>
        </p:nvSpPr>
        <p:spPr>
          <a:xfrm>
            <a:off x="1196758" y="380574"/>
            <a:ext cx="10176858" cy="64440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613"/>
              </a:lnSpc>
              <a:spcBef>
                <a:spcPct val="0"/>
              </a:spcBef>
            </a:pPr>
            <a:r>
              <a:rPr lang="en-US" b="1" dirty="0">
                <a:latin typeface="HK Grotesk Pro Medium"/>
              </a:rPr>
              <a:t>We asked local authorities what they thought needed to change to give children with SEND and their families the best provision and support in the early years. 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3C6F214-8586-A574-CA43-E3FC25F36D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4081" y="1199916"/>
            <a:ext cx="5942212" cy="4955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351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1">
            <a:extLst>
              <a:ext uri="{FF2B5EF4-FFF2-40B4-BE49-F238E27FC236}">
                <a16:creationId xmlns:a16="http://schemas.microsoft.com/office/drawing/2014/main" id="{2046DB31-4471-DF56-08D8-93088A6BA8F0}"/>
              </a:ext>
            </a:extLst>
          </p:cNvPr>
          <p:cNvSpPr txBox="1"/>
          <p:nvPr/>
        </p:nvSpPr>
        <p:spPr>
          <a:xfrm>
            <a:off x="1196758" y="380574"/>
            <a:ext cx="10176858" cy="64440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613"/>
              </a:lnSpc>
              <a:spcBef>
                <a:spcPct val="0"/>
              </a:spcBef>
            </a:pPr>
            <a:r>
              <a:rPr lang="en-US" b="1" dirty="0">
                <a:latin typeface="HK Grotesk Pro Medium"/>
              </a:rPr>
              <a:t>We asked local authorities what they thought needed to change to give children with SEND and their families the best provision and support in the early years. 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C98CD40-E7EC-B905-AB3A-647B1E7BAC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8207" y="1009327"/>
            <a:ext cx="6106861" cy="5139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345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437233C-82A2-A51A-B93A-C9D9589E794A}"/>
              </a:ext>
            </a:extLst>
          </p:cNvPr>
          <p:cNvSpPr txBox="1"/>
          <p:nvPr/>
        </p:nvSpPr>
        <p:spPr>
          <a:xfrm>
            <a:off x="1340069" y="569530"/>
            <a:ext cx="93436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Dingley’s Promise is lobbying MP’s and decision makers, along with our National SEND </a:t>
            </a:r>
            <a:r>
              <a:rPr lang="en-GB" sz="2000" b="1"/>
              <a:t>and early years </a:t>
            </a:r>
            <a:r>
              <a:rPr lang="en-GB" sz="2000" b="1" dirty="0"/>
              <a:t>p</a:t>
            </a:r>
            <a:r>
              <a:rPr lang="en-GB" sz="2000" b="1"/>
              <a:t>artners </a:t>
            </a:r>
            <a:r>
              <a:rPr lang="en-GB" sz="2000" b="1" dirty="0"/>
              <a:t>for the following changes…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484BDA-4223-812B-8573-8A7142A472DB}"/>
              </a:ext>
            </a:extLst>
          </p:cNvPr>
          <p:cNvSpPr txBox="1"/>
          <p:nvPr/>
        </p:nvSpPr>
        <p:spPr>
          <a:xfrm>
            <a:off x="2600444" y="1539932"/>
            <a:ext cx="6822945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/>
              <a:t>Our Manifesto recommendations to help local authorities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Better access to funding for parents and settings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Simpler application processes and support to enable settings to complete them and get support in a timely way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De-linking of DAF and DLA to make access for families and settings quicker and easier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Greater clarity on sufficiency from settings so that the right support can be given to ensure children aren’t turned away.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Training for early years specialist to enable them to support settings to be more inclusive</a:t>
            </a:r>
          </a:p>
          <a:p>
            <a:endParaRPr lang="en-GB" dirty="0">
              <a:highlight>
                <a:srgbClr val="FFFF00"/>
              </a:highlight>
            </a:endParaRPr>
          </a:p>
          <a:p>
            <a:r>
              <a:rPr lang="en-GB" b="1" dirty="0"/>
              <a:t>Because EVERY child has the right to the best early years education to give them the best start.</a:t>
            </a:r>
          </a:p>
        </p:txBody>
      </p:sp>
    </p:spTree>
    <p:extLst>
      <p:ext uri="{BB962C8B-B14F-4D97-AF65-F5344CB8AC3E}">
        <p14:creationId xmlns:p14="http://schemas.microsoft.com/office/powerpoint/2010/main" val="3693876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4078335-d96c-4b29-849f-8536c1da80f5">
      <Terms xmlns="http://schemas.microsoft.com/office/infopath/2007/PartnerControls"/>
    </lcf76f155ced4ddcb4097134ff3c332f>
    <TaxCatchAll xmlns="4c0a3f48-ca08-48bc-89ac-c9ddc702ec0a" xsi:nil="true"/>
    <SharedWithUsers xmlns="4c0a3f48-ca08-48bc-89ac-c9ddc702ec0a">
      <UserInfo>
        <DisplayName>Rachel Thompson</DisplayName>
        <AccountId>26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F251B5C60BD74B81E5FDA3CB2E263C" ma:contentTypeVersion="17" ma:contentTypeDescription="Create a new document." ma:contentTypeScope="" ma:versionID="469530297cdf83f1f314899e4c9fc045">
  <xsd:schema xmlns:xsd="http://www.w3.org/2001/XMLSchema" xmlns:xs="http://www.w3.org/2001/XMLSchema" xmlns:p="http://schemas.microsoft.com/office/2006/metadata/properties" xmlns:ns2="b4078335-d96c-4b29-849f-8536c1da80f5" xmlns:ns3="4c0a3f48-ca08-48bc-89ac-c9ddc702ec0a" targetNamespace="http://schemas.microsoft.com/office/2006/metadata/properties" ma:root="true" ma:fieldsID="aff8a436d558145073584c88e616fc36" ns2:_="" ns3:_="">
    <xsd:import namespace="b4078335-d96c-4b29-849f-8536c1da80f5"/>
    <xsd:import namespace="4c0a3f48-ca08-48bc-89ac-c9ddc702ec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078335-d96c-4b29-849f-8536c1da80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dfd98df-2cc9-409e-a9a9-85a472a8861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0a3f48-ca08-48bc-89ac-c9ddc702ec0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398c9d6-cd60-476c-96c6-f1655c4bcfb9}" ma:internalName="TaxCatchAll" ma:showField="CatchAllData" ma:web="4c0a3f48-ca08-48bc-89ac-c9ddc702ec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BCA0C83-2860-4773-9C8B-7E30B90AC8A8}">
  <ds:schemaRefs>
    <ds:schemaRef ds:uri="http://schemas.microsoft.com/office/2006/documentManagement/types"/>
    <ds:schemaRef ds:uri="b4078335-d96c-4b29-849f-8536c1da80f5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purl.org/dc/terms/"/>
    <ds:schemaRef ds:uri="http://schemas.microsoft.com/office/infopath/2007/PartnerControls"/>
    <ds:schemaRef ds:uri="4c0a3f48-ca08-48bc-89ac-c9ddc702ec0a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7AB152D-988C-4CFF-AF61-A7EF23A317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078335-d96c-4b29-849f-8536c1da80f5"/>
    <ds:schemaRef ds:uri="4c0a3f48-ca08-48bc-89ac-c9ddc702ec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6998444-2831-46CB-89F4-C037147D6EF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1288</TotalTime>
  <Words>350</Words>
  <Application>Microsoft Office PowerPoint</Application>
  <PresentationFormat>Widescreen</PresentationFormat>
  <Paragraphs>28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Gill Sans MT</vt:lpstr>
      <vt:lpstr>Grotesque Light</vt:lpstr>
      <vt:lpstr>HK Grotesk Pro Medium</vt:lpstr>
      <vt:lpstr>office theme</vt:lpstr>
      <vt:lpstr>Early Years Local Authorities SEND National Research</vt:lpstr>
      <vt:lpstr>In September 2023 we conducted a national survey to help us better understand the situation for children with SEND from the local authority’s perspective.   Here are our findings: </vt:lpstr>
      <vt:lpstr>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Thompson</dc:creator>
  <cp:lastModifiedBy>Georgina  Gonzalez-Matthews</cp:lastModifiedBy>
  <cp:revision>7</cp:revision>
  <dcterms:created xsi:type="dcterms:W3CDTF">2021-06-02T06:05:31Z</dcterms:created>
  <dcterms:modified xsi:type="dcterms:W3CDTF">2024-02-13T14:11:06Z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0x01010058F251B5C60BD74B81E5FDA3CB2E263C</vt:lpwstr>
  </property>
  <property fmtid="{D5CDD505-2E9C-101B-9397-08002B2CF9AE}" pid="3" name="MediaServiceImageTags">
    <vt:lpwstr/>
  </property>
</Properties>
</file>