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71" r:id="rId6"/>
    <p:sldId id="274" r:id="rId7"/>
    <p:sldId id="276" r:id="rId8"/>
    <p:sldId id="277" r:id="rId9"/>
    <p:sldId id="279" r:id="rId10"/>
    <p:sldId id="280" r:id="rId11"/>
    <p:sldId id="281" r:id="rId12"/>
    <p:sldId id="282" r:id="rId13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82062-9D81-49CB-A9CD-6BB9ADD416D0}" type="datetimeFigureOut">
              <a:rPr lang="en-GB"/>
              <a:t>13/02/2024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CA067-4713-450F-A1F2-AB996B823935}" type="slidenum">
              <a:rPr lang="en-GB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053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ngley.org.uk/manifesto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97313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September 2023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7EC6717-EACE-584C-B582-5C989D7FA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09713"/>
            <a:ext cx="9144000" cy="2387600"/>
          </a:xfrm>
        </p:spPr>
        <p:txBody>
          <a:bodyPr/>
          <a:lstStyle/>
          <a:p>
            <a:r>
              <a:rPr lang="en-US" dirty="0"/>
              <a:t>Early Years Families</a:t>
            </a:r>
            <a:br>
              <a:rPr lang="en-US" dirty="0"/>
            </a:br>
            <a:r>
              <a:rPr lang="en-US" dirty="0"/>
              <a:t>SEND National Research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0C3CD-4D50-F25D-5713-421FDC745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075" y="232727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/>
              <a:t>In September 2023 we conducted a national survey to help us better understand the situation for children with SEND from the family’s perspective. </a:t>
            </a:r>
            <a:br>
              <a:rPr lang="en-GB" sz="3200" b="1" dirty="0"/>
            </a:br>
            <a:br>
              <a:rPr lang="en-GB" sz="3200" b="1" dirty="0"/>
            </a:br>
            <a:r>
              <a:rPr lang="en-GB" sz="3200" b="1" dirty="0"/>
              <a:t>What our survey told us:</a:t>
            </a:r>
            <a:br>
              <a:rPr lang="en-GB" sz="3200" dirty="0"/>
            </a:br>
            <a:endParaRPr lang="en-GB" sz="32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163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1">
            <a:extLst>
              <a:ext uri="{FF2B5EF4-FFF2-40B4-BE49-F238E27FC236}">
                <a16:creationId xmlns:a16="http://schemas.microsoft.com/office/drawing/2014/main" id="{C0CCEE25-942D-348E-8C52-E14A0C63D5E3}"/>
              </a:ext>
            </a:extLst>
          </p:cNvPr>
          <p:cNvSpPr txBox="1"/>
          <p:nvPr/>
        </p:nvSpPr>
        <p:spPr>
          <a:xfrm>
            <a:off x="836123" y="697289"/>
            <a:ext cx="5854364" cy="2600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>
              <a:lnSpc>
                <a:spcPts val="1969"/>
              </a:lnSpc>
            </a:pPr>
            <a:r>
              <a:rPr lang="en-US" b="1" dirty="0">
                <a:solidFill>
                  <a:srgbClr val="242021"/>
                </a:solidFill>
                <a:latin typeface="HK Grotesk Pro Medium"/>
              </a:rPr>
              <a:t>Q: How many hours does your child access?</a:t>
            </a:r>
          </a:p>
        </p:txBody>
      </p:sp>
      <p:pic>
        <p:nvPicPr>
          <p:cNvPr id="3" name="Picture 14">
            <a:extLst>
              <a:ext uri="{FF2B5EF4-FFF2-40B4-BE49-F238E27FC236}">
                <a16:creationId xmlns:a16="http://schemas.microsoft.com/office/drawing/2014/main" id="{FD47A323-2BAA-69A6-4548-338B40B226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85032" y="697289"/>
            <a:ext cx="6834191" cy="4232361"/>
          </a:xfrm>
          <a:prstGeom prst="rect">
            <a:avLst/>
          </a:prstGeom>
        </p:spPr>
      </p:pic>
      <p:sp>
        <p:nvSpPr>
          <p:cNvPr id="4" name="TextBox 15">
            <a:extLst>
              <a:ext uri="{FF2B5EF4-FFF2-40B4-BE49-F238E27FC236}">
                <a16:creationId xmlns:a16="http://schemas.microsoft.com/office/drawing/2014/main" id="{99CCFCD8-4F9D-C2B4-022B-A29BC4A115AD}"/>
              </a:ext>
            </a:extLst>
          </p:cNvPr>
          <p:cNvSpPr txBox="1"/>
          <p:nvPr/>
        </p:nvSpPr>
        <p:spPr>
          <a:xfrm>
            <a:off x="6893336" y="590562"/>
            <a:ext cx="3660277" cy="5165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>
              <a:lnSpc>
                <a:spcPts val="1969"/>
              </a:lnSpc>
            </a:pPr>
            <a:r>
              <a:rPr lang="en-US" b="1" dirty="0">
                <a:solidFill>
                  <a:srgbClr val="242021"/>
                </a:solidFill>
                <a:latin typeface="HK Grotesk Pro Medium"/>
              </a:rPr>
              <a:t>Q: How easy was it to get a space at the early years setting?</a:t>
            </a:r>
          </a:p>
        </p:txBody>
      </p:sp>
      <p:pic>
        <p:nvPicPr>
          <p:cNvPr id="5" name="Picture 17">
            <a:extLst>
              <a:ext uri="{FF2B5EF4-FFF2-40B4-BE49-F238E27FC236}">
                <a16:creationId xmlns:a16="http://schemas.microsoft.com/office/drawing/2014/main" id="{E057CB5C-45FA-0464-0E74-9F49E26E1C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7623" y="590562"/>
            <a:ext cx="6791969" cy="433908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14AA528-6E4B-9633-ACBC-8697C01D4A18}"/>
              </a:ext>
            </a:extLst>
          </p:cNvPr>
          <p:cNvSpPr txBox="1"/>
          <p:nvPr/>
        </p:nvSpPr>
        <p:spPr>
          <a:xfrm>
            <a:off x="1526813" y="4602930"/>
            <a:ext cx="88309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Just under a quarter of parents found it difficult or very difficult to </a:t>
            </a:r>
          </a:p>
          <a:p>
            <a:r>
              <a:rPr lang="en-GB" sz="2400" dirty="0"/>
              <a:t>     secure a place for their child.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18% reported having been ‘turned away’ from a setting.</a:t>
            </a:r>
          </a:p>
        </p:txBody>
      </p:sp>
    </p:spTree>
    <p:extLst>
      <p:ext uri="{BB962C8B-B14F-4D97-AF65-F5344CB8AC3E}">
        <p14:creationId xmlns:p14="http://schemas.microsoft.com/office/powerpoint/2010/main" val="2435033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>
            <a:extLst>
              <a:ext uri="{FF2B5EF4-FFF2-40B4-BE49-F238E27FC236}">
                <a16:creationId xmlns:a16="http://schemas.microsoft.com/office/drawing/2014/main" id="{187643B6-74C1-00D9-1365-4AA7EF7121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94925"/>
            <a:ext cx="5817301" cy="4217600"/>
          </a:xfrm>
          <a:prstGeom prst="rect">
            <a:avLst/>
          </a:prstGeom>
        </p:spPr>
      </p:pic>
      <p:sp>
        <p:nvSpPr>
          <p:cNvPr id="8" name="TextBox 13">
            <a:extLst>
              <a:ext uri="{FF2B5EF4-FFF2-40B4-BE49-F238E27FC236}">
                <a16:creationId xmlns:a16="http://schemas.microsoft.com/office/drawing/2014/main" id="{C6A2BBB6-1FB9-7B81-0AB7-30E40FA2B0BC}"/>
              </a:ext>
            </a:extLst>
          </p:cNvPr>
          <p:cNvSpPr txBox="1"/>
          <p:nvPr/>
        </p:nvSpPr>
        <p:spPr>
          <a:xfrm>
            <a:off x="377274" y="753364"/>
            <a:ext cx="7455808" cy="25648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>
              <a:lnSpc>
                <a:spcPts val="1950"/>
              </a:lnSpc>
            </a:pPr>
            <a:r>
              <a:rPr lang="en-US" b="1" dirty="0">
                <a:solidFill>
                  <a:srgbClr val="242021"/>
                </a:solidFill>
                <a:latin typeface="HK Grotesk Pro Medium"/>
              </a:rPr>
              <a:t>Q: How supportive were your local authority in helping you secure a place?</a:t>
            </a:r>
          </a:p>
        </p:txBody>
      </p:sp>
      <p:sp>
        <p:nvSpPr>
          <p:cNvPr id="3" name="TextBox 13">
            <a:extLst>
              <a:ext uri="{FF2B5EF4-FFF2-40B4-BE49-F238E27FC236}">
                <a16:creationId xmlns:a16="http://schemas.microsoft.com/office/drawing/2014/main" id="{4D2684D8-8940-75EA-1EB4-4BDFEF944FAF}"/>
              </a:ext>
            </a:extLst>
          </p:cNvPr>
          <p:cNvSpPr txBox="1"/>
          <p:nvPr/>
        </p:nvSpPr>
        <p:spPr>
          <a:xfrm>
            <a:off x="5217289" y="3048727"/>
            <a:ext cx="7455808" cy="113826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ct val="150000"/>
              </a:lnSpc>
            </a:pPr>
            <a:r>
              <a:rPr lang="en-US" sz="2600" dirty="0">
                <a:solidFill>
                  <a:srgbClr val="242021"/>
                </a:solidFill>
                <a:latin typeface="HK Grotesk Pro Medium"/>
              </a:rPr>
              <a:t>Worryingly </a:t>
            </a:r>
            <a:r>
              <a:rPr lang="en-US" sz="2600" b="1" dirty="0">
                <a:solidFill>
                  <a:srgbClr val="242021"/>
                </a:solidFill>
                <a:latin typeface="HK Grotesk Pro Medium"/>
              </a:rPr>
              <a:t>33.1% </a:t>
            </a:r>
            <a:r>
              <a:rPr lang="en-US" sz="2600" dirty="0">
                <a:solidFill>
                  <a:srgbClr val="242021"/>
                </a:solidFill>
                <a:latin typeface="HK Grotesk Pro Medium"/>
              </a:rPr>
              <a:t>of parents stated that </a:t>
            </a:r>
          </a:p>
          <a:p>
            <a:pPr marL="0" lvl="0" indent="0">
              <a:lnSpc>
                <a:spcPct val="150000"/>
              </a:lnSpc>
            </a:pPr>
            <a:r>
              <a:rPr lang="en-US" sz="2600" dirty="0">
                <a:solidFill>
                  <a:srgbClr val="242021"/>
                </a:solidFill>
                <a:latin typeface="HK Grotesk Pro Medium"/>
              </a:rPr>
              <a:t>they felt </a:t>
            </a:r>
            <a:r>
              <a:rPr lang="en-US" sz="2600" u="sng" dirty="0">
                <a:solidFill>
                  <a:srgbClr val="242021"/>
                </a:solidFill>
                <a:latin typeface="HK Grotesk Pro Medium"/>
              </a:rPr>
              <a:t>totally unsupported by the local authority</a:t>
            </a:r>
          </a:p>
        </p:txBody>
      </p:sp>
    </p:spTree>
    <p:extLst>
      <p:ext uri="{BB962C8B-B14F-4D97-AF65-F5344CB8AC3E}">
        <p14:creationId xmlns:p14="http://schemas.microsoft.com/office/powerpoint/2010/main" val="626130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>
            <a:extLst>
              <a:ext uri="{FF2B5EF4-FFF2-40B4-BE49-F238E27FC236}">
                <a16:creationId xmlns:a16="http://schemas.microsoft.com/office/drawing/2014/main" id="{6A290F2F-4847-88D4-6360-9DCB1F4D76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687" y="2112895"/>
            <a:ext cx="5117248" cy="3368012"/>
          </a:xfrm>
          <a:prstGeom prst="rect">
            <a:avLst/>
          </a:prstGeom>
        </p:spPr>
      </p:pic>
      <p:sp>
        <p:nvSpPr>
          <p:cNvPr id="3" name="TextBox 13">
            <a:extLst>
              <a:ext uri="{FF2B5EF4-FFF2-40B4-BE49-F238E27FC236}">
                <a16:creationId xmlns:a16="http://schemas.microsoft.com/office/drawing/2014/main" id="{AF623EC8-8DC1-ED8E-E91D-E145936D0EAA}"/>
              </a:ext>
            </a:extLst>
          </p:cNvPr>
          <p:cNvSpPr txBox="1"/>
          <p:nvPr/>
        </p:nvSpPr>
        <p:spPr>
          <a:xfrm>
            <a:off x="373339" y="1037432"/>
            <a:ext cx="8468160" cy="26930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>
              <a:lnSpc>
                <a:spcPts val="2075"/>
              </a:lnSpc>
            </a:pPr>
            <a:r>
              <a:rPr lang="en-US" b="1" dirty="0">
                <a:solidFill>
                  <a:srgbClr val="242021"/>
                </a:solidFill>
                <a:latin typeface="HK Grotesk Pro Medium"/>
              </a:rPr>
              <a:t>Q: How confident are you that the early years setting is meeting your child’s needs?</a:t>
            </a:r>
          </a:p>
        </p:txBody>
      </p:sp>
      <p:sp>
        <p:nvSpPr>
          <p:cNvPr id="8" name="TextBox 15">
            <a:extLst>
              <a:ext uri="{FF2B5EF4-FFF2-40B4-BE49-F238E27FC236}">
                <a16:creationId xmlns:a16="http://schemas.microsoft.com/office/drawing/2014/main" id="{2A6CF3A5-0A94-59A5-E6C1-E77C369FE47B}"/>
              </a:ext>
            </a:extLst>
          </p:cNvPr>
          <p:cNvSpPr txBox="1"/>
          <p:nvPr/>
        </p:nvSpPr>
        <p:spPr>
          <a:xfrm>
            <a:off x="2343807" y="1976261"/>
            <a:ext cx="1039783" cy="6924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39"/>
              </a:lnSpc>
            </a:pPr>
            <a:r>
              <a:rPr lang="en-US" sz="1200" dirty="0">
                <a:solidFill>
                  <a:srgbClr val="000000"/>
                </a:solidFill>
                <a:latin typeface="HK Grotesk Pro Medium"/>
              </a:rPr>
              <a:t>Not at all confident</a:t>
            </a:r>
          </a:p>
          <a:p>
            <a:pPr algn="ctr">
              <a:lnSpc>
                <a:spcPts val="183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HK Grotesk Pro Medium"/>
              </a:rPr>
              <a:t>7.48%</a:t>
            </a:r>
          </a:p>
        </p:txBody>
      </p:sp>
      <p:sp>
        <p:nvSpPr>
          <p:cNvPr id="5" name="TextBox 13">
            <a:extLst>
              <a:ext uri="{FF2B5EF4-FFF2-40B4-BE49-F238E27FC236}">
                <a16:creationId xmlns:a16="http://schemas.microsoft.com/office/drawing/2014/main" id="{CAF9B865-8233-D9C7-5FBA-406BC7CB5316}"/>
              </a:ext>
            </a:extLst>
          </p:cNvPr>
          <p:cNvSpPr txBox="1"/>
          <p:nvPr/>
        </p:nvSpPr>
        <p:spPr>
          <a:xfrm>
            <a:off x="5490587" y="2456732"/>
            <a:ext cx="6198726" cy="120353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ct val="150000"/>
              </a:lnSpc>
            </a:pPr>
            <a:r>
              <a:rPr lang="en-US" dirty="0">
                <a:solidFill>
                  <a:srgbClr val="242021"/>
                </a:solidFill>
                <a:latin typeface="HK Grotesk Pro Medium"/>
              </a:rPr>
              <a:t>The majority of families reported that they have a level of trust in their child’s setting, but some remain concerned that they are</a:t>
            </a:r>
          </a:p>
          <a:p>
            <a:pPr marL="0" lvl="0" indent="0" algn="ctr">
              <a:lnSpc>
                <a:spcPct val="150000"/>
              </a:lnSpc>
            </a:pPr>
            <a:r>
              <a:rPr lang="en-US" dirty="0">
                <a:solidFill>
                  <a:srgbClr val="242021"/>
                </a:solidFill>
                <a:latin typeface="HK Grotesk Pro Medium"/>
              </a:rPr>
              <a:t> </a:t>
            </a:r>
            <a:r>
              <a:rPr lang="en-US" u="sng" dirty="0">
                <a:solidFill>
                  <a:srgbClr val="242021"/>
                </a:solidFill>
                <a:latin typeface="HK Grotesk Pro Medium"/>
              </a:rPr>
              <a:t>fully</a:t>
            </a:r>
            <a:r>
              <a:rPr lang="en-US" dirty="0">
                <a:solidFill>
                  <a:srgbClr val="242021"/>
                </a:solidFill>
                <a:latin typeface="HK Grotesk Pro Medium"/>
              </a:rPr>
              <a:t> meeting their child’s needs</a:t>
            </a:r>
          </a:p>
        </p:txBody>
      </p:sp>
    </p:spTree>
    <p:extLst>
      <p:ext uri="{BB962C8B-B14F-4D97-AF65-F5344CB8AC3E}">
        <p14:creationId xmlns:p14="http://schemas.microsoft.com/office/powerpoint/2010/main" val="2592722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FAB57-4803-3143-FB79-04EE4EBAA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879" y="141842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4" name="TextBox 10">
            <a:extLst>
              <a:ext uri="{FF2B5EF4-FFF2-40B4-BE49-F238E27FC236}">
                <a16:creationId xmlns:a16="http://schemas.microsoft.com/office/drawing/2014/main" id="{0BB5EBF6-2094-F502-E9AD-38F7BAF123C9}"/>
              </a:ext>
            </a:extLst>
          </p:cNvPr>
          <p:cNvSpPr txBox="1"/>
          <p:nvPr/>
        </p:nvSpPr>
        <p:spPr>
          <a:xfrm>
            <a:off x="1194248" y="396946"/>
            <a:ext cx="9548861" cy="2600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999"/>
              </a:lnSpc>
            </a:pPr>
            <a:r>
              <a:rPr lang="en-US" sz="2000" b="1" dirty="0">
                <a:solidFill>
                  <a:srgbClr val="000000"/>
                </a:solidFill>
                <a:latin typeface="HK Grotesk Pro Medium"/>
              </a:rPr>
              <a:t>This is how families describe their experience of getting the right support for their child….  </a:t>
            </a:r>
            <a:endParaRPr lang="en-US" sz="2000" dirty="0">
              <a:solidFill>
                <a:srgbClr val="000000"/>
              </a:solidFill>
              <a:latin typeface="HK Grotesk Pro Medium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F659F5-D276-D2E3-AB81-690CC1D90A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9627" y="890347"/>
            <a:ext cx="6322001" cy="5292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379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4F6D385-10FE-71DE-DE1C-A5924C238C3B}"/>
              </a:ext>
            </a:extLst>
          </p:cNvPr>
          <p:cNvSpPr txBox="1"/>
          <p:nvPr/>
        </p:nvSpPr>
        <p:spPr>
          <a:xfrm>
            <a:off x="1656514" y="441615"/>
            <a:ext cx="9032505" cy="5165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999"/>
              </a:lnSpc>
            </a:pPr>
            <a:r>
              <a:rPr lang="en-US" sz="2000" b="1" dirty="0">
                <a:solidFill>
                  <a:srgbClr val="000000"/>
                </a:solidFill>
                <a:latin typeface="HK Grotesk Pro Medium"/>
              </a:rPr>
              <a:t>We asked families how they think the early years could be improved for </a:t>
            </a:r>
          </a:p>
          <a:p>
            <a:pPr algn="ctr">
              <a:lnSpc>
                <a:spcPts val="1999"/>
              </a:lnSpc>
            </a:pPr>
            <a:r>
              <a:rPr lang="en-US" sz="2000" b="1" dirty="0">
                <a:solidFill>
                  <a:srgbClr val="000000"/>
                </a:solidFill>
                <a:latin typeface="HK Grotesk Pro Medium"/>
              </a:rPr>
              <a:t>children with SEND and their families… </a:t>
            </a:r>
            <a:endParaRPr lang="en-US" sz="2000" dirty="0">
              <a:solidFill>
                <a:srgbClr val="000000"/>
              </a:solidFill>
              <a:latin typeface="HK Grotesk Pro Medium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8499F9-8A3A-905F-F4F7-DF8274419A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1914" y="1164965"/>
            <a:ext cx="5948172" cy="4993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797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437233C-82A2-A51A-B93A-C9D9589E794A}"/>
              </a:ext>
            </a:extLst>
          </p:cNvPr>
          <p:cNvSpPr txBox="1"/>
          <p:nvPr/>
        </p:nvSpPr>
        <p:spPr>
          <a:xfrm>
            <a:off x="1340069" y="569530"/>
            <a:ext cx="9343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Dingley’s Promise is lobbying MP’s and decision makers, along with our National SEND and early years partners for the following changes…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484BDA-4223-812B-8573-8A7142A472DB}"/>
              </a:ext>
            </a:extLst>
          </p:cNvPr>
          <p:cNvSpPr txBox="1"/>
          <p:nvPr/>
        </p:nvSpPr>
        <p:spPr>
          <a:xfrm>
            <a:off x="2478709" y="1497891"/>
            <a:ext cx="682294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/>
              <a:t>Our Manifesto recommendations to help families: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Better access to funding for parents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Simpler application processes and support to complete them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De-linking of DAF and DLA to make access for families quicker and easier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Greater clarity on sufficiency from local authorities and support for settings who do not feel they can support children with SEND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Training for early years settings to support them to be more inclusive</a:t>
            </a:r>
          </a:p>
          <a:p>
            <a:endParaRPr lang="en-GB" dirty="0">
              <a:highlight>
                <a:srgbClr val="FFFF00"/>
              </a:highlight>
            </a:endParaRPr>
          </a:p>
          <a:p>
            <a:r>
              <a:rPr lang="en-GB" b="1" dirty="0"/>
              <a:t>Because EVERY child has the right to the best early years education to give them the best start.</a:t>
            </a:r>
          </a:p>
        </p:txBody>
      </p:sp>
    </p:spTree>
    <p:extLst>
      <p:ext uri="{BB962C8B-B14F-4D97-AF65-F5344CB8AC3E}">
        <p14:creationId xmlns:p14="http://schemas.microsoft.com/office/powerpoint/2010/main" val="3693876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437233C-82A2-A51A-B93A-C9D9589E794A}"/>
              </a:ext>
            </a:extLst>
          </p:cNvPr>
          <p:cNvSpPr txBox="1"/>
          <p:nvPr/>
        </p:nvSpPr>
        <p:spPr>
          <a:xfrm>
            <a:off x="1116724" y="1368316"/>
            <a:ext cx="995855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Share your voice and help us to amplify the voices of families, the barriers they face and help us to make positive change in the early years a reality.</a:t>
            </a:r>
          </a:p>
          <a:p>
            <a:endParaRPr lang="en-GB" sz="2400" dirty="0"/>
          </a:p>
          <a:p>
            <a:r>
              <a:rPr lang="en-GB" sz="2400" b="1" dirty="0"/>
              <a:t>Visit </a:t>
            </a:r>
            <a:r>
              <a:rPr lang="en-GB" sz="2400" b="1" dirty="0">
                <a:hlinkClick r:id="rId2"/>
              </a:rPr>
              <a:t>www.dingley.org.uk/manifesto/</a:t>
            </a:r>
            <a:r>
              <a:rPr lang="en-GB" sz="2400" b="1" dirty="0"/>
              <a:t> to download your letter of support and lobby your local MP for these vital changes. </a:t>
            </a:r>
          </a:p>
          <a:p>
            <a:endParaRPr lang="en-GB" sz="2400" dirty="0"/>
          </a:p>
          <a:p>
            <a:r>
              <a:rPr lang="en-GB" sz="2400" b="1" dirty="0"/>
              <a:t>Together we can build a more inclusive early years sector! </a:t>
            </a:r>
          </a:p>
        </p:txBody>
      </p:sp>
    </p:spTree>
    <p:extLst>
      <p:ext uri="{BB962C8B-B14F-4D97-AF65-F5344CB8AC3E}">
        <p14:creationId xmlns:p14="http://schemas.microsoft.com/office/powerpoint/2010/main" val="2951462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078335-d96c-4b29-849f-8536c1da80f5">
      <Terms xmlns="http://schemas.microsoft.com/office/infopath/2007/PartnerControls"/>
    </lcf76f155ced4ddcb4097134ff3c332f>
    <TaxCatchAll xmlns="4c0a3f48-ca08-48bc-89ac-c9ddc702ec0a" xsi:nil="true"/>
    <SharedWithUsers xmlns="4c0a3f48-ca08-48bc-89ac-c9ddc702ec0a">
      <UserInfo>
        <DisplayName>Rachel Thompson</DisplayName>
        <AccountId>26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F251B5C60BD74B81E5FDA3CB2E263C" ma:contentTypeVersion="17" ma:contentTypeDescription="Create a new document." ma:contentTypeScope="" ma:versionID="469530297cdf83f1f314899e4c9fc045">
  <xsd:schema xmlns:xsd="http://www.w3.org/2001/XMLSchema" xmlns:xs="http://www.w3.org/2001/XMLSchema" xmlns:p="http://schemas.microsoft.com/office/2006/metadata/properties" xmlns:ns2="b4078335-d96c-4b29-849f-8536c1da80f5" xmlns:ns3="4c0a3f48-ca08-48bc-89ac-c9ddc702ec0a" targetNamespace="http://schemas.microsoft.com/office/2006/metadata/properties" ma:root="true" ma:fieldsID="aff8a436d558145073584c88e616fc36" ns2:_="" ns3:_="">
    <xsd:import namespace="b4078335-d96c-4b29-849f-8536c1da80f5"/>
    <xsd:import namespace="4c0a3f48-ca08-48bc-89ac-c9ddc702ec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078335-d96c-4b29-849f-8536c1da80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dfd98df-2cc9-409e-a9a9-85a472a886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0a3f48-ca08-48bc-89ac-c9ddc702ec0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398c9d6-cd60-476c-96c6-f1655c4bcfb9}" ma:internalName="TaxCatchAll" ma:showField="CatchAllData" ma:web="4c0a3f48-ca08-48bc-89ac-c9ddc702ec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998444-2831-46CB-89F4-C037147D6E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BCA0C83-2860-4773-9C8B-7E30B90AC8A8}">
  <ds:schemaRefs>
    <ds:schemaRef ds:uri="http://schemas.microsoft.com/office/2006/documentManagement/types"/>
    <ds:schemaRef ds:uri="b4078335-d96c-4b29-849f-8536c1da80f5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  <ds:schemaRef ds:uri="4c0a3f48-ca08-48bc-89ac-c9ddc702ec0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7AB152D-988C-4CFF-AF61-A7EF23A317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078335-d96c-4b29-849f-8536c1da80f5"/>
    <ds:schemaRef ds:uri="4c0a3f48-ca08-48bc-89ac-c9ddc702ec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1406</TotalTime>
  <Words>403</Words>
  <Application>Microsoft Office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Gill Sans MT</vt:lpstr>
      <vt:lpstr>HK Grotesk Pro Medium</vt:lpstr>
      <vt:lpstr>office theme</vt:lpstr>
      <vt:lpstr>Early Years Families SEND National Research</vt:lpstr>
      <vt:lpstr>In September 2023 we conducted a national survey to help us better understand the situation for children with SEND from the family’s perspective.   What our survey told us: </vt:lpstr>
      <vt:lpstr>PowerPoint Presentation</vt:lpstr>
      <vt:lpstr>PowerPoint Presentation</vt:lpstr>
      <vt:lpstr>PowerPoint Presentation</vt:lpstr>
      <vt:lpstr>  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Thompson</dc:creator>
  <cp:lastModifiedBy>Georgina  Gonzalez-Matthews</cp:lastModifiedBy>
  <cp:revision>11</cp:revision>
  <dcterms:created xsi:type="dcterms:W3CDTF">2021-06-02T06:05:31Z</dcterms:created>
  <dcterms:modified xsi:type="dcterms:W3CDTF">2024-02-13T13:31:42Z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0x01010058F251B5C60BD74B81E5FDA3CB2E263C</vt:lpwstr>
  </property>
  <property fmtid="{D5CDD505-2E9C-101B-9397-08002B2CF9AE}" pid="3" name="MediaServiceImageTags">
    <vt:lpwstr/>
  </property>
</Properties>
</file>