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  <p:sldMasterId id="2147483699" r:id="rId6"/>
    <p:sldMasterId id="2147483701" r:id="rId7"/>
    <p:sldMasterId id="2147483648" r:id="rId8"/>
  </p:sldMasterIdLst>
  <p:notesMasterIdLst>
    <p:notesMasterId r:id="rId32"/>
  </p:notesMasterIdLst>
  <p:sldIdLst>
    <p:sldId id="366" r:id="rId9"/>
    <p:sldId id="303" r:id="rId10"/>
    <p:sldId id="417" r:id="rId11"/>
    <p:sldId id="432" r:id="rId12"/>
    <p:sldId id="431" r:id="rId13"/>
    <p:sldId id="363" r:id="rId14"/>
    <p:sldId id="419" r:id="rId15"/>
    <p:sldId id="482" r:id="rId16"/>
    <p:sldId id="333" r:id="rId17"/>
    <p:sldId id="433" r:id="rId18"/>
    <p:sldId id="479" r:id="rId19"/>
    <p:sldId id="480" r:id="rId20"/>
    <p:sldId id="481" r:id="rId21"/>
    <p:sldId id="415" r:id="rId22"/>
    <p:sldId id="379" r:id="rId23"/>
    <p:sldId id="427" r:id="rId24"/>
    <p:sldId id="428" r:id="rId25"/>
    <p:sldId id="429" r:id="rId26"/>
    <p:sldId id="476" r:id="rId27"/>
    <p:sldId id="478" r:id="rId28"/>
    <p:sldId id="477" r:id="rId29"/>
    <p:sldId id="430" r:id="rId30"/>
    <p:sldId id="3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4CB10-966D-1C42-B8CD-5B9C68455E9A}" v="3" dt="2023-09-28T11:48:44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3"/>
    <p:restoredTop sz="94604"/>
  </p:normalViewPr>
  <p:slideViewPr>
    <p:cSldViewPr snapToGrid="0">
      <p:cViewPr varScale="1">
        <p:scale>
          <a:sx n="162" d="100"/>
          <a:sy n="162" d="100"/>
        </p:scale>
        <p:origin x="2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14728A-C73B-460B-B58D-76C2D6875FA4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591F3038-0878-4E0F-8A3C-5BD4118331F9}">
      <dgm:prSet/>
      <dgm:spPr/>
      <dgm:t>
        <a:bodyPr/>
        <a:lstStyle/>
        <a:p>
          <a:r>
            <a:rPr lang="en-GB"/>
            <a:t>Introductions, welcome and housekeeping</a:t>
          </a:r>
          <a:endParaRPr lang="en-US"/>
        </a:p>
      </dgm:t>
    </dgm:pt>
    <dgm:pt modelId="{7758D534-114D-47E6-92F4-539053DDF5E9}" type="parTrans" cxnId="{2CC275D6-C3B0-43F5-8145-5187B83259E8}">
      <dgm:prSet/>
      <dgm:spPr/>
      <dgm:t>
        <a:bodyPr/>
        <a:lstStyle/>
        <a:p>
          <a:endParaRPr lang="en-US"/>
        </a:p>
      </dgm:t>
    </dgm:pt>
    <dgm:pt modelId="{C936BA18-89DE-4D2F-865E-4700B844CB71}" type="sibTrans" cxnId="{2CC275D6-C3B0-43F5-8145-5187B83259E8}">
      <dgm:prSet/>
      <dgm:spPr/>
      <dgm:t>
        <a:bodyPr/>
        <a:lstStyle/>
        <a:p>
          <a:endParaRPr lang="en-US"/>
        </a:p>
      </dgm:t>
    </dgm:pt>
    <dgm:pt modelId="{3F8F13F9-D18C-4F74-86CE-DC6967AF24BB}">
      <dgm:prSet/>
      <dgm:spPr/>
      <dgm:t>
        <a:bodyPr/>
        <a:lstStyle/>
        <a:p>
          <a:r>
            <a:rPr lang="en-GB"/>
            <a:t>A walk through the project and discussion around how we collectively make it work</a:t>
          </a:r>
          <a:endParaRPr lang="en-US"/>
        </a:p>
      </dgm:t>
    </dgm:pt>
    <dgm:pt modelId="{3075792A-AEDD-41AD-B5B8-2C91210E206E}" type="parTrans" cxnId="{4D5EF085-20B2-44E1-81B2-0AB3F7E4FA22}">
      <dgm:prSet/>
      <dgm:spPr/>
      <dgm:t>
        <a:bodyPr/>
        <a:lstStyle/>
        <a:p>
          <a:endParaRPr lang="en-US"/>
        </a:p>
      </dgm:t>
    </dgm:pt>
    <dgm:pt modelId="{D50276CD-EB11-4FAC-9169-FB823EC25FEC}" type="sibTrans" cxnId="{4D5EF085-20B2-44E1-81B2-0AB3F7E4FA22}">
      <dgm:prSet/>
      <dgm:spPr/>
      <dgm:t>
        <a:bodyPr/>
        <a:lstStyle/>
        <a:p>
          <a:endParaRPr lang="en-US"/>
        </a:p>
      </dgm:t>
    </dgm:pt>
    <dgm:pt modelId="{BCE11EEE-A7E9-5F4A-92E9-AFFED57E96EA}">
      <dgm:prSet/>
      <dgm:spPr/>
      <dgm:t>
        <a:bodyPr/>
        <a:lstStyle/>
        <a:p>
          <a:r>
            <a:rPr lang="en-GB" dirty="0"/>
            <a:t>Next steps and feedback in the chat</a:t>
          </a:r>
          <a:endParaRPr lang="en-US" dirty="0"/>
        </a:p>
      </dgm:t>
    </dgm:pt>
    <dgm:pt modelId="{2350C208-EA5F-4A4D-A15E-518846FB71E0}" type="parTrans" cxnId="{5363FB8A-A131-D94B-ACC4-B31679F6C8F3}">
      <dgm:prSet/>
      <dgm:spPr/>
      <dgm:t>
        <a:bodyPr/>
        <a:lstStyle/>
        <a:p>
          <a:endParaRPr lang="en-GB"/>
        </a:p>
      </dgm:t>
    </dgm:pt>
    <dgm:pt modelId="{FC5CA95F-983B-C24F-8E5D-165CE77DD072}" type="sibTrans" cxnId="{5363FB8A-A131-D94B-ACC4-B31679F6C8F3}">
      <dgm:prSet/>
      <dgm:spPr/>
      <dgm:t>
        <a:bodyPr/>
        <a:lstStyle/>
        <a:p>
          <a:endParaRPr lang="en-GB"/>
        </a:p>
      </dgm:t>
    </dgm:pt>
    <dgm:pt modelId="{520DCAEC-A16C-6846-ADC7-59E78909DACE}">
      <dgm:prSet/>
      <dgm:spPr/>
      <dgm:t>
        <a:bodyPr/>
        <a:lstStyle/>
        <a:p>
          <a:r>
            <a:rPr lang="en-GB"/>
            <a:t>Introduction to Dingley’s Promise and our role</a:t>
          </a:r>
          <a:endParaRPr lang="en-US"/>
        </a:p>
      </dgm:t>
    </dgm:pt>
    <dgm:pt modelId="{7B0D573D-767F-504D-8162-47BD5FC68A6F}" type="parTrans" cxnId="{1426D270-A25A-9D44-B717-5494F0ED5338}">
      <dgm:prSet/>
      <dgm:spPr/>
      <dgm:t>
        <a:bodyPr/>
        <a:lstStyle/>
        <a:p>
          <a:endParaRPr lang="en-GB"/>
        </a:p>
      </dgm:t>
    </dgm:pt>
    <dgm:pt modelId="{4769F40B-C484-6648-A394-B916BDAD9D06}" type="sibTrans" cxnId="{1426D270-A25A-9D44-B717-5494F0ED5338}">
      <dgm:prSet/>
      <dgm:spPr/>
      <dgm:t>
        <a:bodyPr/>
        <a:lstStyle/>
        <a:p>
          <a:endParaRPr lang="en-GB"/>
        </a:p>
      </dgm:t>
    </dgm:pt>
    <dgm:pt modelId="{45BC2854-919F-D249-AC30-86618F4FAC17}">
      <dgm:prSet/>
      <dgm:spPr/>
      <dgm:t>
        <a:bodyPr/>
        <a:lstStyle/>
        <a:p>
          <a:r>
            <a:rPr lang="en-US" dirty="0"/>
            <a:t>The</a:t>
          </a:r>
          <a:r>
            <a:rPr lang="en-US" baseline="0" dirty="0"/>
            <a:t> Parent/</a:t>
          </a:r>
          <a:r>
            <a:rPr lang="en-US" baseline="0" dirty="0" err="1"/>
            <a:t>Carer</a:t>
          </a:r>
          <a:r>
            <a:rPr lang="en-US" baseline="0" dirty="0"/>
            <a:t> role</a:t>
          </a:r>
          <a:endParaRPr lang="en-US" dirty="0"/>
        </a:p>
      </dgm:t>
    </dgm:pt>
    <dgm:pt modelId="{252CBF08-7BFA-284E-A810-D3D3A02C4FC0}" type="parTrans" cxnId="{5E6AC0F1-E64B-A342-9588-23887348ECB9}">
      <dgm:prSet/>
      <dgm:spPr/>
      <dgm:t>
        <a:bodyPr/>
        <a:lstStyle/>
        <a:p>
          <a:endParaRPr lang="en-GB"/>
        </a:p>
      </dgm:t>
    </dgm:pt>
    <dgm:pt modelId="{28551516-710B-1149-8317-8DCAE570B656}" type="sibTrans" cxnId="{5E6AC0F1-E64B-A342-9588-23887348ECB9}">
      <dgm:prSet/>
      <dgm:spPr/>
      <dgm:t>
        <a:bodyPr/>
        <a:lstStyle/>
        <a:p>
          <a:endParaRPr lang="en-GB"/>
        </a:p>
      </dgm:t>
    </dgm:pt>
    <dgm:pt modelId="{AB173497-3DAA-45D3-B07F-8DCAFF7B875C}" type="pres">
      <dgm:prSet presAssocID="{7614728A-C73B-460B-B58D-76C2D6875FA4}" presName="diagram" presStyleCnt="0">
        <dgm:presLayoutVars>
          <dgm:dir/>
          <dgm:resizeHandles val="exact"/>
        </dgm:presLayoutVars>
      </dgm:prSet>
      <dgm:spPr/>
    </dgm:pt>
    <dgm:pt modelId="{9406CE50-09D6-4E70-9C66-383D8E70BE37}" type="pres">
      <dgm:prSet presAssocID="{591F3038-0878-4E0F-8A3C-5BD4118331F9}" presName="node" presStyleLbl="node1" presStyleIdx="0" presStyleCnt="5">
        <dgm:presLayoutVars>
          <dgm:bulletEnabled val="1"/>
        </dgm:presLayoutVars>
      </dgm:prSet>
      <dgm:spPr/>
    </dgm:pt>
    <dgm:pt modelId="{8364F08E-EDAE-4D69-9904-ED0070E6B519}" type="pres">
      <dgm:prSet presAssocID="{C936BA18-89DE-4D2F-865E-4700B844CB71}" presName="sibTrans" presStyleCnt="0"/>
      <dgm:spPr/>
    </dgm:pt>
    <dgm:pt modelId="{6E6AD054-BF35-CE4E-A609-80C344936FA0}" type="pres">
      <dgm:prSet presAssocID="{520DCAEC-A16C-6846-ADC7-59E78909DACE}" presName="node" presStyleLbl="node1" presStyleIdx="1" presStyleCnt="5">
        <dgm:presLayoutVars>
          <dgm:bulletEnabled val="1"/>
        </dgm:presLayoutVars>
      </dgm:prSet>
      <dgm:spPr/>
    </dgm:pt>
    <dgm:pt modelId="{1C8EEB77-25C0-6B4C-A6AD-B6BC1F3DFC34}" type="pres">
      <dgm:prSet presAssocID="{4769F40B-C484-6648-A394-B916BDAD9D06}" presName="sibTrans" presStyleCnt="0"/>
      <dgm:spPr/>
    </dgm:pt>
    <dgm:pt modelId="{8204AA52-A385-4059-867B-C237E6E1A3A0}" type="pres">
      <dgm:prSet presAssocID="{3F8F13F9-D18C-4F74-86CE-DC6967AF24BB}" presName="node" presStyleLbl="node1" presStyleIdx="2" presStyleCnt="5">
        <dgm:presLayoutVars>
          <dgm:bulletEnabled val="1"/>
        </dgm:presLayoutVars>
      </dgm:prSet>
      <dgm:spPr/>
    </dgm:pt>
    <dgm:pt modelId="{A856EC7B-C857-4E9D-9B8F-C6CBD0BCBCCE}" type="pres">
      <dgm:prSet presAssocID="{D50276CD-EB11-4FAC-9169-FB823EC25FEC}" presName="sibTrans" presStyleCnt="0"/>
      <dgm:spPr/>
    </dgm:pt>
    <dgm:pt modelId="{CF463D28-AF4B-8542-8BB3-1F0812315182}" type="pres">
      <dgm:prSet presAssocID="{45BC2854-919F-D249-AC30-86618F4FAC17}" presName="node" presStyleLbl="node1" presStyleIdx="3" presStyleCnt="5">
        <dgm:presLayoutVars>
          <dgm:bulletEnabled val="1"/>
        </dgm:presLayoutVars>
      </dgm:prSet>
      <dgm:spPr/>
    </dgm:pt>
    <dgm:pt modelId="{8D1640F9-234E-BF4A-AD90-DF896C701AE2}" type="pres">
      <dgm:prSet presAssocID="{28551516-710B-1149-8317-8DCAE570B656}" presName="sibTrans" presStyleCnt="0"/>
      <dgm:spPr/>
    </dgm:pt>
    <dgm:pt modelId="{4F30275B-7BDB-E44E-8993-092A2B2F1673}" type="pres">
      <dgm:prSet presAssocID="{BCE11EEE-A7E9-5F4A-92E9-AFFED57E96EA}" presName="node" presStyleLbl="node1" presStyleIdx="4" presStyleCnt="5">
        <dgm:presLayoutVars>
          <dgm:bulletEnabled val="1"/>
        </dgm:presLayoutVars>
      </dgm:prSet>
      <dgm:spPr/>
    </dgm:pt>
  </dgm:ptLst>
  <dgm:cxnLst>
    <dgm:cxn modelId="{FEC0A03C-8F87-49B7-8048-028ED7B6BB47}" type="presOf" srcId="{591F3038-0878-4E0F-8A3C-5BD4118331F9}" destId="{9406CE50-09D6-4E70-9C66-383D8E70BE37}" srcOrd="0" destOrd="0" presId="urn:microsoft.com/office/officeart/2005/8/layout/default"/>
    <dgm:cxn modelId="{8B700540-BAFF-7B48-80F8-76F4DE5C7C29}" type="presOf" srcId="{BCE11EEE-A7E9-5F4A-92E9-AFFED57E96EA}" destId="{4F30275B-7BDB-E44E-8993-092A2B2F1673}" srcOrd="0" destOrd="0" presId="urn:microsoft.com/office/officeart/2005/8/layout/default"/>
    <dgm:cxn modelId="{1426D270-A25A-9D44-B717-5494F0ED5338}" srcId="{7614728A-C73B-460B-B58D-76C2D6875FA4}" destId="{520DCAEC-A16C-6846-ADC7-59E78909DACE}" srcOrd="1" destOrd="0" parTransId="{7B0D573D-767F-504D-8162-47BD5FC68A6F}" sibTransId="{4769F40B-C484-6648-A394-B916BDAD9D06}"/>
    <dgm:cxn modelId="{478CAD84-FB56-E044-AAE8-2EAFB90F7905}" type="presOf" srcId="{45BC2854-919F-D249-AC30-86618F4FAC17}" destId="{CF463D28-AF4B-8542-8BB3-1F0812315182}" srcOrd="0" destOrd="0" presId="urn:microsoft.com/office/officeart/2005/8/layout/default"/>
    <dgm:cxn modelId="{4D5EF085-20B2-44E1-81B2-0AB3F7E4FA22}" srcId="{7614728A-C73B-460B-B58D-76C2D6875FA4}" destId="{3F8F13F9-D18C-4F74-86CE-DC6967AF24BB}" srcOrd="2" destOrd="0" parTransId="{3075792A-AEDD-41AD-B5B8-2C91210E206E}" sibTransId="{D50276CD-EB11-4FAC-9169-FB823EC25FEC}"/>
    <dgm:cxn modelId="{5363FB8A-A131-D94B-ACC4-B31679F6C8F3}" srcId="{7614728A-C73B-460B-B58D-76C2D6875FA4}" destId="{BCE11EEE-A7E9-5F4A-92E9-AFFED57E96EA}" srcOrd="4" destOrd="0" parTransId="{2350C208-EA5F-4A4D-A15E-518846FB71E0}" sibTransId="{FC5CA95F-983B-C24F-8E5D-165CE77DD072}"/>
    <dgm:cxn modelId="{D4A3E78B-AC92-463E-96BB-41BBD12ACBE5}" type="presOf" srcId="{7614728A-C73B-460B-B58D-76C2D6875FA4}" destId="{AB173497-3DAA-45D3-B07F-8DCAFF7B875C}" srcOrd="0" destOrd="0" presId="urn:microsoft.com/office/officeart/2005/8/layout/default"/>
    <dgm:cxn modelId="{F858A297-CEBA-4617-9BD2-34E2D3A8CD27}" type="presOf" srcId="{3F8F13F9-D18C-4F74-86CE-DC6967AF24BB}" destId="{8204AA52-A385-4059-867B-C237E6E1A3A0}" srcOrd="0" destOrd="0" presId="urn:microsoft.com/office/officeart/2005/8/layout/default"/>
    <dgm:cxn modelId="{2CC275D6-C3B0-43F5-8145-5187B83259E8}" srcId="{7614728A-C73B-460B-B58D-76C2D6875FA4}" destId="{591F3038-0878-4E0F-8A3C-5BD4118331F9}" srcOrd="0" destOrd="0" parTransId="{7758D534-114D-47E6-92F4-539053DDF5E9}" sibTransId="{C936BA18-89DE-4D2F-865E-4700B844CB71}"/>
    <dgm:cxn modelId="{769C61EC-437B-AE4E-A399-C08B384FBC1C}" type="presOf" srcId="{520DCAEC-A16C-6846-ADC7-59E78909DACE}" destId="{6E6AD054-BF35-CE4E-A609-80C344936FA0}" srcOrd="0" destOrd="0" presId="urn:microsoft.com/office/officeart/2005/8/layout/default"/>
    <dgm:cxn modelId="{5E6AC0F1-E64B-A342-9588-23887348ECB9}" srcId="{7614728A-C73B-460B-B58D-76C2D6875FA4}" destId="{45BC2854-919F-D249-AC30-86618F4FAC17}" srcOrd="3" destOrd="0" parTransId="{252CBF08-7BFA-284E-A810-D3D3A02C4FC0}" sibTransId="{28551516-710B-1149-8317-8DCAE570B656}"/>
    <dgm:cxn modelId="{7DC6C137-B42F-4587-BC2E-F77997D5CC4B}" type="presParOf" srcId="{AB173497-3DAA-45D3-B07F-8DCAFF7B875C}" destId="{9406CE50-09D6-4E70-9C66-383D8E70BE37}" srcOrd="0" destOrd="0" presId="urn:microsoft.com/office/officeart/2005/8/layout/default"/>
    <dgm:cxn modelId="{55352C7E-B90D-4601-A417-FBA1CDEA60EB}" type="presParOf" srcId="{AB173497-3DAA-45D3-B07F-8DCAFF7B875C}" destId="{8364F08E-EDAE-4D69-9904-ED0070E6B519}" srcOrd="1" destOrd="0" presId="urn:microsoft.com/office/officeart/2005/8/layout/default"/>
    <dgm:cxn modelId="{AE20DAB9-D758-3042-83C5-1992DE496E91}" type="presParOf" srcId="{AB173497-3DAA-45D3-B07F-8DCAFF7B875C}" destId="{6E6AD054-BF35-CE4E-A609-80C344936FA0}" srcOrd="2" destOrd="0" presId="urn:microsoft.com/office/officeart/2005/8/layout/default"/>
    <dgm:cxn modelId="{EA83F662-C1D4-BE4A-958F-14A6748D4011}" type="presParOf" srcId="{AB173497-3DAA-45D3-B07F-8DCAFF7B875C}" destId="{1C8EEB77-25C0-6B4C-A6AD-B6BC1F3DFC34}" srcOrd="3" destOrd="0" presId="urn:microsoft.com/office/officeart/2005/8/layout/default"/>
    <dgm:cxn modelId="{2848BE51-FAE3-4B48-A7D2-CB82A10F0B47}" type="presParOf" srcId="{AB173497-3DAA-45D3-B07F-8DCAFF7B875C}" destId="{8204AA52-A385-4059-867B-C237E6E1A3A0}" srcOrd="4" destOrd="0" presId="urn:microsoft.com/office/officeart/2005/8/layout/default"/>
    <dgm:cxn modelId="{B9E2A7EA-B342-42A5-BF38-D7A37CC43213}" type="presParOf" srcId="{AB173497-3DAA-45D3-B07F-8DCAFF7B875C}" destId="{A856EC7B-C857-4E9D-9B8F-C6CBD0BCBCCE}" srcOrd="5" destOrd="0" presId="urn:microsoft.com/office/officeart/2005/8/layout/default"/>
    <dgm:cxn modelId="{82E276F8-6231-AF4C-992E-AEA3BB58A2C4}" type="presParOf" srcId="{AB173497-3DAA-45D3-B07F-8DCAFF7B875C}" destId="{CF463D28-AF4B-8542-8BB3-1F0812315182}" srcOrd="6" destOrd="0" presId="urn:microsoft.com/office/officeart/2005/8/layout/default"/>
    <dgm:cxn modelId="{79B68D9C-93EB-9241-A69E-9D0F81E16C49}" type="presParOf" srcId="{AB173497-3DAA-45D3-B07F-8DCAFF7B875C}" destId="{8D1640F9-234E-BF4A-AD90-DF896C701AE2}" srcOrd="7" destOrd="0" presId="urn:microsoft.com/office/officeart/2005/8/layout/default"/>
    <dgm:cxn modelId="{877CCBF2-F14B-FA42-8046-FF4DEF27A35A}" type="presParOf" srcId="{AB173497-3DAA-45D3-B07F-8DCAFF7B875C}" destId="{4F30275B-7BDB-E44E-8993-092A2B2F167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6CE50-09D6-4E70-9C66-383D8E70BE37}">
      <dsp:nvSpPr>
        <dsp:cNvPr id="0" name=""/>
        <dsp:cNvSpPr/>
      </dsp:nvSpPr>
      <dsp:spPr>
        <a:xfrm>
          <a:off x="377190" y="3160"/>
          <a:ext cx="2907506" cy="1744503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Introductions, welcome and housekeeping</a:t>
          </a:r>
          <a:endParaRPr lang="en-US" sz="2200" kern="1200"/>
        </a:p>
      </dsp:txBody>
      <dsp:txXfrm>
        <a:off x="377190" y="3160"/>
        <a:ext cx="2907506" cy="1744503"/>
      </dsp:txXfrm>
    </dsp:sp>
    <dsp:sp modelId="{6E6AD054-BF35-CE4E-A609-80C344936FA0}">
      <dsp:nvSpPr>
        <dsp:cNvPr id="0" name=""/>
        <dsp:cNvSpPr/>
      </dsp:nvSpPr>
      <dsp:spPr>
        <a:xfrm>
          <a:off x="3575446" y="3160"/>
          <a:ext cx="2907506" cy="1744503"/>
        </a:xfrm>
        <a:prstGeom prst="rect">
          <a:avLst/>
        </a:prstGeom>
        <a:solidFill>
          <a:schemeClr val="accent2">
            <a:shade val="50000"/>
            <a:hueOff val="252130"/>
            <a:satOff val="-11230"/>
            <a:lumOff val="203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Introduction to Dingley’s Promise and our role</a:t>
          </a:r>
          <a:endParaRPr lang="en-US" sz="2200" kern="1200"/>
        </a:p>
      </dsp:txBody>
      <dsp:txXfrm>
        <a:off x="3575446" y="3160"/>
        <a:ext cx="2907506" cy="1744503"/>
      </dsp:txXfrm>
    </dsp:sp>
    <dsp:sp modelId="{8204AA52-A385-4059-867B-C237E6E1A3A0}">
      <dsp:nvSpPr>
        <dsp:cNvPr id="0" name=""/>
        <dsp:cNvSpPr/>
      </dsp:nvSpPr>
      <dsp:spPr>
        <a:xfrm>
          <a:off x="6773703" y="3160"/>
          <a:ext cx="2907506" cy="1744503"/>
        </a:xfrm>
        <a:prstGeom prst="rect">
          <a:avLst/>
        </a:prstGeom>
        <a:solidFill>
          <a:schemeClr val="accent2">
            <a:shade val="50000"/>
            <a:hueOff val="504259"/>
            <a:satOff val="-22460"/>
            <a:lumOff val="406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A walk through the project and discussion around how we collectively make it work</a:t>
          </a:r>
          <a:endParaRPr lang="en-US" sz="2200" kern="1200"/>
        </a:p>
      </dsp:txBody>
      <dsp:txXfrm>
        <a:off x="6773703" y="3160"/>
        <a:ext cx="2907506" cy="1744503"/>
      </dsp:txXfrm>
    </dsp:sp>
    <dsp:sp modelId="{CF463D28-AF4B-8542-8BB3-1F0812315182}">
      <dsp:nvSpPr>
        <dsp:cNvPr id="0" name=""/>
        <dsp:cNvSpPr/>
      </dsp:nvSpPr>
      <dsp:spPr>
        <a:xfrm>
          <a:off x="1976318" y="2038415"/>
          <a:ext cx="2907506" cy="1744503"/>
        </a:xfrm>
        <a:prstGeom prst="rect">
          <a:avLst/>
        </a:prstGeom>
        <a:solidFill>
          <a:schemeClr val="accent2">
            <a:shade val="50000"/>
            <a:hueOff val="504259"/>
            <a:satOff val="-22460"/>
            <a:lumOff val="406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</a:t>
          </a:r>
          <a:r>
            <a:rPr lang="en-US" sz="2200" kern="1200" baseline="0" dirty="0"/>
            <a:t> Parent/</a:t>
          </a:r>
          <a:r>
            <a:rPr lang="en-US" sz="2200" kern="1200" baseline="0" dirty="0" err="1"/>
            <a:t>Carer</a:t>
          </a:r>
          <a:r>
            <a:rPr lang="en-US" sz="2200" kern="1200" baseline="0" dirty="0"/>
            <a:t> role</a:t>
          </a:r>
          <a:endParaRPr lang="en-US" sz="2200" kern="1200" dirty="0"/>
        </a:p>
      </dsp:txBody>
      <dsp:txXfrm>
        <a:off x="1976318" y="2038415"/>
        <a:ext cx="2907506" cy="1744503"/>
      </dsp:txXfrm>
    </dsp:sp>
    <dsp:sp modelId="{4F30275B-7BDB-E44E-8993-092A2B2F1673}">
      <dsp:nvSpPr>
        <dsp:cNvPr id="0" name=""/>
        <dsp:cNvSpPr/>
      </dsp:nvSpPr>
      <dsp:spPr>
        <a:xfrm>
          <a:off x="5174575" y="2038415"/>
          <a:ext cx="2907506" cy="1744503"/>
        </a:xfrm>
        <a:prstGeom prst="rect">
          <a:avLst/>
        </a:prstGeom>
        <a:solidFill>
          <a:schemeClr val="accent2">
            <a:shade val="50000"/>
            <a:hueOff val="252130"/>
            <a:satOff val="-11230"/>
            <a:lumOff val="203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Next steps and feedback in the chat</a:t>
          </a:r>
          <a:endParaRPr lang="en-US" sz="2200" kern="1200" dirty="0"/>
        </a:p>
      </dsp:txBody>
      <dsp:txXfrm>
        <a:off x="5174575" y="2038415"/>
        <a:ext cx="2907506" cy="1744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DF4D2-4966-1C48-9F35-6474E24B2D9D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893A2-0226-4641-8961-7FAC2C68E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7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73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96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9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9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31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677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 January 2018 launched Level 3 in EY Inclusive Practice with </a:t>
            </a:r>
            <a:r>
              <a:rPr lang="en-GB" err="1"/>
              <a:t>ncfe</a:t>
            </a:r>
            <a:endParaRPr lang="en-GB"/>
          </a:p>
          <a:p>
            <a:r>
              <a:rPr lang="en-GB"/>
              <a:t>Lockdown – inclusion training 737 across UK – invited to join partnership</a:t>
            </a:r>
          </a:p>
          <a:p>
            <a:endParaRPr lang="en-GB"/>
          </a:p>
          <a:p>
            <a:r>
              <a:rPr lang="en-GB"/>
              <a:t>EY SEND is what we live and breathe – often SEND without EY or EY without SEND – we bring together</a:t>
            </a:r>
          </a:p>
          <a:p>
            <a:r>
              <a:rPr lang="en-GB"/>
              <a:t>We deliver at our three Centres so training grounded in experience</a:t>
            </a:r>
          </a:p>
          <a:p>
            <a:endParaRPr lang="en-GB"/>
          </a:p>
          <a:p>
            <a:r>
              <a:rPr lang="en-GB"/>
              <a:t>All Party Parliamentary Group – represent SEND</a:t>
            </a:r>
          </a:p>
          <a:p>
            <a:r>
              <a:rPr lang="en-GB"/>
              <a:t>DCP – represent the early years</a:t>
            </a:r>
          </a:p>
          <a:p>
            <a:r>
              <a:rPr lang="en-GB"/>
              <a:t>Support for LAs and other organisations to promote inclusion in the early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62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80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80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73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6D686-D428-7945-B7C5-79FF82BCE6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8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3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1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572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P_whit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27381" y="2093032"/>
            <a:ext cx="11329259" cy="112278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4050" b="1" baseline="0">
                <a:solidFill>
                  <a:srgbClr val="3A2050"/>
                </a:solidFill>
                <a:latin typeface="+mj-lt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Title of presentation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527381" y="3403848"/>
            <a:ext cx="11329259" cy="67322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24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Name of presenter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27381" y="4153272"/>
            <a:ext cx="11329259" cy="121994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1500" b="0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Job title, directorate</a:t>
            </a:r>
          </a:p>
        </p:txBody>
      </p:sp>
    </p:spTree>
    <p:extLst>
      <p:ext uri="{BB962C8B-B14F-4D97-AF65-F5344CB8AC3E}">
        <p14:creationId xmlns:p14="http://schemas.microsoft.com/office/powerpoint/2010/main" val="1509677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08000" y="2479804"/>
            <a:ext cx="11276632" cy="3901524"/>
          </a:xfrm>
          <a:prstGeom prst="rect">
            <a:avLst/>
          </a:prstGeom>
        </p:spPr>
        <p:txBody>
          <a:bodyPr vert="horz"/>
          <a:lstStyle>
            <a:lvl1pPr>
              <a:defRPr sz="18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Main body text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08000" y="1363444"/>
            <a:ext cx="11276632" cy="591116"/>
          </a:xfrm>
          <a:prstGeom prst="rect">
            <a:avLst/>
          </a:prstGeom>
        </p:spPr>
        <p:txBody>
          <a:bodyPr vert="horz"/>
          <a:lstStyle>
            <a:lvl1pPr>
              <a:buNone/>
              <a:defRPr sz="27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Heading </a:t>
            </a:r>
          </a:p>
        </p:txBody>
      </p:sp>
    </p:spTree>
    <p:extLst>
      <p:ext uri="{BB962C8B-B14F-4D97-AF65-F5344CB8AC3E}">
        <p14:creationId xmlns:p14="http://schemas.microsoft.com/office/powerpoint/2010/main" val="3908712587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863752" y="4509120"/>
            <a:ext cx="4032448" cy="108012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@ </a:t>
            </a:r>
            <a:r>
              <a:rPr lang="en-GB" err="1"/>
              <a:t>BPCcouncil</a:t>
            </a:r>
            <a:endParaRPr lang="en-GB"/>
          </a:p>
          <a:p>
            <a:pPr lvl="0"/>
            <a:r>
              <a:rPr lang="en-GB"/>
              <a:t>www.bcpcouncil.gov.uk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495600" y="3717032"/>
            <a:ext cx="6984776" cy="591116"/>
          </a:xfrm>
          <a:prstGeom prst="rect">
            <a:avLst/>
          </a:prstGeom>
        </p:spPr>
        <p:txBody>
          <a:bodyPr vert="horz"/>
          <a:lstStyle>
            <a:lvl1pPr algn="ctr">
              <a:buNone/>
              <a:defRPr sz="27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32A28061-0D86-4442-A1CA-3F89FC10D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99" y="5229200"/>
            <a:ext cx="129722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63224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5155-EBF3-159D-35BD-A31B09351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DFADC-8772-CFE8-3774-9967AB31F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D8154-DDE3-BC0F-13E2-7AFB4E77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6A16C-67B7-86AF-075D-58C61A3C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3435-7C2E-A114-55D2-2AF3AF3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1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EFAD-E62E-1412-54D8-F7CF4CC7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2AF99-1E8D-C940-492B-5834A1409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C4E39-727C-8ED4-13DE-D4480B4E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953D-9870-8171-2317-D8AE326B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8BD3C-5ED2-D303-FFFF-91C76453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53291-6AAE-3DC9-2491-69655A46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73306-C8D9-7AC9-DDD5-6FAA5126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0338-0D39-8286-9B08-54F0ADEB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0A2CF-8E65-7E2B-7994-1FF3EFA7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E92D-6E9B-1627-532F-DB494404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93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426A-1359-80CE-5DF4-DF2EED3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06589-BB2B-5EB9-99BB-251BD537F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643EE-A314-F5AE-24BD-D797758A2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1D8C-FEB9-89C7-A9C5-C9D8E4F2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735A6-D632-4D02-E27B-68B3945F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DF57D-158B-9967-015A-ADED8F37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2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FFAE-50DE-4A42-A43B-9E54E293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273FB-CA5C-BD02-94D0-DE0A96DB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24EA6-88DB-7738-B54C-A444B567F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D0CD4-6BE5-6DBE-4EEE-4D5FBA8F1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656DE-AF72-3A64-AA51-6AA6EED7C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93C65-42E7-40B5-A7B5-CB91F174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1B1FC-0F9D-9E0D-8101-1E279F06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EF53C-C9E4-34D3-170F-1900AD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51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FE8C-49E9-5BD1-3AB9-E1188362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45EF1-E36A-0543-E91A-B2540DC2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A9E3-0490-E201-B07F-A412B4E6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2091A-0CB4-F026-C812-042251B2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7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B9C30-B414-8215-D453-7166AA3D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CDDC7-D5D4-6DDF-E092-CD966021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83AB6-65B2-F2DB-2917-04BA733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6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CBEE-0A9F-82E2-20C3-0BB4D13E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C047-5033-99BD-8646-7E9A7AA4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B32A3-C761-614A-FFF9-EE2563EF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195FF-2C44-36D5-ED75-D17DFDF9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B80CF-244C-DDB8-65A7-ECEC0E4E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8C450-4EA9-72E9-1C6C-F4D9912B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01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C5EF-C61B-4CA3-696C-EA707FAC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4C175-C64A-6C3F-6092-F3FC5082F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19175-331B-BC00-0AA3-1EC66B50F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FCA29-D4C8-E47D-E999-08CEAB6D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78320-82D8-6F4F-4A13-B51F88E2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AA3B7-C40D-2A02-17C2-BC356AF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2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9C85-1D45-BB13-E998-C1E4904D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211DC-9B27-D73B-B10B-8F8DD5BCD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C8F86-B573-35A3-714E-C0AB5585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0A2F-D24C-9B16-DFD2-7480662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F8B82-F85F-D8E0-3852-A3B79172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6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012D0-886C-3A74-8597-1FB1D519D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8814B-C3E8-6ED9-DC93-FC4E8570A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BFEFE-AA5F-2AA3-0823-EA45CB93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BB61E-C3B0-B268-5F52-17F4A619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68FB-BD56-8722-4DA8-9B321215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0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4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98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5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1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48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3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8E88A6C-CA04-4330-BEA2-4A5F4D7A6C52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56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1A45E3-E579-4870-A23E-1C3197B70A26}"/>
              </a:ext>
            </a:extLst>
          </p:cNvPr>
          <p:cNvSpPr txBox="1"/>
          <p:nvPr userDrawn="1"/>
        </p:nvSpPr>
        <p:spPr>
          <a:xfrm>
            <a:off x="504453" y="5496972"/>
            <a:ext cx="8831907" cy="31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25"/>
              </a:lnSpc>
            </a:pPr>
            <a:r>
              <a:rPr lang="en-GB" sz="1200" b="1">
                <a:solidFill>
                  <a:schemeClr val="bg1"/>
                </a:solidFill>
              </a:rPr>
              <a:t>BCP Mission statement here 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77D1F8AA-3985-429D-8E07-6FB309A70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99" y="5229200"/>
            <a:ext cx="129722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6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2C0031C5-57AF-4660-BE4E-B57A3FDFC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338408" y="1"/>
            <a:ext cx="11853592" cy="11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9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93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85590-98AA-335A-0969-9060B8EC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1C7DC-5E52-86FB-E5F4-6A7323770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0EB7-EE67-75BB-994C-7A2281900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3337-BD44-AD41-B8FD-1AA614B130D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E4960-54AE-1E6D-3BB2-2019EBF79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7653-6BC1-C1B2-B392-2A5BF5C33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arpet-party-red-rich-vip-162070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slusos.blogspot.com/2013/10/prova-de-avaliacao-de-conhecimentos-e_23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success-profit-successful-aspiring-663328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abiusmaximus.com/2017/06/29/superheroes-are-a-problem-for-america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cj1970paj/2443029970/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275AB5-5CFE-413A-88BC-A10E4E738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3" y="3657878"/>
            <a:ext cx="10939313" cy="2446530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Comic Relief Early Years Inclusion Project </a:t>
            </a: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Briefing Session</a:t>
            </a: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Creating and inclusion movement!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9700FED-1E19-4B45-82C5-0A565EA65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43812"/>
            <a:ext cx="5464284" cy="113591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6E7EA45-B346-6EC9-346B-7C4B54ECC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26" b="31705"/>
          <a:stretch/>
        </p:blipFill>
        <p:spPr>
          <a:xfrm>
            <a:off x="-492021" y="15550"/>
            <a:ext cx="7025333" cy="19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79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B5EF-DD88-1C49-8E52-C9475E83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66" y="91643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25B9D"/>
                </a:solidFill>
                <a:latin typeface="+mn-lt"/>
              </a:rPr>
              <a:t>Skilling up the workforce through a comprehensive and extensive training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B6938-83CB-F342-A5B9-2DE58FAC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66" y="2017618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400" dirty="0">
                <a:solidFill>
                  <a:srgbClr val="025B9D"/>
                </a:solidFill>
              </a:rPr>
              <a:t>Online training for </a:t>
            </a:r>
            <a:r>
              <a:rPr lang="en-US" sz="2400" b="1" u="sng" dirty="0">
                <a:solidFill>
                  <a:srgbClr val="025B9D"/>
                </a:solidFill>
              </a:rPr>
              <a:t>the whole early year's workforce</a:t>
            </a:r>
            <a:endParaRPr lang="en-US" sz="2400" dirty="0">
              <a:solidFill>
                <a:srgbClr val="025B9D"/>
              </a:solidFill>
            </a:endParaRPr>
          </a:p>
          <a:p>
            <a:r>
              <a:rPr lang="en-US" sz="2400" dirty="0">
                <a:solidFill>
                  <a:srgbClr val="025B9D"/>
                </a:solidFill>
              </a:rPr>
              <a:t>10 courses which are: 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online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flexible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support individuals and can be completed as a team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aimed at supporting confidence, skills and </a:t>
            </a:r>
          </a:p>
          <a:p>
            <a:r>
              <a:rPr lang="en-US" sz="2400" dirty="0">
                <a:solidFill>
                  <a:srgbClr val="025B9D"/>
                </a:solidFill>
              </a:rPr>
              <a:t>  practical ideas</a:t>
            </a:r>
          </a:p>
          <a:p>
            <a:pPr marL="0" indent="0">
              <a:buNone/>
            </a:pPr>
            <a:endParaRPr lang="en-US" sz="2400" dirty="0">
              <a:solidFill>
                <a:srgbClr val="025B9D"/>
              </a:solidFill>
            </a:endParaRPr>
          </a:p>
          <a:p>
            <a:endParaRPr lang="en-GB" sz="2400" dirty="0"/>
          </a:p>
          <a:p>
            <a:endParaRPr lang="en-US" dirty="0"/>
          </a:p>
        </p:txBody>
      </p:sp>
      <p:pic>
        <p:nvPicPr>
          <p:cNvPr id="5" name="Picture 4" descr="Worker typing on laptop">
            <a:extLst>
              <a:ext uri="{FF2B5EF4-FFF2-40B4-BE49-F238E27FC236}">
                <a16:creationId xmlns:a16="http://schemas.microsoft.com/office/drawing/2014/main" id="{5F2FFBC7-3B00-010C-EE73-D00D43F89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056" y="3216166"/>
            <a:ext cx="4047944" cy="30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B5EF-DD88-1C49-8E52-C9475E83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Where are we now with training roll 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B6938-83CB-F342-A5B9-2DE58FAC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82894"/>
            <a:ext cx="10058400" cy="4023360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en-US" sz="2400">
                <a:solidFill>
                  <a:srgbClr val="025B9D"/>
                </a:solidFill>
              </a:rPr>
              <a:t> Online training for </a:t>
            </a:r>
            <a:r>
              <a:rPr lang="en-US" sz="2400" b="1">
                <a:solidFill>
                  <a:srgbClr val="025B9D"/>
                </a:solidFill>
              </a:rPr>
              <a:t>the whole early year's </a:t>
            </a:r>
            <a:r>
              <a:rPr lang="en-US" sz="2400">
                <a:solidFill>
                  <a:srgbClr val="025B9D"/>
                </a:solidFill>
              </a:rPr>
              <a:t>workforce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 sz="2400">
                <a:solidFill>
                  <a:srgbClr val="025B9D"/>
                </a:solidFill>
              </a:rPr>
              <a:t> 10 courses in total with 5 courses out now:</a:t>
            </a:r>
            <a:endParaRPr lang="en-US" sz="2400">
              <a:solidFill>
                <a:srgbClr val="025B9D"/>
              </a:solidFill>
              <a:cs typeface="Calibri" panose="020F0502020204030204"/>
            </a:endParaRPr>
          </a:p>
          <a:p>
            <a:pPr marL="383540" lvl="1">
              <a:buFont typeface="Arial" pitchFamily="2" charset="2"/>
              <a:buChar char="•"/>
            </a:pPr>
            <a:r>
              <a:rPr lang="en-GB" sz="2200">
                <a:solidFill>
                  <a:srgbClr val="025B9D"/>
                </a:solidFill>
              </a:rPr>
              <a:t> Introduction To Early Years Inclusive Practice</a:t>
            </a:r>
            <a:endParaRPr lang="en-GB" sz="2200">
              <a:solidFill>
                <a:srgbClr val="025B9D"/>
              </a:solidFill>
              <a:cs typeface="Calibri"/>
            </a:endParaRPr>
          </a:p>
          <a:p>
            <a:pPr marL="383540" lvl="1">
              <a:buFont typeface="Arial" pitchFamily="2" charset="2"/>
              <a:buChar char="•"/>
            </a:pPr>
            <a:r>
              <a:rPr lang="en-GB" sz="2200">
                <a:solidFill>
                  <a:srgbClr val="025B9D"/>
                </a:solidFill>
              </a:rPr>
              <a:t> Early Years SEND Transitions</a:t>
            </a:r>
            <a:endParaRPr lang="en-GB" sz="2200">
              <a:solidFill>
                <a:srgbClr val="025B9D"/>
              </a:solidFill>
              <a:cs typeface="Calibri" panose="020F0502020204030204"/>
            </a:endParaRPr>
          </a:p>
          <a:p>
            <a:pPr marL="383540" lvl="1">
              <a:buFont typeface="Arial"/>
              <a:buChar char="•"/>
            </a:pPr>
            <a:r>
              <a:rPr lang="en-GB" sz="2200">
                <a:solidFill>
                  <a:srgbClr val="025B9D"/>
                </a:solidFill>
                <a:ea typeface="+mn-lt"/>
                <a:cs typeface="+mn-lt"/>
              </a:rPr>
              <a:t> Managing Behaviours that Challenge</a:t>
            </a:r>
            <a:endParaRPr lang="en-US" sz="2200">
              <a:solidFill>
                <a:srgbClr val="025B9D"/>
              </a:solidFill>
              <a:ea typeface="+mn-lt"/>
              <a:cs typeface="+mn-lt"/>
            </a:endParaRPr>
          </a:p>
          <a:p>
            <a:pPr marL="383540" lvl="1">
              <a:buFont typeface="Arial"/>
              <a:buChar char="•"/>
            </a:pPr>
            <a:r>
              <a:rPr lang="en-GB" sz="2200">
                <a:solidFill>
                  <a:srgbClr val="025B9D"/>
                </a:solidFill>
                <a:ea typeface="+mn-lt"/>
                <a:cs typeface="+mn-lt"/>
              </a:rPr>
              <a:t> Having Difficult Conversations with Families</a:t>
            </a:r>
          </a:p>
          <a:p>
            <a:pPr marL="383540" lvl="1">
              <a:buFont typeface="Arial"/>
              <a:buChar char="•"/>
            </a:pPr>
            <a:r>
              <a:rPr lang="en-GB" sz="2200">
                <a:solidFill>
                  <a:srgbClr val="025B9D"/>
                </a:solidFill>
                <a:cs typeface="Calibri" panose="020F0502020204030204"/>
              </a:rPr>
              <a:t> Voice of the child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GB" sz="2400">
                <a:solidFill>
                  <a:srgbClr val="025B9D"/>
                </a:solidFill>
                <a:cs typeface="Calibri"/>
              </a:rPr>
              <a:t> Coming soon in 2023</a:t>
            </a:r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en-GB" sz="2200">
                <a:solidFill>
                  <a:srgbClr val="025B9D"/>
                </a:solidFill>
                <a:cs typeface="Calibri" panose="020F0502020204030204"/>
              </a:rPr>
              <a:t>Anti-racism practice in Early Years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GB" sz="2400">
                <a:solidFill>
                  <a:srgbClr val="025B9D"/>
                </a:solidFill>
              </a:rPr>
              <a:t> Further 4 courses to be developed according to need.</a:t>
            </a:r>
            <a:endParaRPr lang="en-GB" sz="2400">
              <a:solidFill>
                <a:srgbClr val="025B9D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GB" sz="2400"/>
          </a:p>
          <a:p>
            <a:endParaRPr lang="en-GB" sz="2400"/>
          </a:p>
          <a:p>
            <a:endParaRPr lang="en-US"/>
          </a:p>
        </p:txBody>
      </p:sp>
      <p:pic>
        <p:nvPicPr>
          <p:cNvPr id="5" name="Picture 4" descr="A picture containing design&#10;&#10;Description automatically generated with medium confidence">
            <a:extLst>
              <a:ext uri="{FF2B5EF4-FFF2-40B4-BE49-F238E27FC236}">
                <a16:creationId xmlns:a16="http://schemas.microsoft.com/office/drawing/2014/main" id="{90E77EB8-E89A-1D68-95E0-5F1203800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06743" y="2346184"/>
            <a:ext cx="4878166" cy="27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00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Results?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7FAE2-8E31-D241-852F-6AB10209B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276" y="2153072"/>
            <a:ext cx="10058400" cy="4023360"/>
          </a:xfrm>
        </p:spPr>
        <p:txBody>
          <a:bodyPr vert="horz" lIns="0" tIns="45720" rIns="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25B9D"/>
                </a:solidFill>
              </a:rPr>
              <a:t>Over 7000+ practitioners engaged with the training so far!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>
                <a:solidFill>
                  <a:srgbClr val="025B9D"/>
                </a:solidFill>
              </a:rPr>
              <a:t>Of those who have completed the training so far …</a:t>
            </a:r>
          </a:p>
          <a:p>
            <a:pPr marL="0" indent="0">
              <a:buNone/>
            </a:pPr>
            <a:endParaRPr lang="en-US" sz="2600" dirty="0">
              <a:solidFill>
                <a:srgbClr val="025B9D"/>
              </a:solidFill>
            </a:endParaRPr>
          </a:p>
          <a:p>
            <a:r>
              <a:rPr lang="en-US" sz="2600" dirty="0">
                <a:solidFill>
                  <a:srgbClr val="025B9D"/>
                </a:solidFill>
              </a:rPr>
              <a:t>98% would recommend our learning to others.</a:t>
            </a:r>
            <a:endParaRPr lang="en-US" sz="2600" dirty="0">
              <a:solidFill>
                <a:srgbClr val="025B9D"/>
              </a:solidFill>
              <a:cs typeface="Calibri"/>
            </a:endParaRPr>
          </a:p>
          <a:p>
            <a:r>
              <a:rPr lang="en-US" sz="2600" dirty="0">
                <a:solidFill>
                  <a:srgbClr val="025B9D"/>
                </a:solidFill>
              </a:rPr>
              <a:t>100% feel more confident as a result of the training.</a:t>
            </a:r>
            <a:endParaRPr lang="en-US" sz="2600" dirty="0">
              <a:solidFill>
                <a:srgbClr val="025B9D"/>
              </a:solidFill>
              <a:cs typeface="Calibri"/>
            </a:endParaRPr>
          </a:p>
          <a:p>
            <a:r>
              <a:rPr lang="en-US" sz="2600" dirty="0">
                <a:solidFill>
                  <a:srgbClr val="025B9D"/>
                </a:solidFill>
              </a:rPr>
              <a:t>79% are committed to making a change in their setting as a result of the training.</a:t>
            </a:r>
            <a:endParaRPr lang="en-US" sz="2600" dirty="0">
              <a:solidFill>
                <a:srgbClr val="025B9D"/>
              </a:solidFill>
              <a:cs typeface="Calibri"/>
            </a:endParaRPr>
          </a:p>
          <a:p>
            <a:r>
              <a:rPr lang="en-US" sz="2600" dirty="0">
                <a:solidFill>
                  <a:srgbClr val="025B9D"/>
                </a:solidFill>
              </a:rPr>
              <a:t>91% of learners believe they can support more children with SEND as a result of the training.</a:t>
            </a:r>
            <a:endParaRPr lang="en-US" sz="2600" dirty="0">
              <a:solidFill>
                <a:srgbClr val="025B9D"/>
              </a:solidFill>
              <a:cs typeface="Calibri"/>
            </a:endParaRPr>
          </a:p>
          <a:p>
            <a:pPr marL="0" indent="0">
              <a:buNone/>
            </a:pPr>
            <a:endParaRPr lang="en-US" sz="2600" dirty="0">
              <a:solidFill>
                <a:srgbClr val="025B9D"/>
              </a:solidFill>
            </a:endParaRP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NB – All data is based on those who completed the survey.</a:t>
            </a: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2600" dirty="0">
              <a:solidFill>
                <a:srgbClr val="025B9D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025B9D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F3185A-0F70-8DD4-7AA5-E69ED833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44312"/>
            <a:ext cx="36385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9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C045C-AE24-51F3-25A9-4F226E10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>
                <a:solidFill>
                  <a:srgbClr val="025B9D"/>
                </a:solidFill>
              </a:rPr>
              <a:t>But…</a:t>
            </a:r>
            <a:br>
              <a:rPr lang="en-US" sz="5000" b="1">
                <a:solidFill>
                  <a:srgbClr val="025B9D"/>
                </a:solidFill>
              </a:rPr>
            </a:br>
            <a:br>
              <a:rPr lang="en-US" sz="5000" b="1">
                <a:solidFill>
                  <a:srgbClr val="025B9D"/>
                </a:solidFill>
              </a:rPr>
            </a:br>
            <a:r>
              <a:rPr lang="en-US" sz="5000" b="1">
                <a:solidFill>
                  <a:srgbClr val="025B9D"/>
                </a:solidFill>
              </a:rPr>
              <a:t> …our workforce are already overwhelmed!</a:t>
            </a:r>
          </a:p>
        </p:txBody>
      </p:sp>
      <p:pic>
        <p:nvPicPr>
          <p:cNvPr id="5" name="Picture 4" descr="A picture containing drawing, sketch, illustration, art&#10;&#10;Description automatically generated">
            <a:extLst>
              <a:ext uri="{FF2B5EF4-FFF2-40B4-BE49-F238E27FC236}">
                <a16:creationId xmlns:a16="http://schemas.microsoft.com/office/drawing/2014/main" id="{2F45688D-0647-275C-FE46-FD56CEC65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66" r="5739" b="-1"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6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44E3D-2A79-F840-B729-0BCB1242D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274782"/>
            <a:ext cx="10058400" cy="1450757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So what works in supporting training take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79BF0-4403-CF40-A7E8-6DF56453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06" y="1974082"/>
            <a:ext cx="6330306" cy="3945540"/>
          </a:xfrm>
        </p:spPr>
        <p:txBody>
          <a:bodyPr vert="horz" lIns="0" tIns="45720" rIns="0" bIns="45720" rtlCol="0" anchor="t">
            <a:normAutofit fontScale="62500" lnSpcReduction="20000"/>
          </a:bodyPr>
          <a:lstStyle/>
          <a:p>
            <a:pPr marL="457200" lvl="1" indent="0">
              <a:buNone/>
            </a:pPr>
            <a:r>
              <a:rPr lang="en-GB" sz="2800">
                <a:solidFill>
                  <a:srgbClr val="025B9D"/>
                </a:solidFill>
              </a:rPr>
              <a:t>Our regular top tips from our existing partners…</a:t>
            </a:r>
          </a:p>
          <a:p>
            <a:pPr marL="914400" lvl="1" indent="-457200"/>
            <a:endParaRPr lang="en-US"/>
          </a:p>
          <a:p>
            <a:pPr marL="914400" lvl="1" indent="-457200"/>
            <a:r>
              <a:rPr lang="en-GB" sz="2800">
                <a:solidFill>
                  <a:srgbClr val="025B9D"/>
                </a:solidFill>
              </a:rPr>
              <a:t>Regular coms </a:t>
            </a:r>
          </a:p>
          <a:p>
            <a:pPr marL="914400" lvl="1" indent="-457200"/>
            <a:r>
              <a:rPr lang="en-GB" sz="2800">
                <a:solidFill>
                  <a:srgbClr val="025B9D"/>
                </a:solidFill>
              </a:rPr>
              <a:t>Face to face (and systems to prompt you)</a:t>
            </a:r>
          </a:p>
          <a:p>
            <a:pPr marL="914400" lvl="1" indent="-457200"/>
            <a:r>
              <a:rPr lang="en-GB" sz="2800">
                <a:solidFill>
                  <a:srgbClr val="025B9D"/>
                </a:solidFill>
              </a:rPr>
              <a:t>Events and conferences</a:t>
            </a:r>
          </a:p>
          <a:p>
            <a:pPr marL="914400" lvl="1" indent="-457200"/>
            <a:r>
              <a:rPr lang="en-GB" sz="2800">
                <a:solidFill>
                  <a:srgbClr val="025B9D"/>
                </a:solidFill>
              </a:rPr>
              <a:t>Book ends and wall paper!</a:t>
            </a:r>
          </a:p>
          <a:p>
            <a:pPr marL="914400" lvl="1" indent="-457200"/>
            <a:r>
              <a:rPr lang="en-GB" sz="2800">
                <a:solidFill>
                  <a:srgbClr val="025B9D"/>
                </a:solidFill>
              </a:rPr>
              <a:t>Celebrate your champions but…</a:t>
            </a:r>
          </a:p>
          <a:p>
            <a:pPr marL="914400" lvl="1" indent="-457200"/>
            <a:r>
              <a:rPr lang="en-GB" sz="2800">
                <a:solidFill>
                  <a:srgbClr val="025B9D"/>
                </a:solidFill>
              </a:rPr>
              <a:t>…Avoiding the honey pot effect</a:t>
            </a:r>
          </a:p>
          <a:p>
            <a:pPr marL="914400" lvl="1" indent="-457200"/>
            <a:r>
              <a:rPr lang="en-GB" sz="2800">
                <a:solidFill>
                  <a:srgbClr val="025B9D"/>
                </a:solidFill>
              </a:rPr>
              <a:t>Reward systems – our kite mark</a:t>
            </a:r>
          </a:p>
          <a:p>
            <a:pPr marL="914400" lvl="1" indent="-457200"/>
            <a:r>
              <a:rPr lang="en-GB" sz="2800">
                <a:solidFill>
                  <a:srgbClr val="025B9D"/>
                </a:solidFill>
              </a:rPr>
              <a:t>Parent power</a:t>
            </a:r>
            <a:endParaRPr lang="en-US" sz="2800"/>
          </a:p>
          <a:p>
            <a:pPr marL="914400" lvl="1" indent="-457200"/>
            <a:r>
              <a:rPr lang="en-US" sz="2800">
                <a:solidFill>
                  <a:srgbClr val="025B9D"/>
                </a:solidFill>
              </a:rPr>
              <a:t>Use our tools and resources </a:t>
            </a:r>
            <a:r>
              <a:rPr lang="en-US" sz="2800" err="1">
                <a:solidFill>
                  <a:srgbClr val="025B9D"/>
                </a:solidFill>
              </a:rPr>
              <a:t>eg</a:t>
            </a:r>
            <a:r>
              <a:rPr lang="en-US" sz="2800">
                <a:solidFill>
                  <a:srgbClr val="025B9D"/>
                </a:solidFill>
              </a:rPr>
              <a:t> social media pack, top tips, planner </a:t>
            </a:r>
            <a:r>
              <a:rPr lang="en-US" sz="2800" err="1">
                <a:solidFill>
                  <a:srgbClr val="025B9D"/>
                </a:solidFill>
              </a:rPr>
              <a:t>etc</a:t>
            </a:r>
            <a:endParaRPr lang="en-US" sz="2800">
              <a:solidFill>
                <a:srgbClr val="025B9D"/>
              </a:solidFill>
            </a:endParaRPr>
          </a:p>
          <a:p>
            <a:pPr marL="914400" lvl="1" indent="-457200"/>
            <a:r>
              <a:rPr lang="en-US" sz="2800">
                <a:solidFill>
                  <a:srgbClr val="025B9D"/>
                </a:solidFill>
              </a:rPr>
              <a:t>Celebrate success and create new norms</a:t>
            </a:r>
          </a:p>
          <a:p>
            <a:pPr marL="914400" lvl="1" indent="-457200"/>
            <a:r>
              <a:rPr lang="en-US" sz="2800">
                <a:solidFill>
                  <a:srgbClr val="025B9D"/>
                </a:solidFill>
              </a:rPr>
              <a:t>Above all, keep it positive!</a:t>
            </a:r>
          </a:p>
          <a:p>
            <a:pPr marL="383540" lvl="1"/>
            <a:endParaRPr lang="en-US" sz="280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marL="383540" lvl="1"/>
            <a:endParaRPr lang="en-US" sz="280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marL="383540" lvl="1"/>
            <a:endParaRPr lang="en-US" sz="280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marL="383540" lvl="1"/>
            <a:endParaRPr lang="en-US" sz="280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marL="383540" lvl="1"/>
            <a:endParaRPr lang="en-US" sz="280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marL="457200" lvl="1" indent="0">
              <a:buNone/>
            </a:pPr>
            <a:endParaRPr lang="en-US" sz="2800">
              <a:solidFill>
                <a:schemeClr val="accent1">
                  <a:lumMod val="75000"/>
                </a:schemeClr>
              </a:solidFill>
            </a:endParaRPr>
          </a:p>
          <a:p>
            <a:pPr marL="383540" lvl="1"/>
            <a:endParaRPr lang="en-US" sz="280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</p:txBody>
      </p:sp>
      <p:pic>
        <p:nvPicPr>
          <p:cNvPr id="5" name="Picture 4" descr="A picture containing electric blue, blue, logo, aqua&#10;&#10;Description automatically generated">
            <a:extLst>
              <a:ext uri="{FF2B5EF4-FFF2-40B4-BE49-F238E27FC236}">
                <a16:creationId xmlns:a16="http://schemas.microsoft.com/office/drawing/2014/main" id="{15F914C1-E725-E985-9EF1-3D9D2750F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33022" y="1591022"/>
            <a:ext cx="4763239" cy="33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9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638A98B-4B4B-4607-B11F-7DCA0D7CC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arents with child">
            <a:extLst>
              <a:ext uri="{FF2B5EF4-FFF2-40B4-BE49-F238E27FC236}">
                <a16:creationId xmlns:a16="http://schemas.microsoft.com/office/drawing/2014/main" id="{59ACCCD2-05FC-1E44-884A-295110E8A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8" r="12661" b="1"/>
          <a:stretch/>
        </p:blipFill>
        <p:spPr>
          <a:xfrm>
            <a:off x="633999" y="640080"/>
            <a:ext cx="6275667" cy="55778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3B9B0E-204E-4BFD-B58A-E71D9CDC3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A6373-04BF-B440-996B-44049540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>
                <a:solidFill>
                  <a:srgbClr val="FFFFFF"/>
                </a:solidFill>
              </a:rPr>
              <a:t>Meaningful parent/carer engagement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121E64-CB88-4BF5-B531-C0316E7F6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7790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2FDDF-7E17-844C-BB54-FC68C988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78" y="0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rgbClr val="025B9D"/>
                </a:solidFill>
                <a:latin typeface="+mn-lt"/>
              </a:rPr>
              <a:t>The role of the parent/</a:t>
            </a:r>
            <a:r>
              <a:rPr lang="en-US" b="1" dirty="0" err="1">
                <a:solidFill>
                  <a:srgbClr val="025B9D"/>
                </a:solidFill>
                <a:latin typeface="+mn-lt"/>
              </a:rPr>
              <a:t>carer</a:t>
            </a:r>
            <a:endParaRPr lang="en-US" b="1" dirty="0">
              <a:solidFill>
                <a:srgbClr val="025B9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F8B9E-A7E2-E44C-A304-7CD0C14DF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32" y="1988477"/>
            <a:ext cx="7050839" cy="4023360"/>
          </a:xfrm>
        </p:spPr>
        <p:txBody>
          <a:bodyPr>
            <a:normAutofit/>
          </a:bodyPr>
          <a:lstStyle/>
          <a:p>
            <a:pPr fontAlgn="base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- Acting as your local area parent representative in a local stakeholder group which will meet twice in year one, and annually in subsequent years.  </a:t>
            </a:r>
          </a:p>
          <a:p>
            <a:pPr fontAlgn="base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- Collaboration with other parent/carer representatives across the country through participation in a Parent Board which will meet quarterly.  </a:t>
            </a:r>
          </a:p>
          <a:p>
            <a:pPr fontAlgn="base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- Representing the views of parents and carers on our national steering group which will meet twice a year. </a:t>
            </a:r>
          </a:p>
          <a:p>
            <a:pPr fontAlgn="base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- Acting as an advocate for the project</a:t>
            </a:r>
          </a:p>
          <a:p>
            <a:pPr fontAlgn="base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- Spreading the word !</a:t>
            </a:r>
          </a:p>
          <a:p>
            <a:endParaRPr lang="en-US" sz="2400" dirty="0">
              <a:solidFill>
                <a:srgbClr val="025B9D"/>
              </a:solidFill>
            </a:endParaRPr>
          </a:p>
        </p:txBody>
      </p:sp>
      <p:pic>
        <p:nvPicPr>
          <p:cNvPr id="6" name="Picture 5" descr="Blue megaphone with sound wave ribbons">
            <a:extLst>
              <a:ext uri="{FF2B5EF4-FFF2-40B4-BE49-F238E27FC236}">
                <a16:creationId xmlns:a16="http://schemas.microsoft.com/office/drawing/2014/main" id="{7D8958C0-B239-2E79-6D23-D1E7AE73A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679" y="2304207"/>
            <a:ext cx="4196321" cy="298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3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2FDDF-7E17-844C-BB54-FC68C988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23" y="0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rgbClr val="025B9D"/>
                </a:solidFill>
                <a:latin typeface="+mn-lt"/>
              </a:rPr>
              <a:t>What we will do to support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F8B9E-A7E2-E44C-A304-7CD0C14DF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32" y="1988477"/>
            <a:ext cx="8363215" cy="402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Induction to support confidence and skills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4 x parent board meetings per year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where honest feedback can be shared and agreed messages and actions taken forward</a:t>
            </a:r>
            <a:endParaRPr lang="en-US" dirty="0">
              <a:solidFill>
                <a:srgbClr val="025B9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Representation in the overarching national project steering group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Continued peer support in being a parent rep throughout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Skilled and sensitive facilitation of all meetings to support participation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Regular communication throughout the programme</a:t>
            </a:r>
          </a:p>
          <a:p>
            <a:pPr>
              <a:buFont typeface="Wingdings" pitchFamily="2" charset="2"/>
              <a:buChar char="Ø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A highly skilled, experienced, knowledgeable and passionate team working with you throughout!</a:t>
            </a:r>
          </a:p>
          <a:p>
            <a:pPr fontAlgn="base"/>
            <a:endParaRPr lang="en-US" sz="2400" dirty="0">
              <a:solidFill>
                <a:srgbClr val="025B9D"/>
              </a:solidFill>
            </a:endParaRPr>
          </a:p>
        </p:txBody>
      </p:sp>
      <p:pic>
        <p:nvPicPr>
          <p:cNvPr id="5" name="Picture 4" descr="Person waiting for group therapy">
            <a:extLst>
              <a:ext uri="{FF2B5EF4-FFF2-40B4-BE49-F238E27FC236}">
                <a16:creationId xmlns:a16="http://schemas.microsoft.com/office/drawing/2014/main" id="{4CD31EFD-C870-1C3E-0E3A-0D40292FB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447" y="4157300"/>
            <a:ext cx="3247553" cy="21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19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2FDDF-7E17-844C-BB54-FC68C988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23" y="0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rgbClr val="025B9D"/>
                </a:solidFill>
                <a:latin typeface="+mn-lt"/>
              </a:rPr>
              <a:t>…What we will do to support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F8B9E-A7E2-E44C-A304-7CD0C14DF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81" y="2246260"/>
            <a:ext cx="7046484" cy="4023360"/>
          </a:xfrm>
        </p:spPr>
        <p:txBody>
          <a:bodyPr>
            <a:normAutofit/>
          </a:bodyPr>
          <a:lstStyle/>
          <a:p>
            <a:pPr lvl="0" fontAlgn="base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- Act as your advocate to link you to the work in your area</a:t>
            </a:r>
          </a:p>
          <a:p>
            <a:pPr lvl="0" fontAlgn="base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- Representation at a national and international level in feeding back key learning and your challenges to decision makers whenever the opportunity arises.  </a:t>
            </a:r>
          </a:p>
          <a:p>
            <a:pPr lvl="0" fontAlgn="base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- Deliver a project which listens and will adapt as we inevitably learn more about you, your area, and what makes a difference to children and families.  </a:t>
            </a:r>
          </a:p>
          <a:p>
            <a:pPr lvl="0" fontAlgn="base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- Offer a kite mark for our parent/carer champions  ?</a:t>
            </a:r>
          </a:p>
          <a:p>
            <a:pPr fontAlgn="base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pPr fontAlgn="base"/>
            <a:endParaRPr lang="en-US" sz="2400" dirty="0">
              <a:solidFill>
                <a:srgbClr val="025B9D"/>
              </a:solidFill>
            </a:endParaRPr>
          </a:p>
        </p:txBody>
      </p:sp>
      <p:pic>
        <p:nvPicPr>
          <p:cNvPr id="6" name="Picture 5" descr="Light blue headphones">
            <a:extLst>
              <a:ext uri="{FF2B5EF4-FFF2-40B4-BE49-F238E27FC236}">
                <a16:creationId xmlns:a16="http://schemas.microsoft.com/office/drawing/2014/main" id="{54CC02FD-CDEF-6545-8F14-235937E1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746" y="4151450"/>
            <a:ext cx="3177255" cy="2118170"/>
          </a:xfrm>
          <a:prstGeom prst="rect">
            <a:avLst/>
          </a:prstGeom>
        </p:spPr>
      </p:pic>
      <p:pic>
        <p:nvPicPr>
          <p:cNvPr id="8" name="Picture 7" descr="Colleagues huddle">
            <a:extLst>
              <a:ext uri="{FF2B5EF4-FFF2-40B4-BE49-F238E27FC236}">
                <a16:creationId xmlns:a16="http://schemas.microsoft.com/office/drawing/2014/main" id="{18ECEEED-FE29-E62F-BB99-880E92A1E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746" y="1886672"/>
            <a:ext cx="3177254" cy="2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08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AA3FA-2C38-DCC3-D958-CD5911BDB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25B9D"/>
                </a:solidFill>
                <a:latin typeface="+mn-lt"/>
              </a:rPr>
              <a:t>What’s in it for you?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401CB2-8826-2E04-4BB0-F17B5B920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90855"/>
            <a:ext cx="3084844" cy="3311766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>
                <a:solidFill>
                  <a:srgbClr val="025B9D"/>
                </a:solidFill>
              </a:rPr>
              <a:t>Being part of positive change</a:t>
            </a:r>
          </a:p>
          <a:p>
            <a:r>
              <a:rPr lang="en-US" sz="1600" dirty="0">
                <a:solidFill>
                  <a:srgbClr val="025B9D"/>
                </a:solidFill>
              </a:rPr>
              <a:t>Feeling heard</a:t>
            </a:r>
          </a:p>
          <a:p>
            <a:r>
              <a:rPr lang="en-US" sz="1600" dirty="0">
                <a:solidFill>
                  <a:srgbClr val="025B9D"/>
                </a:solidFill>
              </a:rPr>
              <a:t>Making connections, friendship and peer support</a:t>
            </a:r>
          </a:p>
          <a:p>
            <a:r>
              <a:rPr lang="en-US" sz="1600" dirty="0">
                <a:solidFill>
                  <a:srgbClr val="025B9D"/>
                </a:solidFill>
              </a:rPr>
              <a:t>Acting as an advocate locally</a:t>
            </a:r>
          </a:p>
          <a:p>
            <a:r>
              <a:rPr lang="en-US" sz="1600" dirty="0">
                <a:solidFill>
                  <a:srgbClr val="025B9D"/>
                </a:solidFill>
              </a:rPr>
              <a:t>Creating opportunities for other parent/</a:t>
            </a:r>
            <a:r>
              <a:rPr lang="en-US" sz="1600" dirty="0" err="1">
                <a:solidFill>
                  <a:srgbClr val="025B9D"/>
                </a:solidFill>
              </a:rPr>
              <a:t>carers</a:t>
            </a:r>
            <a:r>
              <a:rPr lang="en-US" sz="1600" dirty="0">
                <a:solidFill>
                  <a:srgbClr val="025B9D"/>
                </a:solidFill>
              </a:rPr>
              <a:t> locally</a:t>
            </a:r>
          </a:p>
          <a:p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A great opportunity for professional development in being part of an international project!</a:t>
            </a:r>
            <a:endParaRPr lang="en-US" sz="1600" dirty="0">
              <a:solidFill>
                <a:srgbClr val="025B9D"/>
              </a:solidFill>
            </a:endParaRPr>
          </a:p>
          <a:p>
            <a:r>
              <a:rPr lang="en-US" sz="1600" dirty="0">
                <a:solidFill>
                  <a:srgbClr val="025B9D"/>
                </a:solidFill>
              </a:rPr>
              <a:t>Being part of an inclusion movement!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7" name="Picture 6" descr="One in a crowd">
            <a:extLst>
              <a:ext uri="{FF2B5EF4-FFF2-40B4-BE49-F238E27FC236}">
                <a16:creationId xmlns:a16="http://schemas.microsoft.com/office/drawing/2014/main" id="{D96C3F58-7CBC-A891-F0A1-675374C44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2" r="1552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Welcome, aims and housekeeping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72DF6DD-B8F6-4FE6-AD61-9478631435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68791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40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B3CC4-347E-37D0-3F30-7414A05B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25B9D"/>
                </a:solidFill>
                <a:latin typeface="+mn-lt"/>
              </a:rPr>
              <a:t>What’s in it for us?</a:t>
            </a:r>
          </a:p>
        </p:txBody>
      </p:sp>
      <p:pic>
        <p:nvPicPr>
          <p:cNvPr id="5" name="Picture 4" descr="Large skydiving group mid-air">
            <a:extLst>
              <a:ext uri="{FF2B5EF4-FFF2-40B4-BE49-F238E27FC236}">
                <a16:creationId xmlns:a16="http://schemas.microsoft.com/office/drawing/2014/main" id="{97B5632C-17D4-6DA3-0D5B-3EA7C73ED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58" r="26892" b="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32B9-03A5-B5CB-6173-A36977506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025B9D"/>
                </a:solidFill>
              </a:rPr>
              <a:t>Keeping us real!</a:t>
            </a:r>
          </a:p>
          <a:p>
            <a:r>
              <a:rPr lang="en-US" dirty="0">
                <a:solidFill>
                  <a:srgbClr val="025B9D"/>
                </a:solidFill>
              </a:rPr>
              <a:t>Increased awareness of the project</a:t>
            </a:r>
          </a:p>
          <a:p>
            <a:r>
              <a:rPr lang="en-US" dirty="0">
                <a:solidFill>
                  <a:srgbClr val="025B9D"/>
                </a:solidFill>
              </a:rPr>
              <a:t>Increased awareness and take up of the training</a:t>
            </a:r>
          </a:p>
          <a:p>
            <a:r>
              <a:rPr lang="en-US" dirty="0">
                <a:solidFill>
                  <a:srgbClr val="025B9D"/>
                </a:solidFill>
              </a:rPr>
              <a:t>Demand led change across the whole area</a:t>
            </a:r>
          </a:p>
          <a:p>
            <a:r>
              <a:rPr lang="en-US" dirty="0">
                <a:solidFill>
                  <a:srgbClr val="025B9D"/>
                </a:solidFill>
              </a:rPr>
              <a:t>Parent/</a:t>
            </a:r>
            <a:r>
              <a:rPr lang="en-US" dirty="0" err="1">
                <a:solidFill>
                  <a:srgbClr val="025B9D"/>
                </a:solidFill>
              </a:rPr>
              <a:t>carer</a:t>
            </a:r>
            <a:r>
              <a:rPr lang="en-US" dirty="0">
                <a:solidFill>
                  <a:srgbClr val="025B9D"/>
                </a:solidFill>
              </a:rPr>
              <a:t> experts to advise us throughout</a:t>
            </a:r>
          </a:p>
          <a:p>
            <a:r>
              <a:rPr lang="en-US" dirty="0">
                <a:solidFill>
                  <a:srgbClr val="025B9D"/>
                </a:solidFill>
              </a:rPr>
              <a:t>A lasting legacy</a:t>
            </a:r>
          </a:p>
          <a:p>
            <a:r>
              <a:rPr lang="en-US" dirty="0">
                <a:solidFill>
                  <a:srgbClr val="025B9D"/>
                </a:solidFill>
              </a:rPr>
              <a:t>A great team of parent/</a:t>
            </a:r>
            <a:r>
              <a:rPr lang="en-US" dirty="0" err="1">
                <a:solidFill>
                  <a:srgbClr val="025B9D"/>
                </a:solidFill>
              </a:rPr>
              <a:t>carers</a:t>
            </a:r>
            <a:r>
              <a:rPr lang="en-US" dirty="0">
                <a:solidFill>
                  <a:srgbClr val="025B9D"/>
                </a:solidFill>
              </a:rPr>
              <a:t> to work (and have fun) with!</a:t>
            </a:r>
          </a:p>
          <a:p>
            <a:endParaRPr lang="en-US" dirty="0">
              <a:solidFill>
                <a:srgbClr val="025B9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18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9E08B-536B-5D2E-19CB-9989528B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454773"/>
            <a:ext cx="6368142" cy="1450757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025B9D"/>
                </a:solidFill>
                <a:latin typeface="+mn-lt"/>
              </a:rPr>
              <a:t>What have our parent/</a:t>
            </a:r>
            <a:r>
              <a:rPr lang="en-US" sz="4200" b="1" dirty="0" err="1">
                <a:solidFill>
                  <a:srgbClr val="025B9D"/>
                </a:solidFill>
                <a:latin typeface="+mn-lt"/>
              </a:rPr>
              <a:t>carer</a:t>
            </a:r>
            <a:r>
              <a:rPr lang="en-US" sz="4200" b="1" dirty="0">
                <a:solidFill>
                  <a:srgbClr val="025B9D"/>
                </a:solidFill>
                <a:latin typeface="+mn-lt"/>
              </a:rPr>
              <a:t> reps been up to so far?</a:t>
            </a:r>
          </a:p>
        </p:txBody>
      </p:sp>
      <p:pic>
        <p:nvPicPr>
          <p:cNvPr id="5" name="Picture 4" descr="A group of superheroes standing together&#10;&#10;Description automatically generated with low confidence">
            <a:extLst>
              <a:ext uri="{FF2B5EF4-FFF2-40B4-BE49-F238E27FC236}">
                <a16:creationId xmlns:a16="http://schemas.microsoft.com/office/drawing/2014/main" id="{56F761B0-7D86-DB6E-CBEC-904CEE971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768" r="3868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8A4D6-18F0-1922-26D8-DF66328BC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446049"/>
            <a:ext cx="6368142" cy="367018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25B9D"/>
                </a:solidFill>
              </a:rPr>
              <a:t>Spreading the word to other families locally</a:t>
            </a:r>
          </a:p>
          <a:p>
            <a:r>
              <a:rPr lang="en-US" dirty="0">
                <a:solidFill>
                  <a:srgbClr val="025B9D"/>
                </a:solidFill>
              </a:rPr>
              <a:t>Joining in the LA planning meetings</a:t>
            </a:r>
          </a:p>
          <a:p>
            <a:r>
              <a:rPr lang="en-US" dirty="0">
                <a:solidFill>
                  <a:srgbClr val="025B9D"/>
                </a:solidFill>
              </a:rPr>
              <a:t>Using social media</a:t>
            </a:r>
          </a:p>
          <a:p>
            <a:r>
              <a:rPr lang="en-US" dirty="0">
                <a:solidFill>
                  <a:srgbClr val="025B9D"/>
                </a:solidFill>
              </a:rPr>
              <a:t>Attending parent and practitioners events and groups</a:t>
            </a:r>
          </a:p>
          <a:p>
            <a:r>
              <a:rPr lang="en-US" dirty="0">
                <a:solidFill>
                  <a:srgbClr val="025B9D"/>
                </a:solidFill>
              </a:rPr>
              <a:t>Attending events and networks to represent the experiences of parent/</a:t>
            </a:r>
            <a:r>
              <a:rPr lang="en-US" dirty="0" err="1">
                <a:solidFill>
                  <a:srgbClr val="025B9D"/>
                </a:solidFill>
              </a:rPr>
              <a:t>carers</a:t>
            </a:r>
            <a:endParaRPr lang="en-US" dirty="0">
              <a:solidFill>
                <a:srgbClr val="025B9D"/>
              </a:solidFill>
            </a:endParaRPr>
          </a:p>
          <a:p>
            <a:r>
              <a:rPr lang="en-US" dirty="0">
                <a:solidFill>
                  <a:srgbClr val="025B9D"/>
                </a:solidFill>
              </a:rPr>
              <a:t>Mystery shopping </a:t>
            </a:r>
          </a:p>
          <a:p>
            <a:r>
              <a:rPr lang="en-US" dirty="0">
                <a:solidFill>
                  <a:srgbClr val="025B9D"/>
                </a:solidFill>
              </a:rPr>
              <a:t>Creating leaflets, Q and A sheets and other coms</a:t>
            </a:r>
          </a:p>
          <a:p>
            <a:r>
              <a:rPr lang="en-US" dirty="0">
                <a:solidFill>
                  <a:srgbClr val="025B9D"/>
                </a:solidFill>
              </a:rPr>
              <a:t>Speaking at local and our national events</a:t>
            </a:r>
          </a:p>
          <a:p>
            <a:r>
              <a:rPr lang="en-US" dirty="0">
                <a:solidFill>
                  <a:srgbClr val="025B9D"/>
                </a:solidFill>
              </a:rPr>
              <a:t>Acting as a buddy for other new parent/</a:t>
            </a:r>
            <a:r>
              <a:rPr lang="en-US" dirty="0" err="1">
                <a:solidFill>
                  <a:srgbClr val="025B9D"/>
                </a:solidFill>
              </a:rPr>
              <a:t>carer</a:t>
            </a:r>
            <a:r>
              <a:rPr lang="en-US" dirty="0">
                <a:solidFill>
                  <a:srgbClr val="025B9D"/>
                </a:solidFill>
              </a:rPr>
              <a:t> reps 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063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99373FF-C78A-430B-A246-6048999CE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2FDDF-7E17-844C-BB54-FC68C988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834" y="408606"/>
            <a:ext cx="6846166" cy="14507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25B9D"/>
                </a:solidFill>
                <a:latin typeface="+mn-lt"/>
              </a:rPr>
              <a:t>…What we ask</a:t>
            </a:r>
          </a:p>
        </p:txBody>
      </p:sp>
      <p:pic>
        <p:nvPicPr>
          <p:cNvPr id="5" name="Picture 4" descr="Close-up of baby standing on parent’s feet on hardwood floor">
            <a:extLst>
              <a:ext uri="{FF2B5EF4-FFF2-40B4-BE49-F238E27FC236}">
                <a16:creationId xmlns:a16="http://schemas.microsoft.com/office/drawing/2014/main" id="{5BBBFA6F-4EC0-438E-A5A5-9B245576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327" y="620721"/>
            <a:ext cx="2372922" cy="158392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EBB925-FEC3-4CD5-9271-3D75EBB53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9772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0640AD5-7EB1-21B0-C3D2-843407D83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26" b="31705"/>
          <a:stretch/>
        </p:blipFill>
        <p:spPr>
          <a:xfrm>
            <a:off x="621064" y="2668247"/>
            <a:ext cx="3446682" cy="962462"/>
          </a:xfrm>
          <a:prstGeom prst="rect">
            <a:avLst/>
          </a:prstGeom>
        </p:spPr>
      </p:pic>
      <p:pic>
        <p:nvPicPr>
          <p:cNvPr id="9" name="Picture 8" descr="Red retro alarm clock on red background">
            <a:extLst>
              <a:ext uri="{FF2B5EF4-FFF2-40B4-BE49-F238E27FC236}">
                <a16:creationId xmlns:a16="http://schemas.microsoft.com/office/drawing/2014/main" id="{AC389921-2DE4-E64F-F845-5E3084E2F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42" y="4110309"/>
            <a:ext cx="2372925" cy="15839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F8B9E-A7E2-E44C-A304-7CD0C14DF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137" y="2539838"/>
            <a:ext cx="6847996" cy="3670180"/>
          </a:xfrm>
        </p:spPr>
        <p:txBody>
          <a:bodyPr>
            <a:normAutofit/>
          </a:bodyPr>
          <a:lstStyle/>
          <a:p>
            <a:pPr fontAlgn="base"/>
            <a:r>
              <a:rPr lang="en-GB" dirty="0">
                <a:solidFill>
                  <a:srgbClr val="025B9D"/>
                </a:solidFill>
              </a:rPr>
              <a:t>That you are a parent/carer or grandparent of a child with SEND and you have just enough;</a:t>
            </a:r>
          </a:p>
          <a:p>
            <a:pPr marL="0" indent="0" fontAlgn="base">
              <a:buNone/>
            </a:pPr>
            <a:r>
              <a:rPr lang="en-GB" dirty="0">
                <a:solidFill>
                  <a:srgbClr val="025B9D"/>
                </a:solidFill>
              </a:rPr>
              <a:t>- Time</a:t>
            </a:r>
          </a:p>
          <a:p>
            <a:pPr marL="0" indent="0" fontAlgn="base">
              <a:buNone/>
            </a:pPr>
            <a:r>
              <a:rPr lang="en-GB" dirty="0">
                <a:solidFill>
                  <a:srgbClr val="025B9D"/>
                </a:solidFill>
              </a:rPr>
              <a:t>- Confidence</a:t>
            </a:r>
          </a:p>
          <a:p>
            <a:pPr marL="0" indent="0" fontAlgn="base">
              <a:buNone/>
            </a:pPr>
            <a:r>
              <a:rPr lang="en-GB" dirty="0">
                <a:solidFill>
                  <a:srgbClr val="025B9D"/>
                </a:solidFill>
              </a:rPr>
              <a:t>- Respect</a:t>
            </a:r>
          </a:p>
          <a:p>
            <a:pPr fontAlgn="base">
              <a:buFontTx/>
              <a:buChar char="-"/>
            </a:pPr>
            <a:r>
              <a:rPr lang="en-GB" dirty="0">
                <a:solidFill>
                  <a:srgbClr val="025B9D"/>
                </a:solidFill>
              </a:rPr>
              <a:t>Commitment</a:t>
            </a:r>
          </a:p>
          <a:p>
            <a:pPr marL="0" indent="0" fontAlgn="base">
              <a:buNone/>
            </a:pPr>
            <a:r>
              <a:rPr lang="en-GB" dirty="0">
                <a:solidFill>
                  <a:srgbClr val="025B9D"/>
                </a:solidFill>
              </a:rPr>
              <a:t>- A positive can do attitude! </a:t>
            </a:r>
          </a:p>
          <a:p>
            <a:pPr fontAlgn="base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9B2863-A1A5-4050-8DE8-9BC0AD47F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F76955-21E0-4116-A6AA-19DB89B5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3415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D2F1A-8919-8C41-A4B7-D54AF7544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071" y="460622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Questions and discussion</a:t>
            </a:r>
            <a:b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br>
              <a:rPr lang="en-US" sz="4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How else can we help?</a:t>
            </a:r>
            <a:br>
              <a:rPr lang="en-US" sz="4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en-US" sz="44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FB6ED5A1-E3A3-475A-BE7A-EAF17985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C0D1FC6-352C-4C7D-825F-C4E2F6A80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1AFC2C-CD98-4478-AB71-1A864026D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451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5FA21E-7E93-1966-75EC-29B6A9C108C5}"/>
              </a:ext>
            </a:extLst>
          </p:cNvPr>
          <p:cNvSpPr/>
          <p:nvPr/>
        </p:nvSpPr>
        <p:spPr>
          <a:xfrm>
            <a:off x="625583" y="239586"/>
            <a:ext cx="6327010" cy="57554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000" b="1" dirty="0">
                <a:solidFill>
                  <a:srgbClr val="025B9D"/>
                </a:solidFill>
              </a:rPr>
              <a:t>Introductions and housekeeping</a:t>
            </a:r>
          </a:p>
          <a:p>
            <a:r>
              <a:rPr lang="en-GB" sz="2400" dirty="0">
                <a:solidFill>
                  <a:srgbClr val="025B9D"/>
                </a:solidFill>
              </a:rPr>
              <a:t> </a:t>
            </a:r>
          </a:p>
          <a:p>
            <a:endParaRPr lang="en-GB" sz="2400" dirty="0">
              <a:solidFill>
                <a:srgbClr val="025B9D"/>
              </a:solidFill>
            </a:endParaRPr>
          </a:p>
          <a:p>
            <a:endParaRPr lang="en-GB" sz="2400" dirty="0">
              <a:solidFill>
                <a:srgbClr val="025B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Who are you?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Cameras and 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Chat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Confidentiality and respect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Ask if you are not sure about something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Can you give yourself this time?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Are you comfy?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Emails in the chat if we don’t have them already</a:t>
            </a:r>
            <a:endParaRPr lang="en-GB" sz="2000" dirty="0">
              <a:solidFill>
                <a:srgbClr val="025B9D"/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75C8BA3-06F1-60AB-4D85-52418EAD7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26" b="31705"/>
          <a:stretch/>
        </p:blipFill>
        <p:spPr>
          <a:xfrm>
            <a:off x="8164207" y="-1"/>
            <a:ext cx="4027793" cy="1124465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AA65EEFE-B47C-4157-700D-5C2203DFC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32145" y="2150101"/>
            <a:ext cx="4466281" cy="33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0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 fontScale="90000"/>
          </a:bodyPr>
          <a:lstStyle/>
          <a:p>
            <a:r>
              <a:rPr lang="en-GB" sz="5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Who are Dingley’s Promise?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ECA3F-25FB-4CE9-B021-4952117DA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0" r="14059" b="-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-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Established 1983 by parents of children with  SEND in Reading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- Six specialist early years settings delivering learning through play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- Family support &amp; outreach programme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- Reach around 500 families directly annually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- National training and influencing to build wider inclusion</a:t>
            </a:r>
            <a:endParaRPr lang="en-GB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GB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352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579549"/>
            <a:ext cx="6368142" cy="1450757"/>
          </a:xfrm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Training &amp; Consultancy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r="1004" b="-2"/>
          <a:stretch/>
        </p:blipFill>
        <p:spPr>
          <a:xfrm>
            <a:off x="20" y="-12127"/>
            <a:ext cx="4312900" cy="63662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GB"/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Level 3 Certificate in EY Inclusive Practice</a:t>
            </a: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Lockdown &amp; EY SEND Partnership</a:t>
            </a:r>
            <a:endParaRPr lang="en-GB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Changemakers 5 year project</a:t>
            </a:r>
            <a:endParaRPr lang="en-GB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Wider influencing</a:t>
            </a: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cs typeface="Calibri"/>
              </a:rPr>
              <a:t>- National EY Specialist Providers Forum</a:t>
            </a: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cs typeface="Calibri"/>
              </a:rPr>
              <a:t>- Creating guidance – EEP, Data driven approach, new EYFS for children with SEND</a:t>
            </a:r>
          </a:p>
        </p:txBody>
      </p:sp>
    </p:spTree>
    <p:extLst>
      <p:ext uri="{BB962C8B-B14F-4D97-AF65-F5344CB8AC3E}">
        <p14:creationId xmlns:p14="http://schemas.microsoft.com/office/powerpoint/2010/main" val="19230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E2167-9449-46D0-B4E8-5CC136C7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0" y="282935"/>
            <a:ext cx="6574972" cy="145075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Why the Comic Relief bid?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0326A15-AB00-485A-8855-E286B9B23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7" b="-2"/>
          <a:stretch/>
        </p:blipFill>
        <p:spPr>
          <a:xfrm rot="5400000">
            <a:off x="-22546" y="1296626"/>
            <a:ext cx="5314406" cy="40013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01F48-99B1-4E1B-963F-0861249EF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Children with SEND are not taking up early years and childcare entitlements to the same extent as their peers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There is a shortage of inclusive places 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Research shows training and confidence are critical barriers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We want to make a difference!</a:t>
            </a:r>
          </a:p>
          <a:p>
            <a:endParaRPr lang="en-GB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1484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571F5-B35F-AA34-8099-BB7C0E55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3" y="-270543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rgbClr val="025B9D"/>
                </a:solidFill>
                <a:latin typeface="+mn-lt"/>
              </a:rPr>
              <a:t>What do families tell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07F9A-9055-E66E-178C-D85AF5978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53847" cy="38521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25B9D"/>
                </a:solidFill>
              </a:rPr>
              <a:t>“Trying to find childcare was horrific, I ended up seeing my doctor I was so worried about my child, having to give up work and money”</a:t>
            </a:r>
          </a:p>
          <a:p>
            <a:pPr marL="0" indent="0">
              <a:buNone/>
            </a:pPr>
            <a:endParaRPr lang="en-US" dirty="0">
              <a:solidFill>
                <a:srgbClr val="025B9D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25B9D"/>
                </a:solidFill>
              </a:rPr>
              <a:t>“My mental health was suffering anyway. I needed a break from 24/7 caring and I just kept being told there were no spaces or I had to go through yet another process when other families just got theirs”</a:t>
            </a:r>
          </a:p>
          <a:p>
            <a:pPr marL="0" indent="0">
              <a:buNone/>
            </a:pPr>
            <a:endParaRPr lang="en-US" dirty="0">
              <a:solidFill>
                <a:srgbClr val="025B9D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25B9D"/>
                </a:solidFill>
              </a:rPr>
              <a:t>“Work was an outlet for me as well as an income source but I had to move my work to weekends which means I cram 20 </a:t>
            </a:r>
            <a:r>
              <a:rPr lang="en-US" dirty="0" err="1">
                <a:solidFill>
                  <a:srgbClr val="025B9D"/>
                </a:solidFill>
              </a:rPr>
              <a:t>hrs</a:t>
            </a:r>
            <a:r>
              <a:rPr lang="en-US" dirty="0">
                <a:solidFill>
                  <a:srgbClr val="025B9D"/>
                </a:solidFill>
              </a:rPr>
              <a:t> work into 2 days and have no time as a family” </a:t>
            </a:r>
          </a:p>
          <a:p>
            <a:pPr marL="0" indent="0">
              <a:buNone/>
            </a:pPr>
            <a:endParaRPr lang="en-US" dirty="0">
              <a:solidFill>
                <a:srgbClr val="025B9D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25B9D"/>
                </a:solidFill>
              </a:rPr>
              <a:t>Parent representatives on the Dingley’s Parent Board</a:t>
            </a:r>
          </a:p>
        </p:txBody>
      </p:sp>
    </p:spTree>
    <p:extLst>
      <p:ext uri="{BB962C8B-B14F-4D97-AF65-F5344CB8AC3E}">
        <p14:creationId xmlns:p14="http://schemas.microsoft.com/office/powerpoint/2010/main" val="418045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582D7-9B10-4A01-8848-9EE7776C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169" y="1149012"/>
            <a:ext cx="5278195" cy="26961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Tell us your experiences in the chat ?</a:t>
            </a:r>
          </a:p>
        </p:txBody>
      </p:sp>
      <p:pic>
        <p:nvPicPr>
          <p:cNvPr id="28" name="Graphic 6" descr="Chat">
            <a:extLst>
              <a:ext uri="{FF2B5EF4-FFF2-40B4-BE49-F238E27FC236}">
                <a16:creationId xmlns:a16="http://schemas.microsoft.com/office/drawing/2014/main" id="{C2B995D7-B561-AC53-4519-76629FC3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9">
            <a:extLst>
              <a:ext uri="{FF2B5EF4-FFF2-40B4-BE49-F238E27FC236}">
                <a16:creationId xmlns:a16="http://schemas.microsoft.com/office/drawing/2014/main" id="{BC0D1FC6-352C-4C7D-825F-C4E2F6A80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541AFC2C-CD98-4478-AB71-1A864026D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714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666" y="1720229"/>
            <a:ext cx="7229853" cy="1450757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 aim of the project is…</a:t>
            </a:r>
            <a:br>
              <a:rPr lang="en-GB" sz="4000" dirty="0">
                <a:solidFill>
                  <a:schemeClr val="tx1"/>
                </a:solidFill>
              </a:rPr>
            </a:br>
            <a:br>
              <a:rPr lang="en-GB" sz="4000" dirty="0">
                <a:solidFill>
                  <a:schemeClr val="tx1"/>
                </a:solidFill>
              </a:rPr>
            </a:b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 …to increase the number of young children with SEND accessing early years and childcare places through...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2" r="30837" b="1"/>
          <a:stretch/>
        </p:blipFill>
        <p:spPr>
          <a:xfrm>
            <a:off x="20" y="-12127"/>
            <a:ext cx="4312900" cy="63662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011" y="3187820"/>
            <a:ext cx="6368142" cy="3670180"/>
          </a:xfrm>
        </p:spPr>
        <p:txBody>
          <a:bodyPr vert="horz" lIns="0" tIns="45720" rIns="0" bIns="45720" rtlCol="0" anchor="t">
            <a:normAutofit/>
          </a:bodyPr>
          <a:lstStyle/>
          <a:p>
            <a:endParaRPr lang="en-GB" dirty="0"/>
          </a:p>
          <a:p>
            <a:pPr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A Comprehensive and extensive training offer  </a:t>
            </a:r>
            <a:endParaRPr lang="en-GB" sz="2400" dirty="0">
              <a:solidFill>
                <a:schemeClr val="accent2">
                  <a:lumMod val="75000"/>
                </a:schemeClr>
              </a:solidFill>
              <a:cs typeface="Calibri" panose="020F0502020204030204"/>
            </a:endParaRPr>
          </a:p>
          <a:p>
            <a:pPr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Partnership with Local Authorities</a:t>
            </a:r>
          </a:p>
          <a:p>
            <a:pPr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A National Steering Group</a:t>
            </a:r>
          </a:p>
          <a:p>
            <a:pPr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Meaningful Parental Engagement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3022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BCP_white_titl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92D050"/>
      </a:accent2>
      <a:accent3>
        <a:srgbClr val="00B050"/>
      </a:accent3>
      <a:accent4>
        <a:srgbClr val="FFC000"/>
      </a:accent4>
      <a:accent5>
        <a:srgbClr val="00B0F0"/>
      </a:accent5>
      <a:accent6>
        <a:srgbClr val="BFBFB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C3A9215A-43CE-45A8-BAF5-E6DA0AC40BEB}"/>
    </a:ext>
  </a:extLst>
</a:theme>
</file>

<file path=ppt/theme/theme3.xml><?xml version="1.0" encoding="utf-8"?>
<a:theme xmlns:a="http://schemas.openxmlformats.org/drawingml/2006/main" name="BCP_white_full_width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777BCF33-EB72-4E6A-A00F-BB6549AC8364}"/>
    </a:ext>
  </a:extLst>
</a:theme>
</file>

<file path=ppt/theme/theme4.xml><?xml version="1.0" encoding="utf-8"?>
<a:theme xmlns:a="http://schemas.openxmlformats.org/drawingml/2006/main" name="BCP_white_finis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73288047-84F2-4423-8746-70596410407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7934E83E3AC4A821FF7D65C647CF3" ma:contentTypeVersion="17" ma:contentTypeDescription="Create a new document." ma:contentTypeScope="" ma:versionID="122eeba70208ecbd43e66197c10ecf97">
  <xsd:schema xmlns:xsd="http://www.w3.org/2001/XMLSchema" xmlns:xs="http://www.w3.org/2001/XMLSchema" xmlns:p="http://schemas.microsoft.com/office/2006/metadata/properties" xmlns:ns2="2f3bc997-f854-457e-a89a-f53daf41e975" xmlns:ns3="5ff03d53-907b-4153-b31a-f9c01187da2f" targetNamespace="http://schemas.microsoft.com/office/2006/metadata/properties" ma:root="true" ma:fieldsID="84938320318342f9de49ca6453a52f96" ns2:_="" ns3:_="">
    <xsd:import namespace="2f3bc997-f854-457e-a89a-f53daf41e975"/>
    <xsd:import namespace="5ff03d53-907b-4153-b31a-f9c01187d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bc997-f854-457e-a89a-f53daf41e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dfd98df-2cc9-409e-a9a9-85a472a88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03d53-907b-4153-b31a-f9c01187d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a809a7-1504-4795-ab1a-8225feca0323}" ma:internalName="TaxCatchAll" ma:showField="CatchAllData" ma:web="5ff03d53-907b-4153-b31a-f9c01187d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bc997-f854-457e-a89a-f53daf41e975">
      <Terms xmlns="http://schemas.microsoft.com/office/infopath/2007/PartnerControls"/>
    </lcf76f155ced4ddcb4097134ff3c332f>
    <TaxCatchAll xmlns="5ff03d53-907b-4153-b31a-f9c01187da2f" xsi:nil="true"/>
  </documentManagement>
</p:properties>
</file>

<file path=customXml/itemProps1.xml><?xml version="1.0" encoding="utf-8"?>
<ds:datastoreItem xmlns:ds="http://schemas.openxmlformats.org/officeDocument/2006/customXml" ds:itemID="{E3F55B39-5DA2-4B91-A6F8-1646C422CB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523252-8347-414A-8141-7946FE792F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bc997-f854-457e-a89a-f53daf41e975"/>
    <ds:schemaRef ds:uri="5ff03d53-907b-4153-b31a-f9c01187da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FE479B-200A-4766-B93F-22040781E3AE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5ff03d53-907b-4153-b31a-f9c01187da2f"/>
    <ds:schemaRef ds:uri="2f3bc997-f854-457e-a89a-f53daf41e97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1339</Words>
  <Application>Microsoft Macintosh PowerPoint</Application>
  <PresentationFormat>Widescreen</PresentationFormat>
  <Paragraphs>187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Retrospect</vt:lpstr>
      <vt:lpstr>BCP_white_title</vt:lpstr>
      <vt:lpstr>BCP_white_full_width_content</vt:lpstr>
      <vt:lpstr>BCP_white_finish</vt:lpstr>
      <vt:lpstr>Office Theme</vt:lpstr>
      <vt:lpstr> Comic Relief Early Years Inclusion Project   Briefing Session  Creating and inclusion movement!</vt:lpstr>
      <vt:lpstr>Welcome, aims and housekeeping</vt:lpstr>
      <vt:lpstr>PowerPoint Presentation</vt:lpstr>
      <vt:lpstr>Who are Dingley’s Promise?</vt:lpstr>
      <vt:lpstr>Training &amp; Consultancy</vt:lpstr>
      <vt:lpstr>Why the Comic Relief bid?</vt:lpstr>
      <vt:lpstr>What do families tell us?</vt:lpstr>
      <vt:lpstr>Tell us your experiences in the chat ?</vt:lpstr>
      <vt:lpstr>The aim of the project is…   …to increase the number of young children with SEND accessing early years and childcare places through... </vt:lpstr>
      <vt:lpstr>Skilling up the workforce through a comprehensive and extensive training offer</vt:lpstr>
      <vt:lpstr>Where are we now with training roll out?</vt:lpstr>
      <vt:lpstr>Results?</vt:lpstr>
      <vt:lpstr>But…   …our workforce are already overwhelmed!</vt:lpstr>
      <vt:lpstr>So what works in supporting training take up?</vt:lpstr>
      <vt:lpstr>Meaningful parent/carer engagement</vt:lpstr>
      <vt:lpstr>The role of the parent/carer</vt:lpstr>
      <vt:lpstr>What we will do to support you</vt:lpstr>
      <vt:lpstr>…What we will do to support you</vt:lpstr>
      <vt:lpstr>What’s in it for you?</vt:lpstr>
      <vt:lpstr>What’s in it for us?</vt:lpstr>
      <vt:lpstr>What have our parent/carer reps been up to so far?</vt:lpstr>
      <vt:lpstr>…What we ask</vt:lpstr>
      <vt:lpstr>Questions and discussion  How else can we help?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Transitions  Sharing What We Know Works </dc:title>
  <dc:creator>Ann Van Dyke</dc:creator>
  <cp:lastModifiedBy>Ann Van Dyke</cp:lastModifiedBy>
  <cp:revision>10</cp:revision>
  <dcterms:created xsi:type="dcterms:W3CDTF">2021-03-13T08:17:59Z</dcterms:created>
  <dcterms:modified xsi:type="dcterms:W3CDTF">2023-11-09T11:48:32Z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0x0101009627934E83E3AC4A821FF7D65C647CF3</vt:lpwstr>
  </property>
  <property fmtid="{D5CDD505-2E9C-101B-9397-08002B2CF9AE}" pid="3" name="MediaServiceImageTags">
    <vt:lpwstr/>
  </property>
</Properties>
</file>