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  <p:sldMasterId id="2147483699" r:id="rId6"/>
    <p:sldMasterId id="2147483701" r:id="rId7"/>
    <p:sldMasterId id="2147483648" r:id="rId8"/>
  </p:sldMasterIdLst>
  <p:notesMasterIdLst>
    <p:notesMasterId r:id="rId22"/>
  </p:notesMasterIdLst>
  <p:sldIdLst>
    <p:sldId id="366" r:id="rId9"/>
    <p:sldId id="432" r:id="rId10"/>
    <p:sldId id="431" r:id="rId11"/>
    <p:sldId id="363" r:id="rId12"/>
    <p:sldId id="419" r:id="rId13"/>
    <p:sldId id="333" r:id="rId14"/>
    <p:sldId id="433" r:id="rId15"/>
    <p:sldId id="434" r:id="rId16"/>
    <p:sldId id="475" r:id="rId17"/>
    <p:sldId id="480" r:id="rId18"/>
    <p:sldId id="415" r:id="rId19"/>
    <p:sldId id="479" r:id="rId20"/>
    <p:sldId id="3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80769-BC4B-3E48-AE75-55DAE928F622}" v="4" dt="2023-06-15T14:07:37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19"/>
    <p:restoredTop sz="94683"/>
  </p:normalViewPr>
  <p:slideViewPr>
    <p:cSldViewPr snapToGrid="0">
      <p:cViewPr varScale="1">
        <p:scale>
          <a:sx n="188" d="100"/>
          <a:sy n="188" d="100"/>
        </p:scale>
        <p:origin x="1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Van Dyke" userId="856c8285-8076-4870-a95d-1ca2178499f0" providerId="ADAL" clId="{2B780769-BC4B-3E48-AE75-55DAE928F622}"/>
    <pc:docChg chg="addSld delSld modSld sldOrd">
      <pc:chgData name="Ann Van Dyke" userId="856c8285-8076-4870-a95d-1ca2178499f0" providerId="ADAL" clId="{2B780769-BC4B-3E48-AE75-55DAE928F622}" dt="2023-06-15T19:15:35.846" v="14" actId="2696"/>
      <pc:docMkLst>
        <pc:docMk/>
      </pc:docMkLst>
      <pc:sldChg chg="add del ord">
        <pc:chgData name="Ann Van Dyke" userId="856c8285-8076-4870-a95d-1ca2178499f0" providerId="ADAL" clId="{2B780769-BC4B-3E48-AE75-55DAE928F622}" dt="2023-06-15T19:15:35.846" v="14" actId="2696"/>
        <pc:sldMkLst>
          <pc:docMk/>
          <pc:sldMk cId="420272437" sldId="297"/>
        </pc:sldMkLst>
      </pc:sldChg>
      <pc:sldChg chg="del">
        <pc:chgData name="Ann Van Dyke" userId="856c8285-8076-4870-a95d-1ca2178499f0" providerId="ADAL" clId="{2B780769-BC4B-3E48-AE75-55DAE928F622}" dt="2023-06-15T13:53:37.157" v="0" actId="2696"/>
        <pc:sldMkLst>
          <pc:docMk/>
          <pc:sldMk cId="624078454" sldId="303"/>
        </pc:sldMkLst>
      </pc:sldChg>
      <pc:sldChg chg="add del ord">
        <pc:chgData name="Ann Van Dyke" userId="856c8285-8076-4870-a95d-1ca2178499f0" providerId="ADAL" clId="{2B780769-BC4B-3E48-AE75-55DAE928F622}" dt="2023-06-15T19:15:33.139" v="12" actId="2696"/>
        <pc:sldMkLst>
          <pc:docMk/>
          <pc:sldMk cId="1793366544" sldId="308"/>
        </pc:sldMkLst>
      </pc:sldChg>
      <pc:sldChg chg="add del ord">
        <pc:chgData name="Ann Van Dyke" userId="856c8285-8076-4870-a95d-1ca2178499f0" providerId="ADAL" clId="{2B780769-BC4B-3E48-AE75-55DAE928F622}" dt="2023-06-15T19:15:34.700" v="13" actId="2696"/>
        <pc:sldMkLst>
          <pc:docMk/>
          <pc:sldMk cId="4193838980" sldId="322"/>
        </pc:sldMkLst>
      </pc:sldChg>
      <pc:sldChg chg="add del ord">
        <pc:chgData name="Ann Van Dyke" userId="856c8285-8076-4870-a95d-1ca2178499f0" providerId="ADAL" clId="{2B780769-BC4B-3E48-AE75-55DAE928F622}" dt="2023-06-15T14:33:52.802" v="11" actId="2696"/>
        <pc:sldMkLst>
          <pc:docMk/>
          <pc:sldMk cId="3486387576" sldId="331"/>
        </pc:sldMkLst>
      </pc:sldChg>
      <pc:sldChg chg="modSp mod">
        <pc:chgData name="Ann Van Dyke" userId="856c8285-8076-4870-a95d-1ca2178499f0" providerId="ADAL" clId="{2B780769-BC4B-3E48-AE75-55DAE928F622}" dt="2023-06-15T13:54:21.415" v="1" actId="113"/>
        <pc:sldMkLst>
          <pc:docMk/>
          <pc:sldMk cId="3559599091" sldId="415"/>
        </pc:sldMkLst>
        <pc:spChg chg="mod">
          <ac:chgData name="Ann Van Dyke" userId="856c8285-8076-4870-a95d-1ca2178499f0" providerId="ADAL" clId="{2B780769-BC4B-3E48-AE75-55DAE928F622}" dt="2023-06-15T13:54:21.415" v="1" actId="113"/>
          <ac:spMkLst>
            <pc:docMk/>
            <pc:sldMk cId="3559599091" sldId="415"/>
            <ac:spMk id="3" creationId="{3D579BF0-4403-CF40-A7E8-6DF56453B5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DF4D2-4966-1C48-9F35-6474E24B2D9D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893A2-0226-4641-8961-7FAC2C68E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7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677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January 2018 launched Level 3 in EY Inclusive Practice with </a:t>
            </a:r>
            <a:r>
              <a:rPr lang="en-GB" err="1"/>
              <a:t>ncfe</a:t>
            </a:r>
            <a:endParaRPr lang="en-GB"/>
          </a:p>
          <a:p>
            <a:r>
              <a:rPr lang="en-GB"/>
              <a:t>Lockdown – inclusion training 737 across UK – invited to join partnership</a:t>
            </a:r>
          </a:p>
          <a:p>
            <a:endParaRPr lang="en-GB"/>
          </a:p>
          <a:p>
            <a:r>
              <a:rPr lang="en-GB"/>
              <a:t>EY SEND is what we live and breathe – often SEND without EY or EY without SEND – we bring together</a:t>
            </a:r>
          </a:p>
          <a:p>
            <a:r>
              <a:rPr lang="en-GB"/>
              <a:t>We deliver at our three Centres so training grounded in experience</a:t>
            </a:r>
          </a:p>
          <a:p>
            <a:endParaRPr lang="en-GB"/>
          </a:p>
          <a:p>
            <a:r>
              <a:rPr lang="en-GB"/>
              <a:t>All Party Parliamentary Group – represent SEND</a:t>
            </a:r>
          </a:p>
          <a:p>
            <a:r>
              <a:rPr lang="en-GB"/>
              <a:t>DCP – represent the early years</a:t>
            </a:r>
          </a:p>
          <a:p>
            <a:r>
              <a:rPr lang="en-GB"/>
              <a:t>Support for LAs and other organisations to promote inclusion in the early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6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80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32BE6-AA0B-454A-BA38-292FD0B6805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8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893A2-0226-4641-8961-7FAC2C68ED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3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6D686-D428-7945-B7C5-79FF82BCE6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84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Always gathering resources and information – get in touch if you want anything shared with you, to discuss anything or want access to training.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9C398-02ED-9241-A867-D2363B44B5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3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1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572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P_whit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27381" y="2093032"/>
            <a:ext cx="11329259" cy="112278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4050" b="1" baseline="0">
                <a:solidFill>
                  <a:srgbClr val="3A2050"/>
                </a:solidFill>
                <a:latin typeface="+mj-lt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27381" y="3403848"/>
            <a:ext cx="11329259" cy="67322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24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Name of presenter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27381" y="4153272"/>
            <a:ext cx="11329259" cy="1219944"/>
          </a:xfrm>
          <a:prstGeom prst="rect">
            <a:avLst/>
          </a:prstGeom>
        </p:spPr>
        <p:txBody>
          <a:bodyPr vert="horz"/>
          <a:lstStyle>
            <a:lvl1pPr algn="l">
              <a:buNone/>
              <a:defRPr sz="1500" b="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Job title, directorate</a:t>
            </a:r>
          </a:p>
        </p:txBody>
      </p:sp>
    </p:spTree>
    <p:extLst>
      <p:ext uri="{BB962C8B-B14F-4D97-AF65-F5344CB8AC3E}">
        <p14:creationId xmlns:p14="http://schemas.microsoft.com/office/powerpoint/2010/main" val="150967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08000" y="2479804"/>
            <a:ext cx="11276632" cy="3901524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Main body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508000" y="1363444"/>
            <a:ext cx="11276632" cy="591116"/>
          </a:xfrm>
          <a:prstGeom prst="rect">
            <a:avLst/>
          </a:prstGeom>
        </p:spPr>
        <p:txBody>
          <a:bodyPr vert="horz"/>
          <a:lstStyle>
            <a:lvl1pPr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Heading </a:t>
            </a:r>
          </a:p>
        </p:txBody>
      </p:sp>
    </p:spTree>
    <p:extLst>
      <p:ext uri="{BB962C8B-B14F-4D97-AF65-F5344CB8AC3E}">
        <p14:creationId xmlns:p14="http://schemas.microsoft.com/office/powerpoint/2010/main" val="390871258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3863752" y="4509120"/>
            <a:ext cx="4032448" cy="108012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@ </a:t>
            </a:r>
            <a:r>
              <a:rPr lang="en-GB" err="1"/>
              <a:t>BPCcouncil</a:t>
            </a:r>
            <a:endParaRPr lang="en-GB"/>
          </a:p>
          <a:p>
            <a:pPr lvl="0"/>
            <a:r>
              <a:rPr lang="en-GB"/>
              <a:t>www.bcpcouncil.gov.uk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495600" y="3717032"/>
            <a:ext cx="6984776" cy="591116"/>
          </a:xfrm>
          <a:prstGeom prst="rect">
            <a:avLst/>
          </a:prstGeom>
        </p:spPr>
        <p:txBody>
          <a:bodyPr vert="horz"/>
          <a:lstStyle>
            <a:lvl1pPr algn="ctr">
              <a:buNone/>
              <a:defRPr sz="2700" b="1" baseline="0">
                <a:solidFill>
                  <a:srgbClr val="3A2050"/>
                </a:solidFill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32A28061-0D86-4442-A1CA-3F89FC10D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63224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5155-EBF3-159D-35BD-A31B09351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DFADC-8772-CFE8-3774-9967AB31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D8154-DDE3-BC0F-13E2-7AFB4E77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6A16C-67B7-86AF-075D-58C61A3C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43435-7C2E-A114-55D2-2AF3AF3C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1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5EFAD-E62E-1412-54D8-F7CF4CC7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2AF99-1E8D-C940-492B-5834A1409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4E39-727C-8ED4-13DE-D4480B4E1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953D-9870-8171-2317-D8AE326BB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8BD3C-5ED2-D303-FFFF-91C76453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1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53291-6AAE-3DC9-2491-69655A4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73306-C8D9-7AC9-DDD5-6FAA5126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40338-0D39-8286-9B08-54F0ADEB6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0A2CF-8E65-7E2B-7994-1FF3EFA7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CE92D-6E9B-1627-532F-DB494404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9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426A-1359-80CE-5DF4-DF2EED3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6589-BB2B-5EB9-99BB-251BD537F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43EE-A314-F5AE-24BD-D797758A2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11D8C-FEB9-89C7-A9C5-C9D8E4F2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735A6-D632-4D02-E27B-68B3945F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DF57D-158B-9967-015A-ADED8F37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2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FFAE-50DE-4A42-A43B-9E54E293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273FB-CA5C-BD02-94D0-DE0A96DB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24EA6-88DB-7738-B54C-A444B567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D0CD4-6BE5-6DBE-4EEE-4D5FBA8F1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7656DE-AF72-3A64-AA51-6AA6EED7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93C65-42E7-40B5-A7B5-CB91F174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B1FC-0F9D-9E0D-8101-1E279F06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EF53C-C9E4-34D3-170F-1900ADC0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6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5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DFE8C-49E9-5BD1-3AB9-E11883624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45EF1-E36A-0543-E91A-B2540DC2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7A9E3-0490-E201-B07F-A412B4E6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2091A-0CB4-F026-C812-042251B22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0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B9C30-B414-8215-D453-7166AA3D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CDDC7-D5D4-6DDF-E092-CD966021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83AB6-65B2-F2DB-2917-04BA733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6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CBEE-0A9F-82E2-20C3-0BB4D13E4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C047-5033-99BD-8646-7E9A7AA4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B32A3-C761-614A-FFF9-EE2563EF1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95FF-2C44-36D5-ED75-D17DFDF9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B80CF-244C-DDB8-65A7-ECEC0E4E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8C450-4EA9-72E9-1C6C-F4D9912B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01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C5EF-C61B-4CA3-696C-EA707FAC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4C175-C64A-6C3F-6092-F3FC5082F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19175-331B-BC00-0AA3-1EC66B50F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FCA29-D4C8-E47D-E999-08CEAB6D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78320-82D8-6F4F-4A13-B51F88E2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AA3B7-C40D-2A02-17C2-BC356AF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5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9C85-1D45-BB13-E998-C1E4904D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211DC-9B27-D73B-B10B-8F8DD5BCD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8F86-B573-35A3-714E-C0AB5585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0A2F-D24C-9B16-DFD2-7480662B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F8B82-F85F-D8E0-3852-A3B79172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6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1012D0-886C-3A74-8597-1FB1D519D7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8814B-C3E8-6ED9-DC93-FC4E8570A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BFEFE-AA5F-2AA3-0823-EA45CB93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BB61E-C3B0-B268-5F52-17F4A619F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68FB-BD56-8722-4DA8-9B321215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90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24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8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5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48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33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8E88A6C-CA04-4330-BEA2-4A5F4D7A6C52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5EE410-BD49-4FAC-A828-22C41BA895F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56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61A45E3-E579-4870-A23E-1C3197B70A26}"/>
              </a:ext>
            </a:extLst>
          </p:cNvPr>
          <p:cNvSpPr txBox="1"/>
          <p:nvPr userDrawn="1"/>
        </p:nvSpPr>
        <p:spPr>
          <a:xfrm>
            <a:off x="504453" y="5496972"/>
            <a:ext cx="8831907" cy="319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25"/>
              </a:lnSpc>
            </a:pPr>
            <a:r>
              <a:rPr lang="en-GB" sz="1200" b="1">
                <a:solidFill>
                  <a:schemeClr val="bg1"/>
                </a:solidFill>
              </a:rPr>
              <a:t>BCP Mission statement here 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77D1F8AA-3985-429D-8E07-6FB309A70E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99" y="5229200"/>
            <a:ext cx="129722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6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C0031C5-57AF-4660-BE4E-B57A3FDFC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338408" y="1"/>
            <a:ext cx="11853592" cy="112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9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3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085590-98AA-335A-0969-9060B8EC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1C7DC-5E52-86FB-E5F4-6A7323770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0EB7-EE67-75BB-994C-7A2281900B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3337-BD44-AD41-B8FD-1AA614B130D3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E4960-54AE-1E6D-3BB2-2019EBF79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C7653-6BC1-C1B2-B392-2A5BF5C33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45DC-C62A-F846-81DB-8183448E5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slusos.blogspot.com/2013/10/prova-de-avaliacao-de-conhecimentos-e_23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success-profit-successful-aspiring-663328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atherine.mcleod@dingley.org.u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mailto:AMANDA.BROWN@DINGLEY.ORG.UK" TargetMode="External"/><Relationship Id="rId4" Type="http://schemas.openxmlformats.org/officeDocument/2006/relationships/hyperlink" Target="mailto:ANN.VANDYKE@DINGLEY.ORG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arpet-party-red-rich-vip-162070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275AB5-5CFE-413A-88BC-A10E4E738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186" y="2760725"/>
            <a:ext cx="10939313" cy="2446530"/>
          </a:xfrm>
        </p:spPr>
        <p:txBody>
          <a:bodyPr>
            <a:normAutofit/>
          </a:bodyPr>
          <a:lstStyle/>
          <a:p>
            <a:pPr algn="ctr"/>
            <a:r>
              <a:rPr lang="en-GB" sz="4400" b="1">
                <a:solidFill>
                  <a:schemeClr val="accent1">
                    <a:lumMod val="50000"/>
                  </a:schemeClr>
                </a:solidFill>
              </a:rPr>
              <a:t>Dingley’s Promise</a:t>
            </a:r>
            <a:br>
              <a:rPr lang="en-GB" sz="44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>
                <a:solidFill>
                  <a:schemeClr val="accent1">
                    <a:lumMod val="50000"/>
                  </a:schemeClr>
                </a:solidFill>
              </a:rPr>
              <a:t>Comic Relief Early Years Inclusion Project </a:t>
            </a:r>
            <a:br>
              <a:rPr lang="en-GB" sz="4400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sz="44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4400" b="1">
                <a:solidFill>
                  <a:schemeClr val="accent1">
                    <a:lumMod val="50000"/>
                  </a:schemeClr>
                </a:solidFill>
              </a:rPr>
              <a:t>Briefing Session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9700FED-1E19-4B45-82C5-0A565EA65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43812"/>
            <a:ext cx="5464284" cy="1135918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6E7EA45-B346-6EC9-346B-7C4B54ECC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826" b="31705"/>
          <a:stretch/>
        </p:blipFill>
        <p:spPr>
          <a:xfrm>
            <a:off x="-492021" y="15550"/>
            <a:ext cx="7025333" cy="196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7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75F8FC7-2268-462F-AFF6-A4A975C34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C045C-AE24-51F3-25A9-4F226E10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>
                <a:solidFill>
                  <a:srgbClr val="025B9D"/>
                </a:solidFill>
              </a:rPr>
              <a:t>But…</a:t>
            </a:r>
            <a:br>
              <a:rPr lang="en-US" sz="5000" b="1">
                <a:solidFill>
                  <a:srgbClr val="025B9D"/>
                </a:solidFill>
              </a:rPr>
            </a:br>
            <a:br>
              <a:rPr lang="en-US" sz="5000" b="1">
                <a:solidFill>
                  <a:srgbClr val="025B9D"/>
                </a:solidFill>
              </a:rPr>
            </a:br>
            <a:r>
              <a:rPr lang="en-US" sz="5000" b="1">
                <a:solidFill>
                  <a:srgbClr val="025B9D"/>
                </a:solidFill>
              </a:rPr>
              <a:t> …our workforce are already overwhelmed!</a:t>
            </a:r>
          </a:p>
        </p:txBody>
      </p:sp>
      <p:pic>
        <p:nvPicPr>
          <p:cNvPr id="5" name="Picture 4" descr="A picture containing drawing, sketch, illustration, art&#10;&#10;Description automatically generated">
            <a:extLst>
              <a:ext uri="{FF2B5EF4-FFF2-40B4-BE49-F238E27FC236}">
                <a16:creationId xmlns:a16="http://schemas.microsoft.com/office/drawing/2014/main" id="{2F45688D-0647-275C-FE46-FD56CEC65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66" r="5739" b="-1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EF45B32-FB97-49CC-B778-CA7CF87BE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D1C364C-8702-4ED9-9D23-41CDB2982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E051E9-6C07-4FBB-B4F7-EDF8DDEAA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336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44E3D-2A79-F840-B729-0BCB1242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739" y="274782"/>
            <a:ext cx="10058400" cy="145075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So what works in supporting training take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79BF0-4403-CF40-A7E8-6DF56453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06" y="1974082"/>
            <a:ext cx="6330306" cy="3945540"/>
          </a:xfrm>
        </p:spPr>
        <p:txBody>
          <a:bodyPr vert="horz" lIns="0" tIns="45720" rIns="0" bIns="45720" rtlCol="0" anchor="t">
            <a:normAutofit fontScale="62500" lnSpcReduction="20000"/>
          </a:bodyPr>
          <a:lstStyle/>
          <a:p>
            <a:pPr marL="457200" lvl="1" indent="0">
              <a:buNone/>
            </a:pPr>
            <a:r>
              <a:rPr lang="en-GB" sz="2800" dirty="0">
                <a:solidFill>
                  <a:srgbClr val="025B9D"/>
                </a:solidFill>
              </a:rPr>
              <a:t>Our regular top tips from our existing partners…</a:t>
            </a:r>
          </a:p>
          <a:p>
            <a:pPr marL="914400" lvl="1" indent="-457200"/>
            <a:endParaRPr lang="en-US" dirty="0"/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Regular coms </a:t>
            </a:r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Face to face (and systems to prompt you)</a:t>
            </a:r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Events and conferences</a:t>
            </a:r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Book ends and wall paper!</a:t>
            </a:r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Celebrate your champions but…</a:t>
            </a:r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…Avoiding the honey pot effect</a:t>
            </a:r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Reward systems – our kite mark</a:t>
            </a:r>
          </a:p>
          <a:p>
            <a:pPr marL="914400" lvl="1" indent="-457200"/>
            <a:r>
              <a:rPr lang="en-GB" sz="2800" dirty="0">
                <a:solidFill>
                  <a:srgbClr val="025B9D"/>
                </a:solidFill>
              </a:rPr>
              <a:t>Parent power</a:t>
            </a:r>
            <a:endParaRPr lang="en-US" sz="2800" dirty="0"/>
          </a:p>
          <a:p>
            <a:pPr marL="914400" lvl="1" indent="-457200"/>
            <a:r>
              <a:rPr lang="en-US" sz="2800" dirty="0">
                <a:solidFill>
                  <a:srgbClr val="025B9D"/>
                </a:solidFill>
              </a:rPr>
              <a:t>Use our tools and resources </a:t>
            </a:r>
            <a:r>
              <a:rPr lang="en-US" sz="2800" dirty="0" err="1">
                <a:solidFill>
                  <a:srgbClr val="025B9D"/>
                </a:solidFill>
              </a:rPr>
              <a:t>eg</a:t>
            </a:r>
            <a:r>
              <a:rPr lang="en-US" sz="2800" dirty="0">
                <a:solidFill>
                  <a:srgbClr val="025B9D"/>
                </a:solidFill>
              </a:rPr>
              <a:t> social media pack, top tips, planner </a:t>
            </a:r>
            <a:r>
              <a:rPr lang="en-US" sz="2800" dirty="0" err="1">
                <a:solidFill>
                  <a:srgbClr val="025B9D"/>
                </a:solidFill>
              </a:rPr>
              <a:t>etc</a:t>
            </a:r>
            <a:endParaRPr lang="en-US" sz="2800" dirty="0">
              <a:solidFill>
                <a:srgbClr val="025B9D"/>
              </a:solidFill>
            </a:endParaRPr>
          </a:p>
          <a:p>
            <a:pPr marL="914400" lvl="1" indent="-457200"/>
            <a:r>
              <a:rPr lang="en-US" sz="2800" dirty="0">
                <a:solidFill>
                  <a:srgbClr val="025B9D"/>
                </a:solidFill>
              </a:rPr>
              <a:t>Celebrate success and create new norms</a:t>
            </a:r>
          </a:p>
          <a:p>
            <a:pPr marL="914400" lvl="1" indent="-457200"/>
            <a:r>
              <a:rPr lang="en-US" sz="2800" b="1" dirty="0">
                <a:solidFill>
                  <a:srgbClr val="025B9D"/>
                </a:solidFill>
              </a:rPr>
              <a:t>Above all, keep it positive!</a:t>
            </a:r>
          </a:p>
          <a:p>
            <a:pPr marL="383540" lvl="1"/>
            <a:endParaRPr lang="en-US" sz="2800" dirty="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 dirty="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 dirty="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 dirty="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383540" lvl="1"/>
            <a:endParaRPr lang="en-US" sz="2800" dirty="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383540" lvl="1"/>
            <a:endParaRPr lang="en-US" sz="2800" dirty="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</p:txBody>
      </p:sp>
      <p:pic>
        <p:nvPicPr>
          <p:cNvPr id="5" name="Picture 4" descr="A picture containing electric blue, blue, logo, aqua&#10;&#10;Description automatically generated">
            <a:extLst>
              <a:ext uri="{FF2B5EF4-FFF2-40B4-BE49-F238E27FC236}">
                <a16:creationId xmlns:a16="http://schemas.microsoft.com/office/drawing/2014/main" id="{15F914C1-E725-E985-9EF1-3D9D2750F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3022" y="1591022"/>
            <a:ext cx="4763239" cy="33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9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7B42-9D9B-A48D-92D7-674EE163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What’s in it for your area?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5A3F-18D4-E7E2-574A-B67BDC35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0837"/>
            <a:ext cx="10058400" cy="402336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25B9D"/>
                </a:solidFill>
              </a:rPr>
              <a:t>A chance to do the right thing and address a significant inequality</a:t>
            </a:r>
          </a:p>
          <a:p>
            <a:r>
              <a:rPr lang="en-US" dirty="0">
                <a:solidFill>
                  <a:srgbClr val="025B9D"/>
                </a:solidFill>
              </a:rPr>
              <a:t>Legal compliance in securing sufficient early years and childcare places for children with SEND, both measuring it and taking reasonable steps</a:t>
            </a:r>
          </a:p>
          <a:p>
            <a:r>
              <a:rPr lang="en-US" b="1" dirty="0">
                <a:solidFill>
                  <a:srgbClr val="025B9D"/>
                </a:solidFill>
              </a:rPr>
              <a:t>Approximately £.5 million workforce investment in your area</a:t>
            </a:r>
          </a:p>
          <a:p>
            <a:r>
              <a:rPr lang="en-US" dirty="0">
                <a:solidFill>
                  <a:srgbClr val="025B9D"/>
                </a:solidFill>
              </a:rPr>
              <a:t>Supporting more families to access universally inclusive place (helping meet increased demand for support)</a:t>
            </a:r>
          </a:p>
          <a:p>
            <a:r>
              <a:rPr lang="en-US" dirty="0">
                <a:solidFill>
                  <a:srgbClr val="025B9D"/>
                </a:solidFill>
              </a:rPr>
              <a:t>Parent/</a:t>
            </a:r>
            <a:r>
              <a:rPr lang="en-US" dirty="0" err="1">
                <a:solidFill>
                  <a:srgbClr val="025B9D"/>
                </a:solidFill>
              </a:rPr>
              <a:t>carer</a:t>
            </a:r>
            <a:r>
              <a:rPr lang="en-US" dirty="0">
                <a:solidFill>
                  <a:srgbClr val="025B9D"/>
                </a:solidFill>
              </a:rPr>
              <a:t> representation in the early years</a:t>
            </a:r>
          </a:p>
          <a:p>
            <a:r>
              <a:rPr lang="en-US" dirty="0">
                <a:solidFill>
                  <a:srgbClr val="025B9D"/>
                </a:solidFill>
              </a:rPr>
              <a:t>Potential spin offs?</a:t>
            </a:r>
          </a:p>
          <a:p>
            <a:pPr lvl="1"/>
            <a:r>
              <a:rPr lang="en-US" dirty="0">
                <a:solidFill>
                  <a:srgbClr val="025B9D"/>
                </a:solidFill>
              </a:rPr>
              <a:t>Parent led services?</a:t>
            </a:r>
          </a:p>
          <a:p>
            <a:pPr lvl="1"/>
            <a:r>
              <a:rPr lang="en-US" dirty="0">
                <a:solidFill>
                  <a:srgbClr val="025B9D"/>
                </a:solidFill>
              </a:rPr>
              <a:t>Improved delivery for over 5s out of school too?</a:t>
            </a:r>
          </a:p>
          <a:p>
            <a:r>
              <a:rPr lang="en-US" dirty="0">
                <a:solidFill>
                  <a:srgbClr val="025B9D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0989449-1583-D8E7-768D-C8C602595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26" b="31705"/>
          <a:stretch/>
        </p:blipFill>
        <p:spPr>
          <a:xfrm>
            <a:off x="8019188" y="161876"/>
            <a:ext cx="4036887" cy="11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39BA-2A31-C04B-BA07-852212A64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8858" y="3129810"/>
            <a:ext cx="6934281" cy="77584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4000" b="1">
                <a:solidFill>
                  <a:schemeClr val="tx2"/>
                </a:solidFill>
                <a:ea typeface="Calibri Light"/>
                <a:cs typeface="Calibri Light"/>
              </a:rPr>
            </a:br>
            <a:r>
              <a:rPr lang="en-US" sz="4400" b="1">
                <a:solidFill>
                  <a:srgbClr val="025B9D"/>
                </a:solidFill>
                <a:ea typeface="Calibri Light"/>
                <a:cs typeface="Calibri Light"/>
              </a:rPr>
              <a:t>Questions and ideas are always welcome!</a:t>
            </a:r>
            <a:endParaRPr lang="en-US" sz="4400" b="1">
              <a:solidFill>
                <a:srgbClr val="025B9D"/>
              </a:solidFill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BB79FBBE-CED6-D644-BDF6-310D10815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9906" y="5618420"/>
            <a:ext cx="8287605" cy="450447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500">
              <a:solidFill>
                <a:schemeClr val="tx2"/>
              </a:solidFill>
            </a:endParaRPr>
          </a:p>
          <a:p>
            <a:r>
              <a:rPr lang="en-US" sz="6400">
                <a:solidFill>
                  <a:schemeClr val="tx2"/>
                </a:solidFill>
              </a:rPr>
              <a:t>Catherine McLeod MBE </a:t>
            </a:r>
            <a:r>
              <a:rPr lang="en-US" sz="6400">
                <a:solidFill>
                  <a:schemeClr val="tx2"/>
                </a:solidFill>
                <a:hlinkClick r:id="rId3"/>
              </a:rPr>
              <a:t>catherine.mcleod@dingley.org.uk</a:t>
            </a:r>
            <a:endParaRPr lang="en-US" sz="6400">
              <a:solidFill>
                <a:schemeClr val="tx2"/>
              </a:solidFill>
            </a:endParaRPr>
          </a:p>
          <a:p>
            <a:pPr algn="ctr"/>
            <a:r>
              <a:rPr lang="en-US" sz="6400">
                <a:ea typeface="Calibri Light"/>
                <a:cs typeface="Calibri Light"/>
              </a:rPr>
              <a:t>Ann VAN DYKE MBE </a:t>
            </a:r>
            <a:r>
              <a:rPr lang="en-US" sz="6400">
                <a:ea typeface="Calibri Light"/>
                <a:cs typeface="Calibri Light"/>
                <a:hlinkClick r:id="rId4"/>
              </a:rPr>
              <a:t>ANN.VANDYKE@DINGLEY.ORG.UK</a:t>
            </a:r>
            <a:endParaRPr lang="en-US" sz="6400">
              <a:ea typeface="Calibri Light"/>
              <a:cs typeface="Calibri Light"/>
            </a:endParaRPr>
          </a:p>
          <a:p>
            <a:pPr algn="ctr"/>
            <a:r>
              <a:rPr lang="en-US" sz="6400">
                <a:ea typeface="Calibri Light"/>
                <a:cs typeface="Calibri Light"/>
              </a:rPr>
              <a:t>AMANDA BROWN </a:t>
            </a:r>
            <a:r>
              <a:rPr lang="en-US" sz="6400">
                <a:ea typeface="Calibri Light"/>
                <a:cs typeface="Calibri Light"/>
                <a:hlinkClick r:id="rId5"/>
              </a:rPr>
              <a:t>AMANDA.BROWN@DINGLEY.ORG.UK</a:t>
            </a:r>
            <a:endParaRPr lang="en-US" sz="6400">
              <a:ea typeface="Calibri Light"/>
              <a:cs typeface="Calibri Light"/>
            </a:endParaRPr>
          </a:p>
          <a:p>
            <a:pPr algn="ctr"/>
            <a:endParaRPr lang="en-US" sz="8000">
              <a:ea typeface="Calibri Light"/>
              <a:cs typeface="Calibri Light"/>
            </a:endParaRPr>
          </a:p>
          <a:p>
            <a:pPr algn="ctr"/>
            <a:endParaRPr lang="en-US" sz="8000">
              <a:solidFill>
                <a:schemeClr val="tx2"/>
              </a:solidFill>
              <a:ea typeface="Calibri Light" panose="020F0302020204030204"/>
              <a:cs typeface="Calibri Light" panose="020F03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8000">
              <a:ea typeface="Calibri Light" panose="020F0302020204030204"/>
              <a:cs typeface="Calibri Light" panose="020F03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500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B0123CC-D790-B6FE-BFEA-7C4908BE2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" y="109597"/>
            <a:ext cx="4810874" cy="135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69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n-GB" sz="50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Who are Dingley’s Promise?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ECA3F-25FB-4CE9-B021-4952117DA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0" r="14059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- </a:t>
            </a: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Established 1983 by parents of children with  SEND in Reading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Five specialist early years settings delivering learning through play</a:t>
            </a:r>
            <a:endParaRPr lang="en-GB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Family support &amp; outreach programme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Reach around 500 families directly annually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National training and influencing to build wider inclusion</a:t>
            </a:r>
            <a:endParaRPr lang="en-GB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GB">
              <a:solidFill>
                <a:schemeClr val="accent1">
                  <a:lumMod val="7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35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579549"/>
            <a:ext cx="6368142" cy="1450757"/>
          </a:xfrm>
        </p:spPr>
        <p:txBody>
          <a:bodyPr>
            <a:normAutofit fontScale="90000"/>
          </a:bodyPr>
          <a:lstStyle/>
          <a:p>
            <a:r>
              <a:rPr lang="en-GB" sz="54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Training &amp; Consultancy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1004" b="-2"/>
          <a:stretch/>
        </p:blipFill>
        <p:spPr>
          <a:xfrm>
            <a:off x="20" y="-12127"/>
            <a:ext cx="4312900" cy="6366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GB"/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Level 3 Certificate in EY Inclusive Practice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Lockdown &amp; EY SEND Partnership</a:t>
            </a:r>
            <a:endParaRPr lang="en-GB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Changemakers 5 year project</a:t>
            </a:r>
            <a:endParaRPr lang="en-GB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- Wider influencing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cs typeface="Calibri"/>
              </a:rPr>
              <a:t>- National EY Specialist Providers Forum</a:t>
            </a: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cs typeface="Calibri"/>
              </a:rPr>
              <a:t>- Creating guidance – EEP, Data driven approach, new EYFS for children with SEND</a:t>
            </a:r>
          </a:p>
        </p:txBody>
      </p:sp>
    </p:spTree>
    <p:extLst>
      <p:ext uri="{BB962C8B-B14F-4D97-AF65-F5344CB8AC3E}">
        <p14:creationId xmlns:p14="http://schemas.microsoft.com/office/powerpoint/2010/main" val="19230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E2167-9449-46D0-B4E8-5CC136C70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0" y="282935"/>
            <a:ext cx="6574972" cy="1450757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Why the Comic Relief bid?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40326A15-AB00-485A-8855-E286B9B23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7" b="-2"/>
          <a:stretch/>
        </p:blipFill>
        <p:spPr>
          <a:xfrm rot="5400000">
            <a:off x="-22546" y="1296626"/>
            <a:ext cx="5314406" cy="40013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1F48-99B1-4E1B-963F-0861249EF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Children with SEND are not taking up early years and childcare entitlements to the same extent as their peers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There is a shortage of inclusive places 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Research shows training and confidence are critical barriers</a:t>
            </a:r>
          </a:p>
          <a:p>
            <a:pPr>
              <a:buFont typeface="Wingdings" pitchFamily="2" charset="2"/>
              <a:buChar char="Ø"/>
            </a:pPr>
            <a:r>
              <a:rPr lang="en-GB" sz="2800">
                <a:solidFill>
                  <a:schemeClr val="accent2">
                    <a:lumMod val="75000"/>
                  </a:schemeClr>
                </a:solidFill>
              </a:rPr>
              <a:t>We want to make a difference!</a:t>
            </a:r>
          </a:p>
          <a:p>
            <a:endParaRPr lang="en-GB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148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571F5-B35F-AA34-8099-BB7C0E55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3" y="-270543"/>
            <a:ext cx="10058400" cy="1450757"/>
          </a:xfrm>
        </p:spPr>
        <p:txBody>
          <a:bodyPr/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What do families tell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07F9A-9055-E66E-178C-D85AF5978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62259"/>
            <a:ext cx="9953847" cy="38521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rgbClr val="025B9D"/>
                </a:solidFill>
              </a:rPr>
              <a:t>“Trying to find childcare was horrific, I ended up seeing my doctor I was so worried about my child, having to give up work and money”</a:t>
            </a:r>
          </a:p>
          <a:p>
            <a:pPr marL="0" indent="0">
              <a:buNone/>
            </a:pPr>
            <a:endParaRPr lang="en-US">
              <a:solidFill>
                <a:srgbClr val="025B9D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025B9D"/>
                </a:solidFill>
              </a:rPr>
              <a:t>“My mental health was suffering anyway. I needed a break from 24/7 caring and I just kept being told there were no spaces or I had to go through yet another process when other families just got theirs”</a:t>
            </a:r>
          </a:p>
          <a:p>
            <a:pPr marL="0" indent="0">
              <a:buNone/>
            </a:pPr>
            <a:endParaRPr lang="en-US">
              <a:solidFill>
                <a:srgbClr val="025B9D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025B9D"/>
                </a:solidFill>
              </a:rPr>
              <a:t>“Work was an outlet for me as well as an income source but I had to move my work to weekends which means I cram 20 </a:t>
            </a:r>
            <a:r>
              <a:rPr lang="en-US" err="1">
                <a:solidFill>
                  <a:srgbClr val="025B9D"/>
                </a:solidFill>
              </a:rPr>
              <a:t>hrs</a:t>
            </a:r>
            <a:r>
              <a:rPr lang="en-US">
                <a:solidFill>
                  <a:srgbClr val="025B9D"/>
                </a:solidFill>
              </a:rPr>
              <a:t> work into 2 days and have no time as a family” </a:t>
            </a:r>
          </a:p>
          <a:p>
            <a:pPr marL="0" indent="0">
              <a:buNone/>
            </a:pPr>
            <a:endParaRPr lang="en-US">
              <a:solidFill>
                <a:srgbClr val="025B9D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rgbClr val="025B9D"/>
                </a:solidFill>
              </a:rPr>
              <a:t>Parent representatives on the Dingley’s Parent Board</a:t>
            </a:r>
          </a:p>
        </p:txBody>
      </p:sp>
    </p:spTree>
    <p:extLst>
      <p:ext uri="{BB962C8B-B14F-4D97-AF65-F5344CB8AC3E}">
        <p14:creationId xmlns:p14="http://schemas.microsoft.com/office/powerpoint/2010/main" val="4180454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666" y="1720229"/>
            <a:ext cx="7229853" cy="1450757"/>
          </a:xfrm>
        </p:spPr>
        <p:txBody>
          <a:bodyPr>
            <a:noAutofit/>
          </a:bodyPr>
          <a:lstStyle/>
          <a:p>
            <a:r>
              <a:rPr lang="en-GB" sz="40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The aim of the project is…</a:t>
            </a:r>
            <a:br>
              <a:rPr lang="en-GB" sz="4000">
                <a:solidFill>
                  <a:schemeClr val="tx1"/>
                </a:solidFill>
              </a:rPr>
            </a:br>
            <a:br>
              <a:rPr lang="en-GB" sz="4000">
                <a:solidFill>
                  <a:schemeClr val="tx1"/>
                </a:solidFill>
              </a:rPr>
            </a:br>
            <a:r>
              <a:rPr lang="en-GB" sz="3200">
                <a:solidFill>
                  <a:schemeClr val="accent2">
                    <a:lumMod val="75000"/>
                  </a:schemeClr>
                </a:solidFill>
              </a:rPr>
              <a:t> …to increase the number of young children with SEND accessing early years and childcare places through...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2" r="30837" b="1"/>
          <a:stretch/>
        </p:blipFill>
        <p:spPr>
          <a:xfrm>
            <a:off x="20" y="-12127"/>
            <a:ext cx="4312900" cy="63662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5011" y="3187820"/>
            <a:ext cx="6368142" cy="3670180"/>
          </a:xfrm>
        </p:spPr>
        <p:txBody>
          <a:bodyPr vert="horz" lIns="0" tIns="45720" rIns="0" bIns="45720" rtlCol="0" anchor="t">
            <a:normAutofit/>
          </a:bodyPr>
          <a:lstStyle/>
          <a:p>
            <a:endParaRPr lang="en-GB"/>
          </a:p>
          <a:p>
            <a:pPr>
              <a:buFont typeface="Wingdings" pitchFamily="2" charset="2"/>
              <a:buChar char="ü"/>
            </a:pPr>
            <a:r>
              <a:rPr lang="en-GB" sz="2400">
                <a:solidFill>
                  <a:schemeClr val="accent2">
                    <a:lumMod val="75000"/>
                  </a:schemeClr>
                </a:solidFill>
              </a:rPr>
              <a:t>Partnership with Local Authorities</a:t>
            </a:r>
          </a:p>
          <a:p>
            <a:pPr>
              <a:buFont typeface="Wingdings" pitchFamily="2" charset="2"/>
              <a:buChar char="ü"/>
            </a:pPr>
            <a:r>
              <a:rPr lang="en-GB" sz="2400">
                <a:solidFill>
                  <a:schemeClr val="accent2">
                    <a:lumMod val="75000"/>
                  </a:schemeClr>
                </a:solidFill>
              </a:rPr>
              <a:t>Meaningful Parental Engagement </a:t>
            </a:r>
          </a:p>
          <a:p>
            <a:pPr>
              <a:buFont typeface="Wingdings" pitchFamily="2" charset="2"/>
              <a:buChar char="ü"/>
            </a:pPr>
            <a:r>
              <a:rPr lang="en-GB" sz="2400">
                <a:solidFill>
                  <a:schemeClr val="accent2">
                    <a:lumMod val="75000"/>
                  </a:schemeClr>
                </a:solidFill>
              </a:rPr>
              <a:t>A National Steering Group</a:t>
            </a:r>
          </a:p>
          <a:p>
            <a:pPr>
              <a:buFont typeface="Wingdings" pitchFamily="2" charset="2"/>
              <a:buChar char="ü"/>
            </a:pPr>
            <a:r>
              <a:rPr lang="en-GB" sz="2400">
                <a:solidFill>
                  <a:schemeClr val="accent2">
                    <a:lumMod val="75000"/>
                  </a:schemeClr>
                </a:solidFill>
              </a:rPr>
              <a:t>A Comprehensive and extensive training offer  </a:t>
            </a:r>
            <a:endParaRPr lang="en-GB" sz="2400">
              <a:solidFill>
                <a:schemeClr val="accent2">
                  <a:lumMod val="75000"/>
                </a:schemeClr>
              </a:solidFill>
              <a:cs typeface="Calibri" panose="020F0502020204030204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0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B5EF-DD88-1C49-8E52-C9475E83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66" y="91643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Skilling up the workforce through a comprehensive and extensive training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6938-83CB-F342-A5B9-2DE58FAC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166" y="2017618"/>
            <a:ext cx="10058400" cy="402336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2400">
                <a:solidFill>
                  <a:srgbClr val="025B9D"/>
                </a:solidFill>
              </a:rPr>
              <a:t>Online training for </a:t>
            </a:r>
            <a:r>
              <a:rPr lang="en-US" sz="2400" b="1">
                <a:solidFill>
                  <a:srgbClr val="025B9D"/>
                </a:solidFill>
              </a:rPr>
              <a:t>the whole early year's </a:t>
            </a:r>
            <a:r>
              <a:rPr lang="en-US" sz="2400">
                <a:solidFill>
                  <a:srgbClr val="025B9D"/>
                </a:solidFill>
              </a:rPr>
              <a:t>workforce (aiming to reach 30,000 practitioners)</a:t>
            </a:r>
          </a:p>
          <a:p>
            <a:r>
              <a:rPr lang="en-US" sz="2400">
                <a:solidFill>
                  <a:srgbClr val="025B9D"/>
                </a:solidFill>
              </a:rPr>
              <a:t>10 courses which are: </a:t>
            </a:r>
          </a:p>
          <a:p>
            <a:r>
              <a:rPr lang="en-US" sz="2400">
                <a:solidFill>
                  <a:srgbClr val="025B9D"/>
                </a:solidFill>
              </a:rPr>
              <a:t>- online</a:t>
            </a:r>
          </a:p>
          <a:p>
            <a:r>
              <a:rPr lang="en-US" sz="2400">
                <a:solidFill>
                  <a:srgbClr val="025B9D"/>
                </a:solidFill>
              </a:rPr>
              <a:t>- flexible</a:t>
            </a:r>
          </a:p>
          <a:p>
            <a:r>
              <a:rPr lang="en-US" sz="2400">
                <a:solidFill>
                  <a:srgbClr val="025B9D"/>
                </a:solidFill>
              </a:rPr>
              <a:t>- support individuals and can be completed as a team</a:t>
            </a:r>
          </a:p>
          <a:p>
            <a:r>
              <a:rPr lang="en-US" sz="2400">
                <a:solidFill>
                  <a:srgbClr val="025B9D"/>
                </a:solidFill>
              </a:rPr>
              <a:t>- aimed at supporting confidence, skills and </a:t>
            </a:r>
          </a:p>
          <a:p>
            <a:r>
              <a:rPr lang="en-US" sz="2400">
                <a:solidFill>
                  <a:srgbClr val="025B9D"/>
                </a:solidFill>
              </a:rPr>
              <a:t>  practical ideas</a:t>
            </a:r>
          </a:p>
          <a:p>
            <a:pPr marL="0" indent="0">
              <a:buNone/>
            </a:pPr>
            <a:endParaRPr lang="en-US" sz="2400">
              <a:solidFill>
                <a:srgbClr val="025B9D"/>
              </a:solidFill>
            </a:endParaRPr>
          </a:p>
          <a:p>
            <a:endParaRPr lang="en-GB" sz="2400"/>
          </a:p>
          <a:p>
            <a:endParaRPr lang="en-US"/>
          </a:p>
        </p:txBody>
      </p:sp>
      <p:pic>
        <p:nvPicPr>
          <p:cNvPr id="5" name="Picture 4" descr="Worker typing on laptop">
            <a:extLst>
              <a:ext uri="{FF2B5EF4-FFF2-40B4-BE49-F238E27FC236}">
                <a16:creationId xmlns:a16="http://schemas.microsoft.com/office/drawing/2014/main" id="{5F2FFBC7-3B00-010C-EE73-D00D43F8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056" y="3216166"/>
            <a:ext cx="4047944" cy="303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B5EF-DD88-1C49-8E52-C9475E83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Where are we now with training roll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B6938-83CB-F342-A5B9-2DE58FAC8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82894"/>
            <a:ext cx="10058400" cy="402336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en-US" sz="2400">
                <a:solidFill>
                  <a:srgbClr val="025B9D"/>
                </a:solidFill>
              </a:rPr>
              <a:t> Online training for </a:t>
            </a:r>
            <a:r>
              <a:rPr lang="en-US" sz="2400" b="1">
                <a:solidFill>
                  <a:srgbClr val="025B9D"/>
                </a:solidFill>
              </a:rPr>
              <a:t>the whole early year's </a:t>
            </a:r>
            <a:r>
              <a:rPr lang="en-US" sz="2400">
                <a:solidFill>
                  <a:srgbClr val="025B9D"/>
                </a:solidFill>
              </a:rPr>
              <a:t>workforce</a:t>
            </a:r>
            <a:endParaRPr lang="en-US">
              <a:cs typeface="Calibri" panose="020F0502020204030204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 sz="2400">
                <a:solidFill>
                  <a:srgbClr val="025B9D"/>
                </a:solidFill>
              </a:rPr>
              <a:t> 10 courses in total with 5 courses out now:</a:t>
            </a:r>
            <a:endParaRPr lang="en-US" sz="2400">
              <a:solidFill>
                <a:srgbClr val="025B9D"/>
              </a:solidFill>
              <a:cs typeface="Calibri" panose="020F0502020204030204"/>
            </a:endParaRPr>
          </a:p>
          <a:p>
            <a:pPr marL="383540" lvl="1">
              <a:buFont typeface="Arial" pitchFamily="2" charset="2"/>
              <a:buChar char="•"/>
            </a:pPr>
            <a:r>
              <a:rPr lang="en-GB" sz="2200">
                <a:solidFill>
                  <a:srgbClr val="025B9D"/>
                </a:solidFill>
              </a:rPr>
              <a:t> Introduction To Early Years Inclusive Practice</a:t>
            </a:r>
            <a:endParaRPr lang="en-GB" sz="2200">
              <a:solidFill>
                <a:srgbClr val="025B9D"/>
              </a:solidFill>
              <a:cs typeface="Calibri"/>
            </a:endParaRPr>
          </a:p>
          <a:p>
            <a:pPr marL="383540" lvl="1">
              <a:buFont typeface="Arial" pitchFamily="2" charset="2"/>
              <a:buChar char="•"/>
            </a:pPr>
            <a:r>
              <a:rPr lang="en-GB" sz="2200">
                <a:solidFill>
                  <a:srgbClr val="025B9D"/>
                </a:solidFill>
              </a:rPr>
              <a:t> Early Years SEND Transitions</a:t>
            </a:r>
            <a:endParaRPr lang="en-GB" sz="2200">
              <a:solidFill>
                <a:srgbClr val="025B9D"/>
              </a:solidFill>
              <a:cs typeface="Calibri" panose="020F0502020204030204"/>
            </a:endParaRPr>
          </a:p>
          <a:p>
            <a:pPr marL="383540" lvl="1">
              <a:buFont typeface="Arial"/>
              <a:buChar char="•"/>
            </a:pPr>
            <a:r>
              <a:rPr lang="en-GB" sz="2200">
                <a:solidFill>
                  <a:srgbClr val="025B9D"/>
                </a:solidFill>
                <a:ea typeface="+mn-lt"/>
                <a:cs typeface="+mn-lt"/>
              </a:rPr>
              <a:t> Managing Behaviours that Challenge</a:t>
            </a:r>
            <a:endParaRPr lang="en-US" sz="2200">
              <a:solidFill>
                <a:srgbClr val="025B9D"/>
              </a:solidFill>
              <a:ea typeface="+mn-lt"/>
              <a:cs typeface="+mn-lt"/>
            </a:endParaRPr>
          </a:p>
          <a:p>
            <a:pPr marL="383540" lvl="1">
              <a:buFont typeface="Arial"/>
              <a:buChar char="•"/>
            </a:pPr>
            <a:r>
              <a:rPr lang="en-GB" sz="2200">
                <a:solidFill>
                  <a:srgbClr val="025B9D"/>
                </a:solidFill>
                <a:ea typeface="+mn-lt"/>
                <a:cs typeface="+mn-lt"/>
              </a:rPr>
              <a:t> Having Difficult Conversations with Families</a:t>
            </a:r>
          </a:p>
          <a:p>
            <a:pPr marL="383540" lvl="1">
              <a:buFont typeface="Arial"/>
              <a:buChar char="•"/>
            </a:pPr>
            <a:r>
              <a:rPr lang="en-GB" sz="2200">
                <a:solidFill>
                  <a:srgbClr val="025B9D"/>
                </a:solidFill>
                <a:cs typeface="Calibri" panose="020F0502020204030204"/>
              </a:rPr>
              <a:t> Voice of the child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GB" sz="2400">
                <a:solidFill>
                  <a:srgbClr val="025B9D"/>
                </a:solidFill>
                <a:cs typeface="Calibri"/>
              </a:rPr>
              <a:t> Coming soon in 2023</a:t>
            </a: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en-GB" sz="2200">
                <a:solidFill>
                  <a:srgbClr val="025B9D"/>
                </a:solidFill>
                <a:cs typeface="Calibri" panose="020F0502020204030204"/>
              </a:rPr>
              <a:t>Anti-racism practice in Early Years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GB" sz="2400">
                <a:solidFill>
                  <a:srgbClr val="025B9D"/>
                </a:solidFill>
              </a:rPr>
              <a:t> Further 4 courses to be developed according to need.</a:t>
            </a:r>
            <a:endParaRPr lang="en-GB" sz="2400">
              <a:solidFill>
                <a:srgbClr val="025B9D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GB" sz="2400"/>
          </a:p>
          <a:p>
            <a:endParaRPr lang="en-GB" sz="2400"/>
          </a:p>
          <a:p>
            <a:endParaRPr lang="en-US"/>
          </a:p>
        </p:txBody>
      </p:sp>
      <p:pic>
        <p:nvPicPr>
          <p:cNvPr id="5" name="Picture 4" descr="A picture containing design&#10;&#10;Description automatically generated with medium confidence">
            <a:extLst>
              <a:ext uri="{FF2B5EF4-FFF2-40B4-BE49-F238E27FC236}">
                <a16:creationId xmlns:a16="http://schemas.microsoft.com/office/drawing/2014/main" id="{90E77EB8-E89A-1D68-95E0-5F1203800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06743" y="2346184"/>
            <a:ext cx="4878166" cy="27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6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EA259-751F-F645-BA90-7E165DA4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r>
              <a:rPr lang="en-US" b="1">
                <a:solidFill>
                  <a:srgbClr val="025B9D"/>
                </a:solidFill>
                <a:latin typeface="+mn-lt"/>
              </a:rPr>
              <a:t>Results?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7FAE2-8E31-D241-852F-6AB10209B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853" y="1979651"/>
            <a:ext cx="10058400" cy="402336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600">
                <a:solidFill>
                  <a:srgbClr val="025B9D"/>
                </a:solidFill>
              </a:rPr>
              <a:t>Over 6000 practitioners engaged with the training so far!</a:t>
            </a:r>
          </a:p>
          <a:p>
            <a:pPr marL="0" indent="0">
              <a:buNone/>
            </a:pPr>
            <a:endParaRPr lang="en-US" sz="2600">
              <a:solidFill>
                <a:srgbClr val="025B9D"/>
              </a:solidFill>
            </a:endParaRPr>
          </a:p>
          <a:p>
            <a:pPr marL="0" indent="0">
              <a:buNone/>
            </a:pPr>
            <a:r>
              <a:rPr lang="en-US" sz="2600">
                <a:solidFill>
                  <a:srgbClr val="025B9D"/>
                </a:solidFill>
              </a:rPr>
              <a:t>Of those who have completed the training so far …</a:t>
            </a:r>
          </a:p>
          <a:p>
            <a:r>
              <a:rPr lang="en-US" sz="2600">
                <a:solidFill>
                  <a:srgbClr val="025B9D"/>
                </a:solidFill>
              </a:rPr>
              <a:t>99% would recommend our training to others.</a:t>
            </a:r>
            <a:endParaRPr lang="en-US" sz="2600">
              <a:solidFill>
                <a:srgbClr val="025B9D"/>
              </a:solidFill>
              <a:cs typeface="Calibri"/>
            </a:endParaRPr>
          </a:p>
          <a:p>
            <a:r>
              <a:rPr lang="en-US" sz="2600">
                <a:solidFill>
                  <a:srgbClr val="025B9D"/>
                </a:solidFill>
              </a:rPr>
              <a:t>91% feel more confident as a result of the training.</a:t>
            </a:r>
          </a:p>
          <a:p>
            <a:r>
              <a:rPr lang="en-US" sz="2600">
                <a:solidFill>
                  <a:srgbClr val="025B9D"/>
                </a:solidFill>
              </a:rPr>
              <a:t>81% are committed to making a change in their setting as a result of the training.</a:t>
            </a:r>
          </a:p>
          <a:p>
            <a:r>
              <a:rPr lang="en-US" sz="2600" b="1">
                <a:solidFill>
                  <a:srgbClr val="025B9D"/>
                </a:solidFill>
              </a:rPr>
              <a:t>96% of learners believe they can support more children with SEND as a result of the training.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F3185A-0F70-8DD4-7AA5-E69ED833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50" y="44312"/>
            <a:ext cx="36385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2145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BCP_white_titl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92D050"/>
      </a:accent2>
      <a:accent3>
        <a:srgbClr val="00B050"/>
      </a:accent3>
      <a:accent4>
        <a:srgbClr val="FFC000"/>
      </a:accent4>
      <a:accent5>
        <a:srgbClr val="00B0F0"/>
      </a:accent5>
      <a:accent6>
        <a:srgbClr val="BFBFB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C3A9215A-43CE-45A8-BAF5-E6DA0AC40BEB}"/>
    </a:ext>
  </a:extLst>
</a:theme>
</file>

<file path=ppt/theme/theme3.xml><?xml version="1.0" encoding="utf-8"?>
<a:theme xmlns:a="http://schemas.openxmlformats.org/drawingml/2006/main" name="BCP_white_full_width_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77BCF33-EB72-4E6A-A00F-BB6549AC8364}"/>
    </a:ext>
  </a:extLst>
</a:theme>
</file>

<file path=ppt/theme/theme4.xml><?xml version="1.0" encoding="utf-8"?>
<a:theme xmlns:a="http://schemas.openxmlformats.org/drawingml/2006/main" name="BCP_white_finis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CP_PPT_TEMPLATE" id="{BF5A0936-EA82-4C3B-B4E9-BAEE6EA5B3E6}" vid="{73288047-84F2-4423-8746-70596410407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bc997-f854-457e-a89a-f53daf41e975">
      <Terms xmlns="http://schemas.microsoft.com/office/infopath/2007/PartnerControls"/>
    </lcf76f155ced4ddcb4097134ff3c332f>
    <TaxCatchAll xmlns="5ff03d53-907b-4153-b31a-f9c01187da2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7934E83E3AC4A821FF7D65C647CF3" ma:contentTypeVersion="17" ma:contentTypeDescription="Create a new document." ma:contentTypeScope="" ma:versionID="122eeba70208ecbd43e66197c10ecf97">
  <xsd:schema xmlns:xsd="http://www.w3.org/2001/XMLSchema" xmlns:xs="http://www.w3.org/2001/XMLSchema" xmlns:p="http://schemas.microsoft.com/office/2006/metadata/properties" xmlns:ns2="2f3bc997-f854-457e-a89a-f53daf41e975" xmlns:ns3="5ff03d53-907b-4153-b31a-f9c01187da2f" targetNamespace="http://schemas.microsoft.com/office/2006/metadata/properties" ma:root="true" ma:fieldsID="84938320318342f9de49ca6453a52f96" ns2:_="" ns3:_="">
    <xsd:import namespace="2f3bc997-f854-457e-a89a-f53daf41e975"/>
    <xsd:import namespace="5ff03d53-907b-4153-b31a-f9c01187d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bc997-f854-457e-a89a-f53daf41e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dfd98df-2cc9-409e-a9a9-85a472a88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03d53-907b-4153-b31a-f9c01187d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a809a7-1504-4795-ab1a-8225feca0323}" ma:internalName="TaxCatchAll" ma:showField="CatchAllData" ma:web="5ff03d53-907b-4153-b31a-f9c01187d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FE479B-200A-4766-B93F-22040781E3AE}">
  <ds:schemaRefs>
    <ds:schemaRef ds:uri="http://purl.org/dc/terms/"/>
    <ds:schemaRef ds:uri="5ff03d53-907b-4153-b31a-f9c01187da2f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2f3bc997-f854-457e-a89a-f53daf41e97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3F55B39-5DA2-4B91-A6F8-1646C422CB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8F44BE-A634-4874-8005-5A67946F2E74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890</Words>
  <Application>Microsoft Macintosh PowerPoint</Application>
  <PresentationFormat>Widescreen</PresentationFormat>
  <Paragraphs>120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Retrospect</vt:lpstr>
      <vt:lpstr>BCP_white_title</vt:lpstr>
      <vt:lpstr>BCP_white_full_width_content</vt:lpstr>
      <vt:lpstr>BCP_white_finish</vt:lpstr>
      <vt:lpstr>Office Theme</vt:lpstr>
      <vt:lpstr>Dingley’s Promise Comic Relief Early Years Inclusion Project   Briefing Session</vt:lpstr>
      <vt:lpstr>Who are Dingley’s Promise?</vt:lpstr>
      <vt:lpstr>Training &amp; Consultancy</vt:lpstr>
      <vt:lpstr>Why the Comic Relief bid?</vt:lpstr>
      <vt:lpstr>What do families tell us?</vt:lpstr>
      <vt:lpstr>The aim of the project is…   …to increase the number of young children with SEND accessing early years and childcare places through... </vt:lpstr>
      <vt:lpstr>Skilling up the workforce through a comprehensive and extensive training offer</vt:lpstr>
      <vt:lpstr>Where are we now with training roll out?</vt:lpstr>
      <vt:lpstr>Results?</vt:lpstr>
      <vt:lpstr>But…   …our workforce are already overwhelmed!</vt:lpstr>
      <vt:lpstr>So what works in supporting training take up?</vt:lpstr>
      <vt:lpstr>What’s in it for your area? </vt:lpstr>
      <vt:lpstr> Questions and ideas are always welcome!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Transitions  Sharing What We Know Works </dc:title>
  <dc:creator>Ann Van Dyke</dc:creator>
  <cp:lastModifiedBy>Ann Van Dyke</cp:lastModifiedBy>
  <cp:revision>2</cp:revision>
  <dcterms:created xsi:type="dcterms:W3CDTF">2021-03-13T08:17:59Z</dcterms:created>
  <dcterms:modified xsi:type="dcterms:W3CDTF">2023-06-15T19:15:43Z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0x0101009627934E83E3AC4A821FF7D65C647CF3</vt:lpwstr>
  </property>
  <property fmtid="{D5CDD505-2E9C-101B-9397-08002B2CF9AE}" pid="3" name="MediaServiceImageTags">
    <vt:lpwstr/>
  </property>
</Properties>
</file>