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iggs, Sally" initials="GS" lastIdx="1" clrIdx="0">
    <p:extLst>
      <p:ext uri="{19B8F6BF-5375-455C-9EA6-DF929625EA0E}">
        <p15:presenceInfo xmlns:p15="http://schemas.microsoft.com/office/powerpoint/2012/main" userId="S::SESEYSG1@southampton.gov.uk::477c8884-4002-4592-b6e5-e48f9f00380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4209"/>
    <a:srgbClr val="66FFFF"/>
    <a:srgbClr val="E97D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9" d="100"/>
          <a:sy n="89" d="100"/>
        </p:scale>
        <p:origin x="-4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71D70-0D75-4D8D-9230-3AC55E815E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77DA13-2A7E-47C5-BE12-B6CB3809B9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ABDEA1-BAC4-43D1-B2A0-73EF64B49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0C0F4-4269-4997-9CC4-41B773663A48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E9C58E-6F7C-40AE-B4AA-A43424B93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DF101-0145-43F2-834D-FEA0224FE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24DF-BF5F-4621-9557-769E18AC21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992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20009-A768-4BB5-86D6-FEB5D92DE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762665-8079-466D-BAA8-56CFD21D51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B4257D-3949-4830-87A4-F38B2E31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0C0F4-4269-4997-9CC4-41B773663A48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C6E7A1-7557-46E3-B505-AEB6E40C1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5512B9-9D31-4743-BA39-AE52E601E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24DF-BF5F-4621-9557-769E18AC21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876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04B09B-889A-477D-AD4C-26C135B7FB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E2A50E-8BE5-4CAA-B4CC-7F628029C3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A91D4-3AD2-4E5D-BAD1-5F8D4A955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0C0F4-4269-4997-9CC4-41B773663A48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2F735-FDE0-4B20-B80E-B015DE1CE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93426B-ECFE-426D-B67A-4126CA1CE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24DF-BF5F-4621-9557-769E18AC21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498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827A9-C679-40F4-B3BD-007C4BED7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DD030-3518-405C-A0BF-725895D12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73D498-E108-460E-9DD7-4D00E0E04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0C0F4-4269-4997-9CC4-41B773663A48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90FFB6-AECA-4D87-B73F-59203E8ED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47DE2-6FD9-4EF7-A402-9FCC922E3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24DF-BF5F-4621-9557-769E18AC21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479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4E8FC-310A-4CF2-BC98-FC4641283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E6C903-13C1-455C-BF0C-5D6C33CA3B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BD59A3-57BE-4BD1-B8BC-2D6A30645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0C0F4-4269-4997-9CC4-41B773663A48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FB37EA-5AA2-4995-97BE-D426C3092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110C9E-E18A-4920-A5EE-CC37FC200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24DF-BF5F-4621-9557-769E18AC21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177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24B8C-D284-45A8-BABD-BE7585D2A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CE4FB3-74E7-43F9-9BCD-7D940D243B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5EA429-C5E8-4278-BAA8-B28A81E887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5D431E-DE6B-47A7-814B-F724119C9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0C0F4-4269-4997-9CC4-41B773663A48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D88D04-A385-423E-9207-98CF4B91B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CF5E1-649A-4459-BB9F-DFA2E5826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24DF-BF5F-4621-9557-769E18AC21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565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E082C-FF13-4D0B-A5FA-ECE347325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34A016-01D0-4B2A-97CC-D0A8747243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AA4861-1704-4288-8DC8-1BB0689152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E6F7F7-2D53-438F-8D33-F67E26DDFD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82F3A4-0F52-4B0E-AF75-58D6D91EAE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A31E11-AA17-4E2E-8010-6707F4278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0C0F4-4269-4997-9CC4-41B773663A48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958895-40AC-4887-BF53-3A0222C38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ECC981-9478-4B92-B829-FD4D7F502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24DF-BF5F-4621-9557-769E18AC21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628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EF546-109B-4AE5-BAB6-C299C3FB5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860EBC-39C2-4656-B895-70D177AFD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0C0F4-4269-4997-9CC4-41B773663A48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8C7D50-9235-4AD1-BF9E-FB2F9B167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555F53-3A4C-4E17-B18C-79B8B5751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24DF-BF5F-4621-9557-769E18AC21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816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022568-8D16-4FA3-A02B-606C50441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0C0F4-4269-4997-9CC4-41B773663A48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BF417F-EE50-43C2-8527-E7488A267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3EEBFE-5B88-4847-A47E-2A7A1825D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24DF-BF5F-4621-9557-769E18AC21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316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7E4BA-BEDD-4EC4-BC2F-0BD19E8E7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AA972B-06C0-43FE-8E08-BC9C6974D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C08ED-44A8-4F45-B179-3DD7E42DA4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4D7206-9257-4D88-BD90-6D127C271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0C0F4-4269-4997-9CC4-41B773663A48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4A96D-0205-4525-88E4-9530CD5DF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024E16-7DD2-4AEE-A57F-908A76C0A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24DF-BF5F-4621-9557-769E18AC21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641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754EC-A96B-4FDB-A89D-D9AAFBC22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D3B0CB-EEF0-4184-93DC-4925EB56E5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71EEC1-1A51-49E6-8C65-7A51319632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92CC82-587B-4055-B212-015943F45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0C0F4-4269-4997-9CC4-41B773663A48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025266-6CFB-4F16-882D-83A2FE2D7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6BA16D-965B-48D7-B9B2-9582FAAFB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24DF-BF5F-4621-9557-769E18AC21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11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9AFD7B-87AD-4946-8A8A-3059991DF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9C023-4DCC-448E-A87D-A0E5A11B00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91B73C-9803-4DFB-BD71-952FC59924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0C0F4-4269-4997-9CC4-41B773663A48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6F5546-D214-46C8-95D6-523B24EC4F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1C4554-7858-4808-951C-DFB204E62A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424DF-BF5F-4621-9557-769E18AC21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743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>
            <a:extLst>
              <a:ext uri="{FF2B5EF4-FFF2-40B4-BE49-F238E27FC236}">
                <a16:creationId xmlns:a16="http://schemas.microsoft.com/office/drawing/2014/main" id="{8A238C3F-8E25-40B0-8623-603A77866EF1}"/>
              </a:ext>
            </a:extLst>
          </p:cNvPr>
          <p:cNvGrpSpPr/>
          <p:nvPr/>
        </p:nvGrpSpPr>
        <p:grpSpPr>
          <a:xfrm>
            <a:off x="-86008" y="2062626"/>
            <a:ext cx="12302249" cy="1707766"/>
            <a:chOff x="-34835" y="2029097"/>
            <a:chExt cx="12226835" cy="1438596"/>
          </a:xfrm>
        </p:grpSpPr>
        <p:sp>
          <p:nvSpPr>
            <p:cNvPr id="48" name="Rectangle: Rounded Corners 47">
              <a:extLst>
                <a:ext uri="{FF2B5EF4-FFF2-40B4-BE49-F238E27FC236}">
                  <a16:creationId xmlns:a16="http://schemas.microsoft.com/office/drawing/2014/main" id="{66BA2150-7F33-4B97-AB1C-79C141FC4A13}"/>
                </a:ext>
              </a:extLst>
            </p:cNvPr>
            <p:cNvSpPr/>
            <p:nvPr/>
          </p:nvSpPr>
          <p:spPr>
            <a:xfrm>
              <a:off x="4923887" y="2903020"/>
              <a:ext cx="7268113" cy="564673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Rectangle: Rounded Corners 48">
              <a:extLst>
                <a:ext uri="{FF2B5EF4-FFF2-40B4-BE49-F238E27FC236}">
                  <a16:creationId xmlns:a16="http://schemas.microsoft.com/office/drawing/2014/main" id="{A5B54D78-1E2D-4543-A541-AC2E93F5FF5A}"/>
                </a:ext>
              </a:extLst>
            </p:cNvPr>
            <p:cNvSpPr/>
            <p:nvPr/>
          </p:nvSpPr>
          <p:spPr>
            <a:xfrm>
              <a:off x="-34834" y="2029097"/>
              <a:ext cx="5529943" cy="592183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Rectangle: Rounded Corners 49">
              <a:extLst>
                <a:ext uri="{FF2B5EF4-FFF2-40B4-BE49-F238E27FC236}">
                  <a16:creationId xmlns:a16="http://schemas.microsoft.com/office/drawing/2014/main" id="{B3E29F96-3A5A-457A-B3F7-B97DFF28ADD3}"/>
                </a:ext>
              </a:extLst>
            </p:cNvPr>
            <p:cNvSpPr/>
            <p:nvPr/>
          </p:nvSpPr>
          <p:spPr>
            <a:xfrm rot="5400000">
              <a:off x="4503796" y="2408949"/>
              <a:ext cx="1371163" cy="611463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6FF69E29-7E6B-4744-B3E8-670BD1843602}"/>
                </a:ext>
              </a:extLst>
            </p:cNvPr>
            <p:cNvSpPr/>
            <p:nvPr/>
          </p:nvSpPr>
          <p:spPr>
            <a:xfrm rot="5400000">
              <a:off x="4582120" y="2570419"/>
              <a:ext cx="1197161" cy="350136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Rectangle: Rounded Corners 51">
              <a:extLst>
                <a:ext uri="{FF2B5EF4-FFF2-40B4-BE49-F238E27FC236}">
                  <a16:creationId xmlns:a16="http://schemas.microsoft.com/office/drawing/2014/main" id="{06CC3ED9-9642-481D-97B3-9BFD0EB8F545}"/>
                </a:ext>
              </a:extLst>
            </p:cNvPr>
            <p:cNvSpPr/>
            <p:nvPr/>
          </p:nvSpPr>
          <p:spPr>
            <a:xfrm>
              <a:off x="5084184" y="3016532"/>
              <a:ext cx="7107816" cy="327535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Rectangle: Rounded Corners 52">
              <a:extLst>
                <a:ext uri="{FF2B5EF4-FFF2-40B4-BE49-F238E27FC236}">
                  <a16:creationId xmlns:a16="http://schemas.microsoft.com/office/drawing/2014/main" id="{C605682D-5ADC-4497-A6C2-62ABA5712978}"/>
                </a:ext>
              </a:extLst>
            </p:cNvPr>
            <p:cNvSpPr/>
            <p:nvPr/>
          </p:nvSpPr>
          <p:spPr>
            <a:xfrm>
              <a:off x="-34835" y="2146905"/>
              <a:ext cx="5390606" cy="360585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6C4DBAD6-CC81-482A-9033-2B9F93EA7E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253" y="2315749"/>
              <a:ext cx="5207725" cy="1"/>
            </a:xfrm>
            <a:prstGeom prst="line">
              <a:avLst/>
            </a:prstGeom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3D8B83E9-85FA-4F7A-A186-7CD46ABA8AD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194303" y="3171603"/>
              <a:ext cx="6984274" cy="28742"/>
            </a:xfrm>
            <a:prstGeom prst="line">
              <a:avLst/>
            </a:prstGeom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E22F58A1-5D15-4729-8191-C38E3EF61504}"/>
                </a:ext>
              </a:extLst>
            </p:cNvPr>
            <p:cNvCxnSpPr>
              <a:cxnSpLocks/>
            </p:cNvCxnSpPr>
            <p:nvPr/>
          </p:nvCxnSpPr>
          <p:spPr>
            <a:xfrm>
              <a:off x="5207726" y="2309567"/>
              <a:ext cx="0" cy="890777"/>
            </a:xfrm>
            <a:prstGeom prst="line">
              <a:avLst/>
            </a:prstGeom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Google Shape;836;p27">
            <a:extLst>
              <a:ext uri="{FF2B5EF4-FFF2-40B4-BE49-F238E27FC236}">
                <a16:creationId xmlns:a16="http://schemas.microsoft.com/office/drawing/2014/main" id="{4334FE1D-16B5-4C31-8E4C-B13FDA7EF0A2}"/>
              </a:ext>
            </a:extLst>
          </p:cNvPr>
          <p:cNvSpPr txBox="1"/>
          <p:nvPr/>
        </p:nvSpPr>
        <p:spPr>
          <a:xfrm>
            <a:off x="229641" y="632134"/>
            <a:ext cx="2866212" cy="1293389"/>
          </a:xfrm>
          <a:prstGeom prst="rect">
            <a:avLst/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EYATs attended the Dingley’s Promise Transition training course in Autumn 2020. This gave us the opportunity to reflect on current provision for Transitions in Southampton, identify key issues / barriers and to explore how we could improve the transition process in Southampton.</a:t>
            </a:r>
          </a:p>
        </p:txBody>
      </p:sp>
      <p:sp>
        <p:nvSpPr>
          <p:cNvPr id="22" name="Google Shape;836;p27">
            <a:extLst>
              <a:ext uri="{FF2B5EF4-FFF2-40B4-BE49-F238E27FC236}">
                <a16:creationId xmlns:a16="http://schemas.microsoft.com/office/drawing/2014/main" id="{7A662EB6-63FA-494F-9288-7069B906B93E}"/>
              </a:ext>
            </a:extLst>
          </p:cNvPr>
          <p:cNvSpPr txBox="1"/>
          <p:nvPr/>
        </p:nvSpPr>
        <p:spPr>
          <a:xfrm>
            <a:off x="3370128" y="632341"/>
            <a:ext cx="4317351" cy="1293182"/>
          </a:xfrm>
          <a:prstGeom prst="rect">
            <a:avLst/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lnSpc>
                <a:spcPct val="107000"/>
              </a:lnSpc>
            </a:pP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After the course a number of recommendations were identified which included:</a:t>
            </a:r>
          </a:p>
          <a:p>
            <a:pPr marL="88900" indent="-88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Developing a common transition approach</a:t>
            </a:r>
          </a:p>
          <a:p>
            <a:pPr marL="88900" indent="-88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Developing common documentation</a:t>
            </a:r>
          </a:p>
          <a:p>
            <a:pPr marL="88900" indent="-88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Supporting the workforce</a:t>
            </a:r>
          </a:p>
          <a:p>
            <a:pPr marL="88900" indent="-88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Having a sound EHCP process</a:t>
            </a:r>
          </a:p>
          <a:p>
            <a:pPr marL="88900" indent="-88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Having a shared understanding of what is ordinarily good practice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endParaRPr lang="en-GB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Google Shape;836;p27">
            <a:extLst>
              <a:ext uri="{FF2B5EF4-FFF2-40B4-BE49-F238E27FC236}">
                <a16:creationId xmlns:a16="http://schemas.microsoft.com/office/drawing/2014/main" id="{89D0190A-4D57-4297-B608-4E8979027F66}"/>
              </a:ext>
            </a:extLst>
          </p:cNvPr>
          <p:cNvSpPr txBox="1"/>
          <p:nvPr/>
        </p:nvSpPr>
        <p:spPr>
          <a:xfrm>
            <a:off x="7975024" y="643363"/>
            <a:ext cx="4000605" cy="2379696"/>
          </a:xfrm>
          <a:prstGeom prst="rect">
            <a:avLst/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lnSpc>
                <a:spcPct val="107000"/>
              </a:lnSpc>
            </a:pP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Southampton developed an Action Learning Set which was led by Dingley’s Promise. </a:t>
            </a:r>
            <a:r>
              <a:rPr lang="en-GB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Members included</a:t>
            </a: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number of </a:t>
            </a:r>
            <a:r>
              <a:rPr lang="en-GB" sz="10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stakeholders  including </a:t>
            </a: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Southampton Parent Carer forum, EY settings (PVI), Schools, Specialist schools, EYATs and Head of EY service. From this a number of actions were identified and included:</a:t>
            </a:r>
          </a:p>
          <a:p>
            <a:pPr lvl="0">
              <a:lnSpc>
                <a:spcPct val="107000"/>
              </a:lnSpc>
            </a:pP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8900" lvl="0" indent="-88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Creating a charter for Transitions</a:t>
            </a:r>
          </a:p>
          <a:p>
            <a:pPr marL="88900" indent="-88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Identifying measures and linking them to existing forums for performance management and planning</a:t>
            </a:r>
          </a:p>
          <a:p>
            <a:pPr marL="88900" indent="-88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Create a workstream or working group to make sure actions happen</a:t>
            </a:r>
          </a:p>
          <a:p>
            <a:pPr marL="88900" indent="-88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Plan and do - to support joint working</a:t>
            </a:r>
          </a:p>
          <a:p>
            <a:pPr marL="88900" indent="-88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Work out the pathway for families and think about information – for families, for providers and schools</a:t>
            </a:r>
          </a:p>
          <a:p>
            <a:pPr marL="88900" indent="-88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Celebrate successes and create new norms.</a:t>
            </a:r>
          </a:p>
        </p:txBody>
      </p:sp>
      <p:sp>
        <p:nvSpPr>
          <p:cNvPr id="25" name="Google Shape;836;p27">
            <a:extLst>
              <a:ext uri="{FF2B5EF4-FFF2-40B4-BE49-F238E27FC236}">
                <a16:creationId xmlns:a16="http://schemas.microsoft.com/office/drawing/2014/main" id="{50961354-06FE-4DEC-ADE0-69EAA379BAD8}"/>
              </a:ext>
            </a:extLst>
          </p:cNvPr>
          <p:cNvSpPr txBox="1"/>
          <p:nvPr/>
        </p:nvSpPr>
        <p:spPr>
          <a:xfrm>
            <a:off x="6577035" y="3891209"/>
            <a:ext cx="5398594" cy="2750979"/>
          </a:xfrm>
          <a:prstGeom prst="rect">
            <a:avLst/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lnSpc>
                <a:spcPct val="107000"/>
              </a:lnSpc>
            </a:pP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Southampton then developed an action plan. This has resulted in the following being actioned so far:</a:t>
            </a:r>
          </a:p>
          <a:p>
            <a:pPr>
              <a:lnSpc>
                <a:spcPct val="107000"/>
              </a:lnSpc>
            </a:pPr>
            <a:endParaRPr lang="en-GB" sz="3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4138" indent="-84138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Principles for Transition and Principle into Practice developed, produced and shared by the LA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4138" indent="-84138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Transition ideas along with key questions to ask, developed, produced and shared by the LA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4138" indent="-84138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Transition pack developed, produced and shared by the LA with EY settings including childminders and schools. This consisted of:</a:t>
            </a:r>
            <a:endParaRPr lang="en-GB" sz="1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82563" indent="-9525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self-evaluation tool to support early years’ transitions (Starting preschool, preschool to Year R and Year R to Year 1)</a:t>
            </a:r>
          </a:p>
          <a:p>
            <a:pPr marL="182563" indent="-9525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My One Page profile proforma and exemplification copy </a:t>
            </a:r>
          </a:p>
          <a:p>
            <a:pPr marL="182563" indent="-9525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SEND transition meeting proforma-Information around transfer of information for children that are under CP.</a:t>
            </a:r>
          </a:p>
          <a:p>
            <a:pPr marL="182563" indent="-9525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Transition Ideas</a:t>
            </a:r>
          </a:p>
          <a:p>
            <a:pPr marL="182563" indent="-9525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Southampton Transition Principles</a:t>
            </a:r>
          </a:p>
          <a:p>
            <a:pPr marL="182563" indent="-9525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Transition Course training slides</a:t>
            </a:r>
          </a:p>
          <a:p>
            <a:pPr marL="87313">
              <a:lnSpc>
                <a:spcPct val="107000"/>
              </a:lnSpc>
            </a:pP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was also uploaded to Southampton Information Directory, so it was available online to anyone who wanted to access it.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Google Shape;836;p27">
            <a:extLst>
              <a:ext uri="{FF2B5EF4-FFF2-40B4-BE49-F238E27FC236}">
                <a16:creationId xmlns:a16="http://schemas.microsoft.com/office/drawing/2014/main" id="{40BB862B-7CC4-42E5-B58A-7A29666F6472}"/>
              </a:ext>
            </a:extLst>
          </p:cNvPr>
          <p:cNvSpPr txBox="1"/>
          <p:nvPr/>
        </p:nvSpPr>
        <p:spPr>
          <a:xfrm>
            <a:off x="4002680" y="3894519"/>
            <a:ext cx="2484068" cy="2750979"/>
          </a:xfrm>
          <a:prstGeom prst="rect">
            <a:avLst/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lnSpc>
                <a:spcPct val="107000"/>
              </a:lnSpc>
            </a:pPr>
            <a:r>
              <a:rPr lang="en-GB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Transition Training delivered Spring 2021 to Childminders, EY settings (PVI) and schools. This focused on the following:</a:t>
            </a:r>
          </a:p>
          <a:p>
            <a:pPr lvl="0">
              <a:lnSpc>
                <a:spcPct val="107000"/>
              </a:lnSpc>
            </a:pPr>
            <a:endParaRPr lang="en-GB" sz="5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8900" indent="-88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Exploring findings from the Action Learning set</a:t>
            </a:r>
          </a:p>
          <a:p>
            <a:pPr marL="88900" indent="-88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Developing an understanding of the city’s charter for transition </a:t>
            </a:r>
          </a:p>
          <a:p>
            <a:pPr marL="88900" indent="-88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Becoming familiar with materials and resources provided by the LA </a:t>
            </a:r>
          </a:p>
          <a:p>
            <a:pPr marL="88900" indent="-88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Exploring and sharing a wide range of ideas to fully support children’s </a:t>
            </a:r>
          </a:p>
          <a:p>
            <a:pPr marL="88900" indent="-88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transition </a:t>
            </a:r>
          </a:p>
          <a:p>
            <a:pPr marL="88900" indent="-88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Developing the role of parents in supporting effective transition into Year R</a:t>
            </a:r>
          </a:p>
          <a:p>
            <a:pPr>
              <a:lnSpc>
                <a:spcPct val="107000"/>
              </a:lnSpc>
            </a:pPr>
            <a:r>
              <a:rPr lang="en-GB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 sessions were delivered with 85 attendees. Evaluations of the training showed an average score of 5.2 out of 6 to the question around whether the training will improve practice.</a:t>
            </a:r>
          </a:p>
        </p:txBody>
      </p:sp>
      <p:sp>
        <p:nvSpPr>
          <p:cNvPr id="29" name="Google Shape;836;p27">
            <a:extLst>
              <a:ext uri="{FF2B5EF4-FFF2-40B4-BE49-F238E27FC236}">
                <a16:creationId xmlns:a16="http://schemas.microsoft.com/office/drawing/2014/main" id="{0562F248-E904-432D-A0FA-D1F73D0A3D09}"/>
              </a:ext>
            </a:extLst>
          </p:cNvPr>
          <p:cNvSpPr txBox="1"/>
          <p:nvPr/>
        </p:nvSpPr>
        <p:spPr>
          <a:xfrm>
            <a:off x="2069030" y="2916510"/>
            <a:ext cx="1859440" cy="3728988"/>
          </a:xfrm>
          <a:prstGeom prst="rect">
            <a:avLst/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lnSpc>
                <a:spcPct val="107000"/>
              </a:lnSpc>
            </a:pPr>
            <a:r>
              <a:rPr lang="en-GB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Parent Partnership:</a:t>
            </a:r>
          </a:p>
          <a:p>
            <a:pPr lvl="0">
              <a:lnSpc>
                <a:spcPct val="107000"/>
              </a:lnSpc>
            </a:pP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8900" indent="-825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Working with Southampton Parent carer forum</a:t>
            </a:r>
          </a:p>
          <a:p>
            <a:pPr marL="88900" indent="-825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en-GB" sz="1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8900" indent="-825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Two Facebook live sessions prior to school admissions closing with question-and-answer session and a third session at the end of year to give practical advice and support around transition. </a:t>
            </a:r>
          </a:p>
          <a:p>
            <a:pPr marL="6350">
              <a:lnSpc>
                <a:spcPct val="107000"/>
              </a:lnSpc>
            </a:pP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8900" indent="-825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Transition Top Tips for parents document produced</a:t>
            </a:r>
          </a:p>
          <a:p>
            <a:pPr marL="6350">
              <a:lnSpc>
                <a:spcPct val="107000"/>
              </a:lnSpc>
            </a:pP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8900" indent="-825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Mystery shopper to gather information from a parents perspective about Transitions in Southampton.</a:t>
            </a:r>
          </a:p>
        </p:txBody>
      </p:sp>
      <p:sp>
        <p:nvSpPr>
          <p:cNvPr id="30" name="Google Shape;836;p27">
            <a:extLst>
              <a:ext uri="{FF2B5EF4-FFF2-40B4-BE49-F238E27FC236}">
                <a16:creationId xmlns:a16="http://schemas.microsoft.com/office/drawing/2014/main" id="{67684DC3-B68F-4331-A4A6-9DFDB9505A11}"/>
              </a:ext>
            </a:extLst>
          </p:cNvPr>
          <p:cNvSpPr txBox="1"/>
          <p:nvPr/>
        </p:nvSpPr>
        <p:spPr>
          <a:xfrm>
            <a:off x="229641" y="2916510"/>
            <a:ext cx="1755112" cy="3728987"/>
          </a:xfrm>
          <a:prstGeom prst="rect">
            <a:avLst/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lnSpc>
                <a:spcPct val="107000"/>
              </a:lnSpc>
            </a:pPr>
            <a:r>
              <a:rPr lang="en-GB" sz="1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Transition Evaluation sent to stakeholders: Childminders, EY settings (PVI), Schools and parents.</a:t>
            </a:r>
          </a:p>
          <a:p>
            <a:pPr lvl="0" algn="just">
              <a:lnSpc>
                <a:spcPct val="107000"/>
              </a:lnSpc>
            </a:pPr>
            <a:r>
              <a:rPr lang="en-GB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Comments so far about strengths of the transition work:</a:t>
            </a:r>
            <a:endParaRPr lang="en-GB" sz="9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8900" lvl="0" indent="-88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“Knowing that pre-schools and schools have the same key messages shared so we should have the same expectations from one another”</a:t>
            </a:r>
          </a:p>
          <a:p>
            <a:pPr marL="88900" lvl="0" indent="-88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“Reinforced the need for small steps in transition and links with previous setting and putting the child at the centre of all transitions”. </a:t>
            </a:r>
          </a:p>
          <a:p>
            <a:pPr marL="88900" lvl="0" indent="-88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“To remember that every child is different and that their transition needs may differ”</a:t>
            </a:r>
          </a:p>
        </p:txBody>
      </p:sp>
      <p:sp>
        <p:nvSpPr>
          <p:cNvPr id="32" name="Google Shape;498;p23">
            <a:extLst>
              <a:ext uri="{FF2B5EF4-FFF2-40B4-BE49-F238E27FC236}">
                <a16:creationId xmlns:a16="http://schemas.microsoft.com/office/drawing/2014/main" id="{F73955DB-9774-414B-903E-F275D5625B59}"/>
              </a:ext>
            </a:extLst>
          </p:cNvPr>
          <p:cNvSpPr txBox="1">
            <a:spLocks/>
          </p:cNvSpPr>
          <p:nvPr/>
        </p:nvSpPr>
        <p:spPr>
          <a:xfrm>
            <a:off x="190928" y="112134"/>
            <a:ext cx="7723500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Fira Sans Extra Condensed Medium"/>
              <a:buNone/>
              <a:defRPr sz="2800" b="0" i="0" u="none" strike="noStrike" cap="none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Fira Sans Extra Condensed Medium"/>
              <a:buNone/>
              <a:defRPr sz="2800" b="0" i="0" u="none" strike="noStrike" cap="none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Fira Sans Extra Condensed Medium"/>
              <a:buNone/>
              <a:defRPr sz="2800" b="0" i="0" u="none" strike="noStrike" cap="none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Fira Sans Extra Condensed Medium"/>
              <a:buNone/>
              <a:defRPr sz="2800" b="0" i="0" u="none" strike="noStrike" cap="none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Fira Sans Extra Condensed Medium"/>
              <a:buNone/>
              <a:defRPr sz="2800" b="0" i="0" u="none" strike="noStrike" cap="none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Fira Sans Extra Condensed Medium"/>
              <a:buNone/>
              <a:defRPr sz="2800" b="0" i="0" u="none" strike="noStrike" cap="none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Fira Sans Extra Condensed Medium"/>
              <a:buNone/>
              <a:defRPr sz="2800" b="0" i="0" u="none" strike="noStrike" cap="none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Fira Sans Extra Condensed Medium"/>
              <a:buNone/>
              <a:defRPr sz="2800" b="0" i="0" u="none" strike="noStrike" cap="none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Fira Sans Extra Condensed Medium"/>
              <a:buNone/>
              <a:defRPr sz="2800" b="0" i="0" u="none" strike="noStrike" cap="none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Fira Sans Extra Condensed Medium"/>
                <a:sym typeface="Fira Sans Extra Condensed Medium"/>
              </a:rPr>
              <a:t>Southampton’s Transition Journey </a:t>
            </a:r>
          </a:p>
        </p:txBody>
      </p:sp>
      <p:sp>
        <p:nvSpPr>
          <p:cNvPr id="56" name="Google Shape;871;p28">
            <a:extLst>
              <a:ext uri="{FF2B5EF4-FFF2-40B4-BE49-F238E27FC236}">
                <a16:creationId xmlns:a16="http://schemas.microsoft.com/office/drawing/2014/main" id="{70138EE6-28EC-4579-8A65-8365CAB57301}"/>
              </a:ext>
            </a:extLst>
          </p:cNvPr>
          <p:cNvSpPr/>
          <p:nvPr/>
        </p:nvSpPr>
        <p:spPr>
          <a:xfrm>
            <a:off x="1373092" y="1855525"/>
            <a:ext cx="349103" cy="441450"/>
          </a:xfrm>
          <a:custGeom>
            <a:avLst/>
            <a:gdLst/>
            <a:ahLst/>
            <a:cxnLst/>
            <a:rect l="l" t="t" r="r" b="b"/>
            <a:pathLst>
              <a:path w="10895" h="13777" extrusionOk="0">
                <a:moveTo>
                  <a:pt x="5442" y="1"/>
                </a:moveTo>
                <a:cubicBezTo>
                  <a:pt x="2430" y="1"/>
                  <a:pt x="1" y="2442"/>
                  <a:pt x="1" y="5454"/>
                </a:cubicBezTo>
                <a:cubicBezTo>
                  <a:pt x="1" y="8466"/>
                  <a:pt x="5442" y="13776"/>
                  <a:pt x="5442" y="13776"/>
                </a:cubicBezTo>
                <a:cubicBezTo>
                  <a:pt x="5442" y="13776"/>
                  <a:pt x="10895" y="8466"/>
                  <a:pt x="10895" y="5454"/>
                </a:cubicBezTo>
                <a:cubicBezTo>
                  <a:pt x="10895" y="2442"/>
                  <a:pt x="8454" y="1"/>
                  <a:pt x="5442" y="1"/>
                </a:cubicBezTo>
                <a:close/>
              </a:path>
            </a:pathLst>
          </a:custGeom>
          <a:solidFill>
            <a:srgbClr val="FCBD24"/>
          </a:solidFill>
          <a:ln>
            <a:noFill/>
          </a:ln>
        </p:spPr>
        <p:txBody>
          <a:bodyPr spcFirstLastPara="1" wrap="square" lIns="91425" tIns="91425" rIns="91425" bIns="13715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 dirty="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1</a:t>
            </a:r>
            <a:endParaRPr dirty="0"/>
          </a:p>
        </p:txBody>
      </p:sp>
      <p:sp>
        <p:nvSpPr>
          <p:cNvPr id="57" name="Google Shape;861;p28">
            <a:extLst>
              <a:ext uri="{FF2B5EF4-FFF2-40B4-BE49-F238E27FC236}">
                <a16:creationId xmlns:a16="http://schemas.microsoft.com/office/drawing/2014/main" id="{B18072BB-C1CA-4F2D-8789-E8F963E7F6EE}"/>
              </a:ext>
            </a:extLst>
          </p:cNvPr>
          <p:cNvSpPr/>
          <p:nvPr/>
        </p:nvSpPr>
        <p:spPr>
          <a:xfrm>
            <a:off x="4265992" y="1856420"/>
            <a:ext cx="349103" cy="441450"/>
          </a:xfrm>
          <a:custGeom>
            <a:avLst/>
            <a:gdLst/>
            <a:ahLst/>
            <a:cxnLst/>
            <a:rect l="l" t="t" r="r" b="b"/>
            <a:pathLst>
              <a:path w="10895" h="13777" extrusionOk="0">
                <a:moveTo>
                  <a:pt x="5442" y="1"/>
                </a:moveTo>
                <a:cubicBezTo>
                  <a:pt x="2430" y="1"/>
                  <a:pt x="1" y="2442"/>
                  <a:pt x="1" y="5454"/>
                </a:cubicBezTo>
                <a:cubicBezTo>
                  <a:pt x="1" y="8466"/>
                  <a:pt x="5442" y="13776"/>
                  <a:pt x="5442" y="13776"/>
                </a:cubicBezTo>
                <a:cubicBezTo>
                  <a:pt x="5442" y="13776"/>
                  <a:pt x="10895" y="8466"/>
                  <a:pt x="10895" y="5454"/>
                </a:cubicBezTo>
                <a:cubicBezTo>
                  <a:pt x="10895" y="2442"/>
                  <a:pt x="8454" y="1"/>
                  <a:pt x="544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13715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 dirty="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2</a:t>
            </a:r>
            <a:endParaRPr dirty="0"/>
          </a:p>
        </p:txBody>
      </p:sp>
      <p:sp>
        <p:nvSpPr>
          <p:cNvPr id="58" name="Google Shape;858;p28">
            <a:extLst>
              <a:ext uri="{FF2B5EF4-FFF2-40B4-BE49-F238E27FC236}">
                <a16:creationId xmlns:a16="http://schemas.microsoft.com/office/drawing/2014/main" id="{15935D07-91F9-4E68-9920-798E4488A285}"/>
              </a:ext>
            </a:extLst>
          </p:cNvPr>
          <p:cNvSpPr/>
          <p:nvPr/>
        </p:nvSpPr>
        <p:spPr>
          <a:xfrm>
            <a:off x="8823932" y="2916511"/>
            <a:ext cx="349103" cy="441450"/>
          </a:xfrm>
          <a:custGeom>
            <a:avLst/>
            <a:gdLst/>
            <a:ahLst/>
            <a:cxnLst/>
            <a:rect l="l" t="t" r="r" b="b"/>
            <a:pathLst>
              <a:path w="10895" h="13777" extrusionOk="0">
                <a:moveTo>
                  <a:pt x="5442" y="1"/>
                </a:moveTo>
                <a:cubicBezTo>
                  <a:pt x="2430" y="1"/>
                  <a:pt x="1" y="2442"/>
                  <a:pt x="1" y="5454"/>
                </a:cubicBezTo>
                <a:cubicBezTo>
                  <a:pt x="1" y="8466"/>
                  <a:pt x="5442" y="13776"/>
                  <a:pt x="5442" y="13776"/>
                </a:cubicBezTo>
                <a:cubicBezTo>
                  <a:pt x="5442" y="13776"/>
                  <a:pt x="10895" y="8466"/>
                  <a:pt x="10895" y="5454"/>
                </a:cubicBezTo>
                <a:cubicBezTo>
                  <a:pt x="10895" y="2442"/>
                  <a:pt x="8454" y="1"/>
                  <a:pt x="54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13715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 dirty="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3</a:t>
            </a:r>
            <a:endParaRPr dirty="0"/>
          </a:p>
        </p:txBody>
      </p:sp>
      <p:sp>
        <p:nvSpPr>
          <p:cNvPr id="61" name="Google Shape;871;p28">
            <a:extLst>
              <a:ext uri="{FF2B5EF4-FFF2-40B4-BE49-F238E27FC236}">
                <a16:creationId xmlns:a16="http://schemas.microsoft.com/office/drawing/2014/main" id="{B1A800FD-B041-45D4-A2E5-A72666A1BFBE}"/>
              </a:ext>
            </a:extLst>
          </p:cNvPr>
          <p:cNvSpPr/>
          <p:nvPr/>
        </p:nvSpPr>
        <p:spPr>
          <a:xfrm rot="10800000">
            <a:off x="7914428" y="3519281"/>
            <a:ext cx="349103" cy="433611"/>
          </a:xfrm>
          <a:custGeom>
            <a:avLst/>
            <a:gdLst/>
            <a:ahLst/>
            <a:cxnLst/>
            <a:rect l="l" t="t" r="r" b="b"/>
            <a:pathLst>
              <a:path w="10895" h="13777" extrusionOk="0">
                <a:moveTo>
                  <a:pt x="5442" y="1"/>
                </a:moveTo>
                <a:cubicBezTo>
                  <a:pt x="2430" y="1"/>
                  <a:pt x="1" y="2442"/>
                  <a:pt x="1" y="5454"/>
                </a:cubicBezTo>
                <a:cubicBezTo>
                  <a:pt x="1" y="8466"/>
                  <a:pt x="5442" y="13776"/>
                  <a:pt x="5442" y="13776"/>
                </a:cubicBezTo>
                <a:cubicBezTo>
                  <a:pt x="5442" y="13776"/>
                  <a:pt x="10895" y="8466"/>
                  <a:pt x="10895" y="5454"/>
                </a:cubicBezTo>
                <a:cubicBezTo>
                  <a:pt x="10895" y="2442"/>
                  <a:pt x="8454" y="1"/>
                  <a:pt x="5442" y="1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txBody>
          <a:bodyPr spcFirstLastPara="1" wrap="square" lIns="91425" tIns="91425" rIns="91425" bIns="13715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62" name="Google Shape;871;p28">
            <a:extLst>
              <a:ext uri="{FF2B5EF4-FFF2-40B4-BE49-F238E27FC236}">
                <a16:creationId xmlns:a16="http://schemas.microsoft.com/office/drawing/2014/main" id="{05D1C423-492F-471C-9F86-B5F0D8D9CA2E}"/>
              </a:ext>
            </a:extLst>
          </p:cNvPr>
          <p:cNvSpPr/>
          <p:nvPr/>
        </p:nvSpPr>
        <p:spPr>
          <a:xfrm rot="10800000">
            <a:off x="4930644" y="3530028"/>
            <a:ext cx="349103" cy="441450"/>
          </a:xfrm>
          <a:custGeom>
            <a:avLst/>
            <a:gdLst/>
            <a:ahLst/>
            <a:cxnLst/>
            <a:rect l="l" t="t" r="r" b="b"/>
            <a:pathLst>
              <a:path w="10895" h="13777" extrusionOk="0">
                <a:moveTo>
                  <a:pt x="5442" y="1"/>
                </a:moveTo>
                <a:cubicBezTo>
                  <a:pt x="2430" y="1"/>
                  <a:pt x="1" y="2442"/>
                  <a:pt x="1" y="5454"/>
                </a:cubicBezTo>
                <a:cubicBezTo>
                  <a:pt x="1" y="8466"/>
                  <a:pt x="5442" y="13776"/>
                  <a:pt x="5442" y="13776"/>
                </a:cubicBezTo>
                <a:cubicBezTo>
                  <a:pt x="5442" y="13776"/>
                  <a:pt x="10895" y="8466"/>
                  <a:pt x="10895" y="5454"/>
                </a:cubicBezTo>
                <a:cubicBezTo>
                  <a:pt x="10895" y="2442"/>
                  <a:pt x="8454" y="1"/>
                  <a:pt x="5442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13715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63" name="Google Shape;871;p28">
            <a:extLst>
              <a:ext uri="{FF2B5EF4-FFF2-40B4-BE49-F238E27FC236}">
                <a16:creationId xmlns:a16="http://schemas.microsoft.com/office/drawing/2014/main" id="{F03626E6-6196-43F9-B1B0-80C0E1D16A06}"/>
              </a:ext>
            </a:extLst>
          </p:cNvPr>
          <p:cNvSpPr/>
          <p:nvPr/>
        </p:nvSpPr>
        <p:spPr>
          <a:xfrm rot="10800000">
            <a:off x="2818818" y="2499621"/>
            <a:ext cx="349103" cy="441450"/>
          </a:xfrm>
          <a:custGeom>
            <a:avLst/>
            <a:gdLst/>
            <a:ahLst/>
            <a:cxnLst/>
            <a:rect l="l" t="t" r="r" b="b"/>
            <a:pathLst>
              <a:path w="10895" h="13777" extrusionOk="0">
                <a:moveTo>
                  <a:pt x="5442" y="1"/>
                </a:moveTo>
                <a:cubicBezTo>
                  <a:pt x="2430" y="1"/>
                  <a:pt x="1" y="2442"/>
                  <a:pt x="1" y="5454"/>
                </a:cubicBezTo>
                <a:cubicBezTo>
                  <a:pt x="1" y="8466"/>
                  <a:pt x="5442" y="13776"/>
                  <a:pt x="5442" y="13776"/>
                </a:cubicBezTo>
                <a:cubicBezTo>
                  <a:pt x="5442" y="13776"/>
                  <a:pt x="10895" y="8466"/>
                  <a:pt x="10895" y="5454"/>
                </a:cubicBezTo>
                <a:cubicBezTo>
                  <a:pt x="10895" y="2442"/>
                  <a:pt x="8454" y="1"/>
                  <a:pt x="5442" y="1"/>
                </a:cubicBezTo>
                <a:close/>
              </a:path>
            </a:pathLst>
          </a:custGeom>
          <a:solidFill>
            <a:srgbClr val="F74209"/>
          </a:solidFill>
          <a:ln>
            <a:noFill/>
          </a:ln>
        </p:spPr>
        <p:txBody>
          <a:bodyPr spcFirstLastPara="1" wrap="square" lIns="91425" tIns="91425" rIns="91425" bIns="13715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64" name="Google Shape;871;p28">
            <a:extLst>
              <a:ext uri="{FF2B5EF4-FFF2-40B4-BE49-F238E27FC236}">
                <a16:creationId xmlns:a16="http://schemas.microsoft.com/office/drawing/2014/main" id="{90CD2CB6-7C9D-4666-AFC1-63177A1ED449}"/>
              </a:ext>
            </a:extLst>
          </p:cNvPr>
          <p:cNvSpPr/>
          <p:nvPr/>
        </p:nvSpPr>
        <p:spPr>
          <a:xfrm rot="10800000">
            <a:off x="710831" y="2499621"/>
            <a:ext cx="349103" cy="441450"/>
          </a:xfrm>
          <a:custGeom>
            <a:avLst/>
            <a:gdLst/>
            <a:ahLst/>
            <a:cxnLst/>
            <a:rect l="l" t="t" r="r" b="b"/>
            <a:pathLst>
              <a:path w="10895" h="13777" extrusionOk="0">
                <a:moveTo>
                  <a:pt x="5442" y="1"/>
                </a:moveTo>
                <a:cubicBezTo>
                  <a:pt x="2430" y="1"/>
                  <a:pt x="1" y="2442"/>
                  <a:pt x="1" y="5454"/>
                </a:cubicBezTo>
                <a:cubicBezTo>
                  <a:pt x="1" y="8466"/>
                  <a:pt x="5442" y="13776"/>
                  <a:pt x="5442" y="13776"/>
                </a:cubicBezTo>
                <a:cubicBezTo>
                  <a:pt x="5442" y="13776"/>
                  <a:pt x="10895" y="8466"/>
                  <a:pt x="10895" y="5454"/>
                </a:cubicBezTo>
                <a:cubicBezTo>
                  <a:pt x="10895" y="2442"/>
                  <a:pt x="8454" y="1"/>
                  <a:pt x="5442" y="1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vert="horz" wrap="square" lIns="91425" tIns="91425" rIns="91425" bIns="13715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40BDB3A2-F86B-413A-A191-3B2FA4CC1C74}"/>
              </a:ext>
            </a:extLst>
          </p:cNvPr>
          <p:cNvSpPr txBox="1"/>
          <p:nvPr/>
        </p:nvSpPr>
        <p:spPr>
          <a:xfrm>
            <a:off x="751691" y="2587128"/>
            <a:ext cx="35542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  <a:latin typeface="Fira Sans Extra Condensed" panose="020B0503050000020004" pitchFamily="34" charset="0"/>
              </a:rPr>
              <a:t>7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4B9B55E0-D57D-4AF9-9973-213A43C17346}"/>
              </a:ext>
            </a:extLst>
          </p:cNvPr>
          <p:cNvSpPr txBox="1"/>
          <p:nvPr/>
        </p:nvSpPr>
        <p:spPr>
          <a:xfrm>
            <a:off x="2848555" y="2567367"/>
            <a:ext cx="46366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  <a:latin typeface="Fira Sans Extra Condensed" panose="020B0503050000020004" pitchFamily="34" charset="0"/>
              </a:rPr>
              <a:t>6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2B482A45-B4A7-4C12-8673-0841CA794001}"/>
              </a:ext>
            </a:extLst>
          </p:cNvPr>
          <p:cNvSpPr txBox="1"/>
          <p:nvPr/>
        </p:nvSpPr>
        <p:spPr>
          <a:xfrm>
            <a:off x="4962724" y="3641047"/>
            <a:ext cx="34910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  <a:latin typeface="Fira Sans Extra Condensed" panose="020B0503050000020004" pitchFamily="34" charset="0"/>
              </a:rPr>
              <a:t>5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15D44D2E-D8A6-4B44-BCA7-953C60829322}"/>
              </a:ext>
            </a:extLst>
          </p:cNvPr>
          <p:cNvSpPr txBox="1"/>
          <p:nvPr/>
        </p:nvSpPr>
        <p:spPr>
          <a:xfrm>
            <a:off x="7939884" y="3586084"/>
            <a:ext cx="34910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  <a:latin typeface="Fira Sans Extra Condensed" panose="020B0503050000020004" pitchFamily="34" charset="0"/>
              </a:rPr>
              <a:t>4</a:t>
            </a:r>
          </a:p>
        </p:txBody>
      </p:sp>
      <p:pic>
        <p:nvPicPr>
          <p:cNvPr id="70" name="Picture 69">
            <a:extLst>
              <a:ext uri="{FF2B5EF4-FFF2-40B4-BE49-F238E27FC236}">
                <a16:creationId xmlns:a16="http://schemas.microsoft.com/office/drawing/2014/main" id="{CFB15C72-F5B9-4B46-AE8B-F011F54FD01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8009" y="58914"/>
            <a:ext cx="608470" cy="54074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C3216679-A808-415C-BE54-58AFC8699B44}"/>
              </a:ext>
            </a:extLst>
          </p:cNvPr>
          <p:cNvGrpSpPr/>
          <p:nvPr/>
        </p:nvGrpSpPr>
        <p:grpSpPr>
          <a:xfrm>
            <a:off x="6313878" y="2030083"/>
            <a:ext cx="615234" cy="1076446"/>
            <a:chOff x="6233711" y="2023618"/>
            <a:chExt cx="615234" cy="1076446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D18BBC81-D49D-4340-9EFA-E25B57F08F5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233711" y="2023618"/>
              <a:ext cx="615234" cy="830829"/>
            </a:xfrm>
            <a:prstGeom prst="rect">
              <a:avLst/>
            </a:prstGeom>
          </p:spPr>
        </p:pic>
        <p:sp>
          <p:nvSpPr>
            <p:cNvPr id="60" name="Google Shape;1985;p42">
              <a:extLst>
                <a:ext uri="{FF2B5EF4-FFF2-40B4-BE49-F238E27FC236}">
                  <a16:creationId xmlns:a16="http://schemas.microsoft.com/office/drawing/2014/main" id="{4A564184-0548-4514-BA2C-CDF974F1DF5F}"/>
                </a:ext>
              </a:extLst>
            </p:cNvPr>
            <p:cNvSpPr/>
            <p:nvPr/>
          </p:nvSpPr>
          <p:spPr>
            <a:xfrm>
              <a:off x="6521256" y="2828616"/>
              <a:ext cx="55779" cy="271448"/>
            </a:xfrm>
            <a:custGeom>
              <a:avLst/>
              <a:gdLst/>
              <a:ahLst/>
              <a:cxnLst/>
              <a:rect l="l" t="t" r="r" b="b"/>
              <a:pathLst>
                <a:path w="1679" h="11717" extrusionOk="0">
                  <a:moveTo>
                    <a:pt x="0" y="1"/>
                  </a:moveTo>
                  <a:lnTo>
                    <a:pt x="0" y="11716"/>
                  </a:lnTo>
                  <a:lnTo>
                    <a:pt x="1679" y="11716"/>
                  </a:lnTo>
                  <a:lnTo>
                    <a:pt x="1679" y="1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026" name="Picture 2" descr="School bus, Cartoon school bus, School bus pictures">
            <a:extLst>
              <a:ext uri="{FF2B5EF4-FFF2-40B4-BE49-F238E27FC236}">
                <a16:creationId xmlns:a16="http://schemas.microsoft.com/office/drawing/2014/main" id="{CF5E9D6E-CE65-45D2-8AE1-7F7227FC65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94" b="89691" l="7336" r="91892">
                        <a14:foregroundMark x1="7722" y1="72680" x2="7722" y2="72680"/>
                        <a14:foregroundMark x1="9266" y1="80928" x2="9266" y2="80928"/>
                        <a14:foregroundMark x1="29730" y1="82990" x2="29730" y2="82990"/>
                        <a14:foregroundMark x1="83012" y1="85567" x2="83012" y2="85567"/>
                        <a14:foregroundMark x1="78764" y1="82990" x2="78764" y2="82990"/>
                        <a14:foregroundMark x1="91892" y1="63402" x2="91892" y2="63402"/>
                        <a14:foregroundMark x1="91892" y1="78351" x2="91892" y2="78351"/>
                        <a14:foregroundMark x1="11969" y1="51031" x2="11969" y2="51031"/>
                        <a14:foregroundMark x1="7722" y1="68557" x2="7722" y2="68557"/>
                        <a14:foregroundMark x1="7722" y1="57732" x2="7722" y2="57732"/>
                        <a14:foregroundMark x1="25097" y1="88660" x2="25097" y2="88660"/>
                        <a14:foregroundMark x1="75290" y1="89691" x2="75290" y2="8969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9544" y="2913057"/>
            <a:ext cx="971904" cy="72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rrow: Right 3">
            <a:extLst>
              <a:ext uri="{FF2B5EF4-FFF2-40B4-BE49-F238E27FC236}">
                <a16:creationId xmlns:a16="http://schemas.microsoft.com/office/drawing/2014/main" id="{E642AC30-DF17-4069-8E4E-B3A25FE9F98D}"/>
              </a:ext>
            </a:extLst>
          </p:cNvPr>
          <p:cNvSpPr/>
          <p:nvPr/>
        </p:nvSpPr>
        <p:spPr>
          <a:xfrm>
            <a:off x="3106434" y="1188020"/>
            <a:ext cx="274274" cy="1399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07633921-6327-462B-A37E-2F7B22D389BC}"/>
              </a:ext>
            </a:extLst>
          </p:cNvPr>
          <p:cNvSpPr/>
          <p:nvPr/>
        </p:nvSpPr>
        <p:spPr>
          <a:xfrm>
            <a:off x="7687479" y="1156995"/>
            <a:ext cx="291990" cy="1399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02005E35-8148-49A5-B070-EB25A2BDEC9C}"/>
              </a:ext>
            </a:extLst>
          </p:cNvPr>
          <p:cNvSpPr/>
          <p:nvPr/>
        </p:nvSpPr>
        <p:spPr>
          <a:xfrm rot="5400000">
            <a:off x="10036272" y="3359170"/>
            <a:ext cx="922629" cy="1414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Arrow: Right 38">
            <a:extLst>
              <a:ext uri="{FF2B5EF4-FFF2-40B4-BE49-F238E27FC236}">
                <a16:creationId xmlns:a16="http://schemas.microsoft.com/office/drawing/2014/main" id="{1F2ACCC8-50AC-4DE2-BD96-9D514703D368}"/>
              </a:ext>
            </a:extLst>
          </p:cNvPr>
          <p:cNvSpPr/>
          <p:nvPr/>
        </p:nvSpPr>
        <p:spPr>
          <a:xfrm rot="10800000">
            <a:off x="6386746" y="4820717"/>
            <a:ext cx="185819" cy="1399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Arrow: Right 39">
            <a:extLst>
              <a:ext uri="{FF2B5EF4-FFF2-40B4-BE49-F238E27FC236}">
                <a16:creationId xmlns:a16="http://schemas.microsoft.com/office/drawing/2014/main" id="{33CA3747-E060-4AB7-A656-97BA5A724F33}"/>
              </a:ext>
            </a:extLst>
          </p:cNvPr>
          <p:cNvSpPr/>
          <p:nvPr/>
        </p:nvSpPr>
        <p:spPr>
          <a:xfrm rot="10800000">
            <a:off x="3818964" y="4820714"/>
            <a:ext cx="175676" cy="1399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id="{5EC07285-7966-4B6B-981D-0F2105079C8F}"/>
              </a:ext>
            </a:extLst>
          </p:cNvPr>
          <p:cNvSpPr/>
          <p:nvPr/>
        </p:nvSpPr>
        <p:spPr>
          <a:xfrm rot="10800000">
            <a:off x="1879191" y="4820715"/>
            <a:ext cx="185819" cy="1399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328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27934E83E3AC4A821FF7D65C647CF3" ma:contentTypeVersion="17" ma:contentTypeDescription="Create a new document." ma:contentTypeScope="" ma:versionID="122eeba70208ecbd43e66197c10ecf97">
  <xsd:schema xmlns:xsd="http://www.w3.org/2001/XMLSchema" xmlns:xs="http://www.w3.org/2001/XMLSchema" xmlns:p="http://schemas.microsoft.com/office/2006/metadata/properties" xmlns:ns2="2f3bc997-f854-457e-a89a-f53daf41e975" xmlns:ns3="5ff03d53-907b-4153-b31a-f9c01187da2f" targetNamespace="http://schemas.microsoft.com/office/2006/metadata/properties" ma:root="true" ma:fieldsID="84938320318342f9de49ca6453a52f96" ns2:_="" ns3:_="">
    <xsd:import namespace="2f3bc997-f854-457e-a89a-f53daf41e975"/>
    <xsd:import namespace="5ff03d53-907b-4153-b31a-f9c01187da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3bc997-f854-457e-a89a-f53daf41e9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5dfd98df-2cc9-409e-a9a9-85a472a8861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f03d53-907b-4153-b31a-f9c01187da2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e9a809a7-1504-4795-ab1a-8225feca0323}" ma:internalName="TaxCatchAll" ma:showField="CatchAllData" ma:web="5ff03d53-907b-4153-b31a-f9c01187da2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f3bc997-f854-457e-a89a-f53daf41e975">
      <Terms xmlns="http://schemas.microsoft.com/office/infopath/2007/PartnerControls"/>
    </lcf76f155ced4ddcb4097134ff3c332f>
    <TaxCatchAll xmlns="5ff03d53-907b-4153-b31a-f9c01187da2f" xsi:nil="true"/>
  </documentManagement>
</p:properties>
</file>

<file path=customXml/itemProps1.xml><?xml version="1.0" encoding="utf-8"?>
<ds:datastoreItem xmlns:ds="http://schemas.openxmlformats.org/officeDocument/2006/customXml" ds:itemID="{2584CD1E-3C14-4FAE-8779-67D3FA89B6E3}"/>
</file>

<file path=customXml/itemProps2.xml><?xml version="1.0" encoding="utf-8"?>
<ds:datastoreItem xmlns:ds="http://schemas.openxmlformats.org/officeDocument/2006/customXml" ds:itemID="{45CC5756-3A87-49BD-952E-B0268631F702}"/>
</file>

<file path=customXml/itemProps3.xml><?xml version="1.0" encoding="utf-8"?>
<ds:datastoreItem xmlns:ds="http://schemas.openxmlformats.org/officeDocument/2006/customXml" ds:itemID="{12AF13A2-5F66-4AD7-9B96-C187C909E06A}"/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614</Words>
  <Application>Microsoft Office PowerPoint</Application>
  <PresentationFormat>Widescreen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Fira Sans Extra Condensed</vt:lpstr>
      <vt:lpstr>Fira Sans Extra Condensed Medium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Griggs, Sally</dc:creator>
  <cp:lastModifiedBy>Smith, Liz</cp:lastModifiedBy>
  <cp:revision>25</cp:revision>
  <dcterms:created xsi:type="dcterms:W3CDTF">2021-11-17T15:31:41Z</dcterms:created>
  <dcterms:modified xsi:type="dcterms:W3CDTF">2021-11-23T13:54:39Z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0x0101009627934E83E3AC4A821FF7D65C647CF3</vt:lpwstr>
  </property>
</Properties>
</file>