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3" r:id="rId5"/>
    <p:sldMasterId id="2147483710" r:id="rId6"/>
    <p:sldMasterId id="2147483713" r:id="rId7"/>
    <p:sldMasterId id="2147483745" r:id="rId8"/>
    <p:sldMasterId id="2147483746" r:id="rId9"/>
  </p:sldMasterIdLst>
  <p:notesMasterIdLst>
    <p:notesMasterId r:id="rId44"/>
  </p:notesMasterIdLst>
  <p:sldIdLst>
    <p:sldId id="366" r:id="rId10"/>
    <p:sldId id="430" r:id="rId11"/>
    <p:sldId id="421" r:id="rId12"/>
    <p:sldId id="432" r:id="rId13"/>
    <p:sldId id="431" r:id="rId14"/>
    <p:sldId id="464" r:id="rId15"/>
    <p:sldId id="463" r:id="rId16"/>
    <p:sldId id="465" r:id="rId17"/>
    <p:sldId id="443" r:id="rId18"/>
    <p:sldId id="440" r:id="rId19"/>
    <p:sldId id="454" r:id="rId20"/>
    <p:sldId id="404" r:id="rId21"/>
    <p:sldId id="407" r:id="rId22"/>
    <p:sldId id="444" r:id="rId23"/>
    <p:sldId id="410" r:id="rId24"/>
    <p:sldId id="412" r:id="rId25"/>
    <p:sldId id="413" r:id="rId26"/>
    <p:sldId id="466" r:id="rId27"/>
    <p:sldId id="461" r:id="rId28"/>
    <p:sldId id="267" r:id="rId29"/>
    <p:sldId id="261" r:id="rId30"/>
    <p:sldId id="270" r:id="rId31"/>
    <p:sldId id="273" r:id="rId32"/>
    <p:sldId id="271" r:id="rId33"/>
    <p:sldId id="272" r:id="rId34"/>
    <p:sldId id="450" r:id="rId35"/>
    <p:sldId id="269" r:id="rId36"/>
    <p:sldId id="451" r:id="rId37"/>
    <p:sldId id="263" r:id="rId38"/>
    <p:sldId id="268" r:id="rId39"/>
    <p:sldId id="415" r:id="rId40"/>
    <p:sldId id="417" r:id="rId41"/>
    <p:sldId id="418" r:id="rId42"/>
    <p:sldId id="41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ris, Lisa (Childrens Services - Solihull MBC)" initials="ML(S-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5B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392DB-9E40-9343-9DEC-B22182976BEF}" v="21" dt="2023-07-06T08:15:58.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21"/>
    <p:restoredTop sz="94558"/>
  </p:normalViewPr>
  <p:slideViewPr>
    <p:cSldViewPr snapToGrid="0" snapToObjects="1">
      <p:cViewPr varScale="1">
        <p:scale>
          <a:sx n="56" d="100"/>
          <a:sy n="56" d="100"/>
        </p:scale>
        <p:origin x="216" y="157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5AA4F-F71B-CA43-9713-1A18CFE50E9E}" type="datetimeFigureOut">
              <a:rPr lang="en-US" smtClean="0"/>
              <a:t>6/28/23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66D686-D428-7945-B7C5-79FF82BCE64D}" type="slidenum">
              <a:rPr lang="en-US" smtClean="0"/>
              <a:t>‹#›</a:t>
            </a:fld>
            <a:endParaRPr lang="en-US"/>
          </a:p>
        </p:txBody>
      </p:sp>
    </p:spTree>
    <p:extLst>
      <p:ext uri="{BB962C8B-B14F-4D97-AF65-F5344CB8AC3E}">
        <p14:creationId xmlns:p14="http://schemas.microsoft.com/office/powerpoint/2010/main" val="1945447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9893A2-0226-4641-8961-7FAC2C68EDF5}" type="slidenum">
              <a:rPr lang="en-US" smtClean="0"/>
              <a:t>1</a:t>
            </a:fld>
            <a:endParaRPr lang="en-US"/>
          </a:p>
        </p:txBody>
      </p:sp>
    </p:spTree>
    <p:extLst>
      <p:ext uri="{BB962C8B-B14F-4D97-AF65-F5344CB8AC3E}">
        <p14:creationId xmlns:p14="http://schemas.microsoft.com/office/powerpoint/2010/main" val="440473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6D686-D428-7945-B7C5-79FF82BCE64D}" type="slidenum">
              <a:rPr lang="en-US" smtClean="0"/>
              <a:t>2</a:t>
            </a:fld>
            <a:endParaRPr lang="en-US"/>
          </a:p>
        </p:txBody>
      </p:sp>
    </p:spTree>
    <p:extLst>
      <p:ext uri="{BB962C8B-B14F-4D97-AF65-F5344CB8AC3E}">
        <p14:creationId xmlns:p14="http://schemas.microsoft.com/office/powerpoint/2010/main" val="2552311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2BE6-AA0B-454A-BA38-292FD0B680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67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January 2018 launched Level 3 in EY Inclusive Practice with </a:t>
            </a:r>
            <a:r>
              <a:rPr lang="en-GB" err="1"/>
              <a:t>ncfe</a:t>
            </a:r>
            <a:endParaRPr lang="en-GB"/>
          </a:p>
          <a:p>
            <a:r>
              <a:rPr lang="en-GB"/>
              <a:t>Lockdown – inclusion training 737 across UK – invited to join partnership</a:t>
            </a:r>
          </a:p>
          <a:p>
            <a:endParaRPr lang="en-GB"/>
          </a:p>
          <a:p>
            <a:r>
              <a:rPr lang="en-GB"/>
              <a:t>EY SEND is what we live and breathe – often SEND without EY or EY without SEND – we bring together</a:t>
            </a:r>
          </a:p>
          <a:p>
            <a:r>
              <a:rPr lang="en-GB"/>
              <a:t>We deliver at our three Centres so training grounded in experience</a:t>
            </a:r>
          </a:p>
          <a:p>
            <a:endParaRPr lang="en-GB"/>
          </a:p>
          <a:p>
            <a:r>
              <a:rPr lang="en-GB"/>
              <a:t>All Party Parliamentary Group – represent SEND</a:t>
            </a:r>
          </a:p>
          <a:p>
            <a:r>
              <a:rPr lang="en-GB"/>
              <a:t>DCP – represent the early years</a:t>
            </a:r>
          </a:p>
          <a:p>
            <a:r>
              <a:rPr lang="en-GB"/>
              <a:t>Support for LAs and other organisations to promote inclusion in the early years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2BE6-AA0B-454A-BA38-292FD0B680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66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9893A2-0226-4641-8961-7FAC2C68ED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8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032BE6-AA0B-454A-BA38-292FD0B680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28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www.familyandchildcaretrust.org</a:t>
            </a:r>
            <a:r>
              <a:rPr lang="en-US" dirty="0"/>
              <a:t>/sites/default/files/Resource%20Library/Final%20Version%20Coram%20Childcare%20Survey%202022_0.pdf</a:t>
            </a:r>
          </a:p>
          <a:p>
            <a:endParaRPr lang="en-US" dirty="0"/>
          </a:p>
        </p:txBody>
      </p:sp>
      <p:sp>
        <p:nvSpPr>
          <p:cNvPr id="4" name="Slide Number Placeholder 3"/>
          <p:cNvSpPr>
            <a:spLocks noGrp="1"/>
          </p:cNvSpPr>
          <p:nvPr>
            <p:ph type="sldNum" sz="quarter" idx="5"/>
          </p:nvPr>
        </p:nvSpPr>
        <p:spPr/>
        <p:txBody>
          <a:bodyPr/>
          <a:lstStyle/>
          <a:p>
            <a:fld id="{6366D686-D428-7945-B7C5-79FF82BCE64D}" type="slidenum">
              <a:rPr lang="en-US" smtClean="0"/>
              <a:t>11</a:t>
            </a:fld>
            <a:endParaRPr lang="en-US"/>
          </a:p>
        </p:txBody>
      </p:sp>
    </p:spTree>
    <p:extLst>
      <p:ext uri="{BB962C8B-B14F-4D97-AF65-F5344CB8AC3E}">
        <p14:creationId xmlns:p14="http://schemas.microsoft.com/office/powerpoint/2010/main" val="4139876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A19E-6B50-1142-B6A0-A2279FC78D5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44EE64-FC09-7044-9D37-C4597EBC09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452CE75-28E0-5644-8480-848F2969DE0B}"/>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5" name="Footer Placeholder 4">
            <a:extLst>
              <a:ext uri="{FF2B5EF4-FFF2-40B4-BE49-F238E27FC236}">
                <a16:creationId xmlns:a16="http://schemas.microsoft.com/office/drawing/2014/main" id="{FE93D101-C85F-104D-A656-EB2DACFC3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EE69D-6083-B042-BC3E-C1E71BC62124}"/>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3669188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510A-42A2-E143-9A0D-66067CCB230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69FF31-492E-CB4A-B5FF-59BD99618F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2BFE45-3ECE-2146-8054-C0E99220073C}"/>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5" name="Footer Placeholder 4">
            <a:extLst>
              <a:ext uri="{FF2B5EF4-FFF2-40B4-BE49-F238E27FC236}">
                <a16:creationId xmlns:a16="http://schemas.microsoft.com/office/drawing/2014/main" id="{FA9656FB-B3C2-D34D-9FEB-CA750FA7E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56C921-8834-934F-946B-F7EA8F9C2AF2}"/>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90776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133D4-D19A-4741-BFA0-74AA31409C6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E51666-7D1E-EB4C-8A2B-0F90BD7D1A2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B77034-4040-B145-BF38-BB390C4D1699}"/>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5" name="Footer Placeholder 4">
            <a:extLst>
              <a:ext uri="{FF2B5EF4-FFF2-40B4-BE49-F238E27FC236}">
                <a16:creationId xmlns:a16="http://schemas.microsoft.com/office/drawing/2014/main" id="{09069573-DC07-B045-802B-5E12EEC8A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7B950-A0CD-454A-B172-23C319E158BF}"/>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784503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92000" y="0"/>
            <a:ext cx="4800000" cy="4800000"/>
          </a:xfrm>
          <a:prstGeom prst="rect">
            <a:avLst/>
          </a:prstGeom>
        </p:spPr>
        <p:txBody>
          <a:bodyPr lIns="0" tIns="360000" rIns="0" bIns="0"/>
          <a:lstStyle>
            <a:lvl1pPr algn="ctr">
              <a:defRPr sz="32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816000" y="2605993"/>
            <a:ext cx="5808064" cy="576361"/>
          </a:xfrm>
          <a:prstGeom prst="rect">
            <a:avLst/>
          </a:prstGeom>
        </p:spPr>
        <p:txBody>
          <a:bodyPr lIns="0" tIns="0" rIns="0" bIns="0" anchor="ctr" anchorCtr="0">
            <a:normAutofit/>
          </a:bodyPr>
          <a:lstStyle>
            <a:lvl1pPr>
              <a:defRPr sz="3067">
                <a:solidFill>
                  <a:schemeClr val="bg1"/>
                </a:solidFill>
              </a:defRPr>
            </a:lvl1pPr>
          </a:lstStyle>
          <a:p>
            <a:r>
              <a:rPr lang="en-US" sz="3067" dirty="0"/>
              <a:t>Click to edit date</a:t>
            </a:r>
            <a:endParaRPr lang="en-GB" sz="3067" dirty="0"/>
          </a:p>
        </p:txBody>
      </p:sp>
      <p:sp>
        <p:nvSpPr>
          <p:cNvPr id="9" name="Text Placeholder 8"/>
          <p:cNvSpPr>
            <a:spLocks noGrp="1"/>
          </p:cNvSpPr>
          <p:nvPr>
            <p:ph type="body" sz="quarter" idx="12" hasCustomPrompt="1"/>
          </p:nvPr>
        </p:nvSpPr>
        <p:spPr>
          <a:xfrm>
            <a:off x="816000" y="3301217"/>
            <a:ext cx="5807803" cy="511827"/>
          </a:xfrm>
          <a:prstGeom prst="rect">
            <a:avLst/>
          </a:prstGeom>
        </p:spPr>
        <p:txBody>
          <a:bodyPr lIns="0" tIns="0" rIns="0" bIns="0">
            <a:normAutofit/>
          </a:bodyPr>
          <a:lstStyle>
            <a:lvl1pPr>
              <a:defRPr sz="2667">
                <a:solidFill>
                  <a:schemeClr val="bg1"/>
                </a:solidFill>
              </a:defRPr>
            </a:lvl1pPr>
          </a:lstStyle>
          <a:p>
            <a:r>
              <a:rPr lang="en-GB" sz="2667" dirty="0"/>
              <a:t>Click to add your name</a:t>
            </a:r>
            <a:endParaRPr lang="en-GB" sz="3067" dirty="0"/>
          </a:p>
        </p:txBody>
      </p:sp>
      <p:sp>
        <p:nvSpPr>
          <p:cNvPr id="10" name="Text Placeholder 8"/>
          <p:cNvSpPr>
            <a:spLocks noGrp="1"/>
          </p:cNvSpPr>
          <p:nvPr>
            <p:ph type="body" sz="quarter" idx="13" hasCustomPrompt="1"/>
          </p:nvPr>
        </p:nvSpPr>
        <p:spPr>
          <a:xfrm>
            <a:off x="816000" y="3781271"/>
            <a:ext cx="5807803" cy="511827"/>
          </a:xfrm>
          <a:prstGeom prst="rect">
            <a:avLst/>
          </a:prstGeom>
        </p:spPr>
        <p:txBody>
          <a:bodyPr lIns="0" tIns="0" rIns="0" bIns="0">
            <a:normAutofit/>
          </a:bodyPr>
          <a:lstStyle>
            <a:lvl1pPr>
              <a:defRPr sz="2667" baseline="0">
                <a:solidFill>
                  <a:schemeClr val="bg1"/>
                </a:solidFill>
              </a:defRPr>
            </a:lvl1pPr>
          </a:lstStyle>
          <a:p>
            <a:r>
              <a:rPr lang="en-GB" sz="2667" dirty="0"/>
              <a:t>Click to add your service area</a:t>
            </a:r>
            <a:endParaRPr lang="en-GB" sz="3067" dirty="0"/>
          </a:p>
        </p:txBody>
      </p:sp>
      <p:sp>
        <p:nvSpPr>
          <p:cNvPr id="11" name="Text Placeholder 8"/>
          <p:cNvSpPr>
            <a:spLocks noGrp="1"/>
          </p:cNvSpPr>
          <p:nvPr>
            <p:ph type="body" sz="quarter" idx="14" hasCustomPrompt="1"/>
          </p:nvPr>
        </p:nvSpPr>
        <p:spPr>
          <a:xfrm>
            <a:off x="816000" y="740702"/>
            <a:ext cx="6288117" cy="1703740"/>
          </a:xfrm>
          <a:prstGeom prst="rect">
            <a:avLst/>
          </a:prstGeom>
        </p:spPr>
        <p:txBody>
          <a:bodyPr lIns="0" tIns="0" rIns="0" bIns="0" anchor="b" anchorCtr="0">
            <a:normAutofit/>
          </a:bodyPr>
          <a:lstStyle>
            <a:lvl1pPr>
              <a:spcBef>
                <a:spcPts val="0"/>
              </a:spcBef>
              <a:defRPr sz="5600" baseline="0">
                <a:solidFill>
                  <a:schemeClr val="bg1"/>
                </a:solidFill>
              </a:defRPr>
            </a:lvl1pPr>
          </a:lstStyle>
          <a:p>
            <a:r>
              <a:rPr lang="en-GB" sz="5600" dirty="0"/>
              <a:t>Click to edit Presentation title</a:t>
            </a:r>
            <a:endParaRPr lang="en-GB" sz="3067" dirty="0"/>
          </a:p>
        </p:txBody>
      </p:sp>
    </p:spTree>
    <p:extLst>
      <p:ext uri="{BB962C8B-B14F-4D97-AF65-F5344CB8AC3E}">
        <p14:creationId xmlns:p14="http://schemas.microsoft.com/office/powerpoint/2010/main" val="3654953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p:nvPr userDrawn="1"/>
        </p:nvSpPr>
        <p:spPr>
          <a:xfrm>
            <a:off x="816000" y="738189"/>
            <a:ext cx="6720747" cy="1592808"/>
          </a:xfrm>
          <a:prstGeom prst="rect">
            <a:avLst/>
          </a:prstGeom>
          <a:noFill/>
        </p:spPr>
        <p:txBody>
          <a:bodyPr wrap="square" rtlCol="0">
            <a:spAutoFit/>
          </a:bodyPr>
          <a:lstStyle/>
          <a:p>
            <a:pPr>
              <a:spcAft>
                <a:spcPts val="1333"/>
              </a:spcAft>
            </a:pPr>
            <a:r>
              <a:rPr lang="en-GB" sz="5600" dirty="0">
                <a:solidFill>
                  <a:schemeClr val="bg1"/>
                </a:solidFill>
              </a:rPr>
              <a:t>Thank you</a:t>
            </a:r>
          </a:p>
          <a:p>
            <a:r>
              <a:rPr lang="en-GB" sz="3067" dirty="0">
                <a:solidFill>
                  <a:schemeClr val="bg1"/>
                </a:solidFill>
              </a:rPr>
              <a:t>www.swindon.gov.uk</a:t>
            </a:r>
          </a:p>
        </p:txBody>
      </p:sp>
    </p:spTree>
    <p:extLst>
      <p:ext uri="{BB962C8B-B14F-4D97-AF65-F5344CB8AC3E}">
        <p14:creationId xmlns:p14="http://schemas.microsoft.com/office/powerpoint/2010/main" val="2711476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92000" y="0"/>
            <a:ext cx="4800000" cy="4800000"/>
          </a:xfrm>
          <a:prstGeom prst="rect">
            <a:avLst/>
          </a:prstGeom>
        </p:spPr>
        <p:txBody>
          <a:bodyPr lIns="0" tIns="360000" rIns="0" bIns="0"/>
          <a:lstStyle>
            <a:lvl1pPr algn="ctr">
              <a:defRPr sz="32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816000" y="2605993"/>
            <a:ext cx="5808064" cy="576361"/>
          </a:xfrm>
          <a:prstGeom prst="rect">
            <a:avLst/>
          </a:prstGeom>
        </p:spPr>
        <p:txBody>
          <a:bodyPr lIns="0" tIns="0" rIns="0" bIns="0" anchor="ctr" anchorCtr="0">
            <a:normAutofit/>
          </a:bodyPr>
          <a:lstStyle>
            <a:lvl1pPr>
              <a:defRPr sz="3067">
                <a:solidFill>
                  <a:schemeClr val="bg1"/>
                </a:solidFill>
              </a:defRPr>
            </a:lvl1pPr>
          </a:lstStyle>
          <a:p>
            <a:r>
              <a:rPr lang="en-US" sz="3067" dirty="0"/>
              <a:t>Click to edit date</a:t>
            </a:r>
            <a:endParaRPr lang="en-GB" sz="3067" dirty="0"/>
          </a:p>
        </p:txBody>
      </p:sp>
      <p:sp>
        <p:nvSpPr>
          <p:cNvPr id="9" name="Text Placeholder 8"/>
          <p:cNvSpPr>
            <a:spLocks noGrp="1"/>
          </p:cNvSpPr>
          <p:nvPr>
            <p:ph type="body" sz="quarter" idx="12" hasCustomPrompt="1"/>
          </p:nvPr>
        </p:nvSpPr>
        <p:spPr>
          <a:xfrm>
            <a:off x="816000" y="3301217"/>
            <a:ext cx="5807803" cy="511827"/>
          </a:xfrm>
          <a:prstGeom prst="rect">
            <a:avLst/>
          </a:prstGeom>
        </p:spPr>
        <p:txBody>
          <a:bodyPr lIns="0" tIns="0" rIns="0" bIns="0">
            <a:normAutofit/>
          </a:bodyPr>
          <a:lstStyle>
            <a:lvl1pPr>
              <a:defRPr sz="2667">
                <a:solidFill>
                  <a:schemeClr val="bg1"/>
                </a:solidFill>
              </a:defRPr>
            </a:lvl1pPr>
          </a:lstStyle>
          <a:p>
            <a:r>
              <a:rPr lang="en-GB" sz="2667" dirty="0"/>
              <a:t>Click to add your name</a:t>
            </a:r>
            <a:endParaRPr lang="en-GB" sz="3067" dirty="0"/>
          </a:p>
        </p:txBody>
      </p:sp>
      <p:sp>
        <p:nvSpPr>
          <p:cNvPr id="10" name="Text Placeholder 8"/>
          <p:cNvSpPr>
            <a:spLocks noGrp="1"/>
          </p:cNvSpPr>
          <p:nvPr>
            <p:ph type="body" sz="quarter" idx="13" hasCustomPrompt="1"/>
          </p:nvPr>
        </p:nvSpPr>
        <p:spPr>
          <a:xfrm>
            <a:off x="816000" y="3781271"/>
            <a:ext cx="5807803" cy="511827"/>
          </a:xfrm>
          <a:prstGeom prst="rect">
            <a:avLst/>
          </a:prstGeom>
        </p:spPr>
        <p:txBody>
          <a:bodyPr lIns="0" tIns="0" rIns="0" bIns="0">
            <a:normAutofit/>
          </a:bodyPr>
          <a:lstStyle>
            <a:lvl1pPr>
              <a:defRPr sz="2667" baseline="0">
                <a:solidFill>
                  <a:schemeClr val="bg1"/>
                </a:solidFill>
              </a:defRPr>
            </a:lvl1pPr>
          </a:lstStyle>
          <a:p>
            <a:r>
              <a:rPr lang="en-GB" sz="2667" dirty="0"/>
              <a:t>Click to add your service area</a:t>
            </a:r>
            <a:endParaRPr lang="en-GB" sz="3067" dirty="0"/>
          </a:p>
        </p:txBody>
      </p:sp>
      <p:sp>
        <p:nvSpPr>
          <p:cNvPr id="11" name="Text Placeholder 8"/>
          <p:cNvSpPr>
            <a:spLocks noGrp="1"/>
          </p:cNvSpPr>
          <p:nvPr>
            <p:ph type="body" sz="quarter" idx="14" hasCustomPrompt="1"/>
          </p:nvPr>
        </p:nvSpPr>
        <p:spPr>
          <a:xfrm>
            <a:off x="816000" y="740702"/>
            <a:ext cx="6288117" cy="1703740"/>
          </a:xfrm>
          <a:prstGeom prst="rect">
            <a:avLst/>
          </a:prstGeom>
        </p:spPr>
        <p:txBody>
          <a:bodyPr lIns="0" tIns="0" rIns="0" bIns="0" anchor="b" anchorCtr="0">
            <a:normAutofit/>
          </a:bodyPr>
          <a:lstStyle>
            <a:lvl1pPr>
              <a:spcBef>
                <a:spcPts val="0"/>
              </a:spcBef>
              <a:defRPr sz="5600" baseline="0">
                <a:solidFill>
                  <a:schemeClr val="bg1"/>
                </a:solidFill>
              </a:defRPr>
            </a:lvl1pPr>
          </a:lstStyle>
          <a:p>
            <a:r>
              <a:rPr lang="en-GB" sz="5600" dirty="0"/>
              <a:t>Click to edit Presentation title</a:t>
            </a:r>
            <a:endParaRPr lang="en-GB" sz="3067" dirty="0"/>
          </a:p>
        </p:txBody>
      </p:sp>
    </p:spTree>
    <p:extLst>
      <p:ext uri="{BB962C8B-B14F-4D97-AF65-F5344CB8AC3E}">
        <p14:creationId xmlns:p14="http://schemas.microsoft.com/office/powerpoint/2010/main" val="3711466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p:nvPr userDrawn="1"/>
        </p:nvSpPr>
        <p:spPr>
          <a:xfrm>
            <a:off x="816000" y="738189"/>
            <a:ext cx="6720747" cy="1592808"/>
          </a:xfrm>
          <a:prstGeom prst="rect">
            <a:avLst/>
          </a:prstGeom>
          <a:noFill/>
        </p:spPr>
        <p:txBody>
          <a:bodyPr wrap="square" rtlCol="0">
            <a:spAutoFit/>
          </a:bodyPr>
          <a:lstStyle/>
          <a:p>
            <a:pPr>
              <a:spcAft>
                <a:spcPts val="1333"/>
              </a:spcAft>
            </a:pPr>
            <a:r>
              <a:rPr lang="en-GB" sz="5600" dirty="0">
                <a:solidFill>
                  <a:schemeClr val="bg1"/>
                </a:solidFill>
              </a:rPr>
              <a:t>Thank you</a:t>
            </a:r>
          </a:p>
          <a:p>
            <a:r>
              <a:rPr lang="en-GB" sz="3067" dirty="0">
                <a:solidFill>
                  <a:schemeClr val="bg1"/>
                </a:solidFill>
              </a:rPr>
              <a:t>www.swindon.gov.uk</a:t>
            </a:r>
          </a:p>
        </p:txBody>
      </p:sp>
    </p:spTree>
    <p:extLst>
      <p:ext uri="{BB962C8B-B14F-4D97-AF65-F5344CB8AC3E}">
        <p14:creationId xmlns:p14="http://schemas.microsoft.com/office/powerpoint/2010/main" val="3516376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3163487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orange)">
    <p:spTree>
      <p:nvGrpSpPr>
        <p:cNvPr id="1" name=""/>
        <p:cNvGrpSpPr/>
        <p:nvPr/>
      </p:nvGrpSpPr>
      <p:grpSpPr>
        <a:xfrm>
          <a:off x="0" y="0"/>
          <a:ext cx="0" cy="0"/>
          <a:chOff x="0" y="0"/>
          <a:chExt cx="0" cy="0"/>
        </a:xfrm>
      </p:grpSpPr>
      <p:sp>
        <p:nvSpPr>
          <p:cNvPr id="3" name="Rectangle 2"/>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15999" y="274637"/>
            <a:ext cx="10561084" cy="1143000"/>
          </a:xfrm>
        </p:spPr>
        <p:txBody>
          <a:bodyPr/>
          <a:lstStyle>
            <a:lvl1pPr>
              <a:defRPr>
                <a:solidFill>
                  <a:schemeClr val="bg1"/>
                </a:solidFill>
              </a:defRPr>
            </a:lvl1pPr>
          </a:lstStyle>
          <a:p>
            <a:r>
              <a:rPr lang="en-US" dirty="0"/>
              <a:t>Click to edit Master title style</a:t>
            </a:r>
            <a:endParaRPr lang="en-GB" dirty="0"/>
          </a:p>
        </p:txBody>
      </p:sp>
      <p:sp>
        <p:nvSpPr>
          <p:cNvPr id="7" name="Text Placeholder 6"/>
          <p:cNvSpPr>
            <a:spLocks noGrp="1"/>
          </p:cNvSpPr>
          <p:nvPr>
            <p:ph type="body" sz="quarter" idx="11"/>
          </p:nvPr>
        </p:nvSpPr>
        <p:spPr>
          <a:xfrm>
            <a:off x="816000" y="1604944"/>
            <a:ext cx="10561083"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0929006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43946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text slide (orange)">
    <p:spTree>
      <p:nvGrpSpPr>
        <p:cNvPr id="1" name=""/>
        <p:cNvGrpSpPr/>
        <p:nvPr/>
      </p:nvGrpSpPr>
      <p:grpSpPr>
        <a:xfrm>
          <a:off x="0" y="0"/>
          <a:ext cx="0" cy="0"/>
          <a:chOff x="0" y="0"/>
          <a:chExt cx="0" cy="0"/>
        </a:xfrm>
      </p:grpSpPr>
      <p:sp>
        <p:nvSpPr>
          <p:cNvPr id="7" name="Rectangle 6"/>
          <p:cNvSpPr/>
          <p:nvPr userDrawn="1"/>
        </p:nvSpPr>
        <p:spPr>
          <a:xfrm>
            <a:off x="0" y="0"/>
            <a:ext cx="12192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5" name="Text Placeholder 6"/>
          <p:cNvSpPr>
            <a:spLocks noGrp="1"/>
          </p:cNvSpPr>
          <p:nvPr>
            <p:ph type="body" sz="quarter" idx="11"/>
          </p:nvPr>
        </p:nvSpPr>
        <p:spPr>
          <a:xfrm>
            <a:off x="816000" y="1604944"/>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6"/>
          <p:cNvSpPr>
            <a:spLocks noGrp="1"/>
          </p:cNvSpPr>
          <p:nvPr>
            <p:ph type="body" sz="quarter" idx="12"/>
          </p:nvPr>
        </p:nvSpPr>
        <p:spPr>
          <a:xfrm>
            <a:off x="6336000" y="1603200"/>
            <a:ext cx="5040000"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5764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49B0C-83D0-A443-8DE3-4ABA7B6CF7D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15FD1E-2C52-C649-B402-2DEF1A0FFC5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834197-82FA-F842-80EA-A4B9BA4E965C}"/>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5" name="Footer Placeholder 4">
            <a:extLst>
              <a:ext uri="{FF2B5EF4-FFF2-40B4-BE49-F238E27FC236}">
                <a16:creationId xmlns:a16="http://schemas.microsoft.com/office/drawing/2014/main" id="{C484F454-D01D-A140-88B1-A972459A3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71D8A-82DB-614D-B44A-C498D86AF97C}"/>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761860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6"/>
          <p:cNvSpPr>
            <a:spLocks noGrp="1"/>
          </p:cNvSpPr>
          <p:nvPr>
            <p:ph type="body" sz="quarter" idx="11"/>
          </p:nvPr>
        </p:nvSpPr>
        <p:spPr>
          <a:xfrm>
            <a:off x="816000" y="1604944"/>
            <a:ext cx="5040000" cy="384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Picture Placeholder 3"/>
          <p:cNvSpPr>
            <a:spLocks noGrp="1"/>
          </p:cNvSpPr>
          <p:nvPr>
            <p:ph type="pic" sz="quarter" idx="12" hasCustomPrompt="1"/>
          </p:nvPr>
        </p:nvSpPr>
        <p:spPr>
          <a:xfrm>
            <a:off x="6337084" y="1603200"/>
            <a:ext cx="5040000" cy="3840000"/>
          </a:xfrm>
        </p:spPr>
        <p:txBody>
          <a:bodyPr/>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1750314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and phot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4"/>
            <a:ext cx="10560000" cy="3841751"/>
          </a:xfrm>
        </p:spPr>
        <p:txBody>
          <a:bodyPr tIns="288000"/>
          <a:lstStyle>
            <a:lvl1pPr algn="ctr">
              <a:defRPr/>
            </a:lvl1pPr>
          </a:lstStyle>
          <a:p>
            <a:r>
              <a:rPr lang="en-GB" dirty="0"/>
              <a:t>Click the icon to insert a photo</a:t>
            </a:r>
          </a:p>
        </p:txBody>
      </p:sp>
    </p:spTree>
    <p:extLst>
      <p:ext uri="{BB962C8B-B14F-4D97-AF65-F5344CB8AC3E}">
        <p14:creationId xmlns:p14="http://schemas.microsoft.com/office/powerpoint/2010/main" val="1548757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920146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photo slide 2">
    <p:spTree>
      <p:nvGrpSpPr>
        <p:cNvPr id="1" name=""/>
        <p:cNvGrpSpPr/>
        <p:nvPr/>
      </p:nvGrpSpPr>
      <p:grpSpPr>
        <a:xfrm>
          <a:off x="0" y="0"/>
          <a:ext cx="0" cy="0"/>
          <a:chOff x="0" y="0"/>
          <a:chExt cx="0" cy="0"/>
        </a:xfrm>
      </p:grpSpPr>
      <p:sp>
        <p:nvSpPr>
          <p:cNvPr id="3" name="Rectangle 2"/>
          <p:cNvSpPr/>
          <p:nvPr userDrawn="1"/>
        </p:nvSpPr>
        <p:spPr>
          <a:xfrm>
            <a:off x="0" y="0"/>
            <a:ext cx="6096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816000" y="274637"/>
            <a:ext cx="5087979" cy="1143000"/>
          </a:xfrm>
        </p:spPr>
        <p:txBody>
          <a:bodyPr/>
          <a:lstStyle>
            <a:lvl1pPr>
              <a:defRPr>
                <a:solidFill>
                  <a:schemeClr val="bg1"/>
                </a:solidFill>
              </a:defRPr>
            </a:lvl1pPr>
          </a:lstStyle>
          <a:p>
            <a:r>
              <a:rPr lang="en-US" dirty="0"/>
              <a:t>Click to edit</a:t>
            </a:r>
            <a:endParaRPr lang="en-GB" dirty="0"/>
          </a:p>
        </p:txBody>
      </p:sp>
      <p:sp>
        <p:nvSpPr>
          <p:cNvPr id="7" name="Text Placeholder 6"/>
          <p:cNvSpPr>
            <a:spLocks noGrp="1"/>
          </p:cNvSpPr>
          <p:nvPr>
            <p:ph type="body" sz="quarter" idx="11"/>
          </p:nvPr>
        </p:nvSpPr>
        <p:spPr>
          <a:xfrm>
            <a:off x="816000" y="1604944"/>
            <a:ext cx="5087979" cy="38433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6096000" y="0"/>
            <a:ext cx="6096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262872634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photo slide 3">
    <p:spTree>
      <p:nvGrpSpPr>
        <p:cNvPr id="1" name=""/>
        <p:cNvGrpSpPr/>
        <p:nvPr/>
      </p:nvGrpSpPr>
      <p:grpSpPr>
        <a:xfrm>
          <a:off x="0" y="0"/>
          <a:ext cx="0" cy="0"/>
          <a:chOff x="0" y="0"/>
          <a:chExt cx="0" cy="0"/>
        </a:xfrm>
      </p:grpSpPr>
      <p:sp>
        <p:nvSpPr>
          <p:cNvPr id="3" name="Rectangle 2"/>
          <p:cNvSpPr/>
          <p:nvPr userDrawn="1"/>
        </p:nvSpPr>
        <p:spPr>
          <a:xfrm>
            <a:off x="0" y="0"/>
            <a:ext cx="4080000" cy="5446184"/>
          </a:xfrm>
          <a:prstGeom prst="rect">
            <a:avLst/>
          </a:prstGeom>
          <a:solidFill>
            <a:srgbClr val="EE7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 Placeholder 6"/>
          <p:cNvSpPr>
            <a:spLocks noGrp="1"/>
          </p:cNvSpPr>
          <p:nvPr>
            <p:ph type="body" sz="quarter" idx="11"/>
          </p:nvPr>
        </p:nvSpPr>
        <p:spPr>
          <a:xfrm>
            <a:off x="816000" y="740701"/>
            <a:ext cx="2975744" cy="47076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Picture Placeholder 4"/>
          <p:cNvSpPr>
            <a:spLocks noGrp="1"/>
          </p:cNvSpPr>
          <p:nvPr>
            <p:ph type="pic" sz="quarter" idx="12" hasCustomPrompt="1"/>
          </p:nvPr>
        </p:nvSpPr>
        <p:spPr>
          <a:xfrm>
            <a:off x="4080000" y="0"/>
            <a:ext cx="8112000" cy="5446184"/>
          </a:xfrm>
        </p:spPr>
        <p:txBody>
          <a:bodyPr tIns="360000"/>
          <a:lstStyle>
            <a:lvl1pPr algn="ctr">
              <a:defRPr/>
            </a:lvl1pPr>
          </a:lstStyle>
          <a:p>
            <a:r>
              <a:rPr lang="en-GB" dirty="0"/>
              <a:t>Click the icon to </a:t>
            </a:r>
            <a:br>
              <a:rPr lang="en-GB" dirty="0"/>
            </a:br>
            <a:r>
              <a:rPr lang="en-GB" dirty="0"/>
              <a:t>insert a photo</a:t>
            </a:r>
          </a:p>
        </p:txBody>
      </p:sp>
    </p:spTree>
    <p:extLst>
      <p:ext uri="{BB962C8B-B14F-4D97-AF65-F5344CB8AC3E}">
        <p14:creationId xmlns:p14="http://schemas.microsoft.com/office/powerpoint/2010/main" val="2898541484"/>
      </p:ext>
    </p:extLst>
  </p:cSld>
  <p:clrMapOvr>
    <a:masterClrMapping/>
  </p:clrMapOvr>
  <p:extLst>
    <p:ext uri="{DCECCB84-F9BA-43D5-87BE-67443E8EF086}">
      <p15:sldGuideLst xmlns:p15="http://schemas.microsoft.com/office/powerpoint/2012/main">
        <p15:guide id="1" pos="192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photo x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10" name="Picture Placeholder 3"/>
          <p:cNvSpPr>
            <a:spLocks noGrp="1"/>
          </p:cNvSpPr>
          <p:nvPr>
            <p:ph type="pic" sz="quarter" idx="11" hasCustomPrompt="1"/>
          </p:nvPr>
        </p:nvSpPr>
        <p:spPr>
          <a:xfrm>
            <a:off x="6216000" y="1628687"/>
            <a:ext cx="5160000" cy="2400000"/>
          </a:xfrm>
        </p:spPr>
        <p:txBody>
          <a:bodyPr tIns="144000">
            <a:normAutofit/>
          </a:bodyPr>
          <a:lstStyle>
            <a:lvl1pPr algn="ctr">
              <a:defRPr sz="2667"/>
            </a:lvl1pPr>
          </a:lstStyle>
          <a:p>
            <a:r>
              <a:rPr lang="en-GB" dirty="0"/>
              <a:t>Click icon to add photo</a:t>
            </a:r>
          </a:p>
        </p:txBody>
      </p:sp>
      <p:sp>
        <p:nvSpPr>
          <p:cNvPr id="14" name="Text Placeholder 12"/>
          <p:cNvSpPr>
            <a:spLocks noGrp="1"/>
          </p:cNvSpPr>
          <p:nvPr>
            <p:ph type="body" sz="quarter" idx="14"/>
          </p:nvPr>
        </p:nvSpPr>
        <p:spPr>
          <a:xfrm>
            <a:off x="6216000" y="4004432"/>
            <a:ext cx="5160000" cy="144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9" name="Picture Placeholder 3"/>
          <p:cNvSpPr>
            <a:spLocks noGrp="1"/>
          </p:cNvSpPr>
          <p:nvPr>
            <p:ph type="pic" sz="quarter" idx="15" hasCustomPrompt="1"/>
          </p:nvPr>
        </p:nvSpPr>
        <p:spPr>
          <a:xfrm>
            <a:off x="816000" y="1635957"/>
            <a:ext cx="5160000" cy="2400000"/>
          </a:xfrm>
        </p:spPr>
        <p:txBody>
          <a:bodyPr tIns="144000">
            <a:normAutofit/>
          </a:bodyPr>
          <a:lstStyle>
            <a:lvl1pPr algn="ctr">
              <a:defRPr sz="2667"/>
            </a:lvl1pPr>
          </a:lstStyle>
          <a:p>
            <a:r>
              <a:rPr lang="en-GB" dirty="0"/>
              <a:t>Click icon to add photo</a:t>
            </a:r>
          </a:p>
        </p:txBody>
      </p:sp>
      <p:sp>
        <p:nvSpPr>
          <p:cNvPr id="12" name="Text Placeholder 12"/>
          <p:cNvSpPr>
            <a:spLocks noGrp="1"/>
          </p:cNvSpPr>
          <p:nvPr>
            <p:ph type="body" sz="quarter" idx="16"/>
          </p:nvPr>
        </p:nvSpPr>
        <p:spPr>
          <a:xfrm>
            <a:off x="816000" y="4004432"/>
            <a:ext cx="5160000" cy="144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595601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hoto x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Picture Placeholder 3"/>
          <p:cNvSpPr>
            <a:spLocks noGrp="1"/>
          </p:cNvSpPr>
          <p:nvPr>
            <p:ph type="pic" sz="quarter" idx="10" hasCustomPrompt="1"/>
          </p:nvPr>
        </p:nvSpPr>
        <p:spPr>
          <a:xfrm>
            <a:off x="816000" y="1604432"/>
            <a:ext cx="3360000" cy="1920000"/>
          </a:xfrm>
        </p:spPr>
        <p:txBody>
          <a:bodyPr tIns="144000">
            <a:normAutofit/>
          </a:bodyPr>
          <a:lstStyle>
            <a:lvl1pPr algn="ctr">
              <a:defRPr sz="2667"/>
            </a:lvl1pPr>
          </a:lstStyle>
          <a:p>
            <a:r>
              <a:rPr lang="en-GB" dirty="0"/>
              <a:t>Click icon to add photo</a:t>
            </a:r>
          </a:p>
        </p:txBody>
      </p:sp>
      <p:sp>
        <p:nvSpPr>
          <p:cNvPr id="10" name="Picture Placeholder 3"/>
          <p:cNvSpPr>
            <a:spLocks noGrp="1"/>
          </p:cNvSpPr>
          <p:nvPr>
            <p:ph type="pic" sz="quarter" idx="11" hasCustomPrompt="1"/>
          </p:nvPr>
        </p:nvSpPr>
        <p:spPr>
          <a:xfrm>
            <a:off x="4414917" y="1604432"/>
            <a:ext cx="3360000" cy="1920000"/>
          </a:xfrm>
        </p:spPr>
        <p:txBody>
          <a:bodyPr tIns="144000">
            <a:normAutofit/>
          </a:bodyPr>
          <a:lstStyle>
            <a:lvl1pPr algn="ctr">
              <a:defRPr sz="2667"/>
            </a:lvl1pPr>
          </a:lstStyle>
          <a:p>
            <a:r>
              <a:rPr lang="en-GB" dirty="0"/>
              <a:t>Click icon to add photo</a:t>
            </a:r>
          </a:p>
        </p:txBody>
      </p:sp>
      <p:sp>
        <p:nvSpPr>
          <p:cNvPr id="11" name="Picture Placeholder 3"/>
          <p:cNvSpPr>
            <a:spLocks noGrp="1"/>
          </p:cNvSpPr>
          <p:nvPr>
            <p:ph type="pic" sz="quarter" idx="12" hasCustomPrompt="1"/>
          </p:nvPr>
        </p:nvSpPr>
        <p:spPr>
          <a:xfrm>
            <a:off x="8013835" y="1604433"/>
            <a:ext cx="3360000" cy="1920000"/>
          </a:xfrm>
        </p:spPr>
        <p:txBody>
          <a:bodyPr tIns="144000">
            <a:normAutofit/>
          </a:bodyPr>
          <a:lstStyle>
            <a:lvl1pPr algn="ctr">
              <a:defRPr sz="2667"/>
            </a:lvl1pPr>
          </a:lstStyle>
          <a:p>
            <a:r>
              <a:rPr lang="en-GB" dirty="0"/>
              <a:t>Click icon to add photo</a:t>
            </a:r>
          </a:p>
        </p:txBody>
      </p:sp>
      <p:sp>
        <p:nvSpPr>
          <p:cNvPr id="13" name="Text Placeholder 12"/>
          <p:cNvSpPr>
            <a:spLocks noGrp="1"/>
          </p:cNvSpPr>
          <p:nvPr>
            <p:ph type="body" sz="quarter" idx="13"/>
          </p:nvPr>
        </p:nvSpPr>
        <p:spPr>
          <a:xfrm>
            <a:off x="816000"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4" name="Text Placeholder 12"/>
          <p:cNvSpPr>
            <a:spLocks noGrp="1"/>
          </p:cNvSpPr>
          <p:nvPr>
            <p:ph type="body" sz="quarter" idx="14"/>
          </p:nvPr>
        </p:nvSpPr>
        <p:spPr>
          <a:xfrm>
            <a:off x="4414917" y="3524432"/>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
        <p:nvSpPr>
          <p:cNvPr id="15" name="Text Placeholder 12"/>
          <p:cNvSpPr>
            <a:spLocks noGrp="1"/>
          </p:cNvSpPr>
          <p:nvPr>
            <p:ph type="body" sz="quarter" idx="15"/>
          </p:nvPr>
        </p:nvSpPr>
        <p:spPr>
          <a:xfrm>
            <a:off x="8013835" y="3526184"/>
            <a:ext cx="3360000" cy="1920000"/>
          </a:xfrm>
          <a:solidFill>
            <a:srgbClr val="EE7401"/>
          </a:solidFill>
        </p:spPr>
        <p:txBody>
          <a:bodyPr lIns="180000" tIns="180000" rIns="180000" bIns="180000">
            <a:normAutofit/>
          </a:bodyPr>
          <a:lstStyle>
            <a:lvl1pPr algn="l">
              <a:defRPr sz="2667">
                <a:solidFill>
                  <a:schemeClr val="bg1"/>
                </a:solidFill>
              </a:defRPr>
            </a:lvl1pPr>
          </a:lstStyle>
          <a:p>
            <a:pPr lvl="0"/>
            <a:r>
              <a:rPr lang="en-US" dirty="0"/>
              <a:t>Click to edit Master text styles</a:t>
            </a:r>
            <a:endParaRPr lang="en-GB" dirty="0"/>
          </a:p>
        </p:txBody>
      </p:sp>
    </p:spTree>
    <p:extLst>
      <p:ext uri="{BB962C8B-B14F-4D97-AF65-F5344CB8AC3E}">
        <p14:creationId xmlns:p14="http://schemas.microsoft.com/office/powerpoint/2010/main" val="320811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4" name="Chart Placeholder 3"/>
          <p:cNvSpPr>
            <a:spLocks noGrp="1"/>
          </p:cNvSpPr>
          <p:nvPr>
            <p:ph type="chart" sz="quarter" idx="10" hasCustomPrompt="1"/>
          </p:nvPr>
        </p:nvSpPr>
        <p:spPr>
          <a:xfrm>
            <a:off x="817034" y="1604434"/>
            <a:ext cx="10558967" cy="3841751"/>
          </a:xfrm>
        </p:spPr>
        <p:txBody>
          <a:bodyPr tIns="180000"/>
          <a:lstStyle>
            <a:lvl1pPr algn="ctr">
              <a:defRPr/>
            </a:lvl1pPr>
          </a:lstStyle>
          <a:p>
            <a:r>
              <a:rPr lang="en-GB" dirty="0"/>
              <a:t>Click the icon below to create a chart</a:t>
            </a:r>
          </a:p>
        </p:txBody>
      </p:sp>
    </p:spTree>
    <p:extLst>
      <p:ext uri="{BB962C8B-B14F-4D97-AF65-F5344CB8AC3E}">
        <p14:creationId xmlns:p14="http://schemas.microsoft.com/office/powerpoint/2010/main" val="2669007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Table Placeholder 4"/>
          <p:cNvSpPr>
            <a:spLocks noGrp="1"/>
          </p:cNvSpPr>
          <p:nvPr>
            <p:ph type="tbl" sz="quarter" idx="10" hasCustomPrompt="1"/>
          </p:nvPr>
        </p:nvSpPr>
        <p:spPr>
          <a:xfrm>
            <a:off x="814917" y="1604435"/>
            <a:ext cx="10561083" cy="3841749"/>
          </a:xfrm>
        </p:spPr>
        <p:txBody>
          <a:bodyPr tIns="180000"/>
          <a:lstStyle>
            <a:lvl1pPr algn="ctr">
              <a:defRPr baseline="0"/>
            </a:lvl1pPr>
          </a:lstStyle>
          <a:p>
            <a:r>
              <a:rPr lang="en-GB" dirty="0"/>
              <a:t>Click the icon below to create a table</a:t>
            </a:r>
          </a:p>
        </p:txBody>
      </p:sp>
    </p:spTree>
    <p:extLst>
      <p:ext uri="{BB962C8B-B14F-4D97-AF65-F5344CB8AC3E}">
        <p14:creationId xmlns:p14="http://schemas.microsoft.com/office/powerpoint/2010/main" val="18126979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5" name="Media Placeholder 4"/>
          <p:cNvSpPr>
            <a:spLocks noGrp="1" noChangeAspect="1"/>
          </p:cNvSpPr>
          <p:nvPr>
            <p:ph type="media" sz="quarter" idx="10" hasCustomPrompt="1"/>
          </p:nvPr>
        </p:nvSpPr>
        <p:spPr>
          <a:xfrm>
            <a:off x="1776000" y="558909"/>
            <a:ext cx="8640000" cy="4861963"/>
          </a:xfrm>
        </p:spPr>
        <p:txBody>
          <a:bodyPr tIns="360000"/>
          <a:lstStyle>
            <a:lvl1pPr algn="ctr">
              <a:defRPr/>
            </a:lvl1pPr>
          </a:lstStyle>
          <a:p>
            <a:r>
              <a:rPr lang="en-GB" dirty="0"/>
              <a:t>Click icon below to add a video or other media</a:t>
            </a:r>
          </a:p>
        </p:txBody>
      </p:sp>
    </p:spTree>
    <p:extLst>
      <p:ext uri="{BB962C8B-B14F-4D97-AF65-F5344CB8AC3E}">
        <p14:creationId xmlns:p14="http://schemas.microsoft.com/office/powerpoint/2010/main" val="28941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7F64-C808-AE43-B6AA-A31363911C1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DB9AD2-47E4-554B-BB79-6CD995E218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F38217-F35F-3040-8CCC-3CDE3BD7F91D}"/>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5" name="Footer Placeholder 4">
            <a:extLst>
              <a:ext uri="{FF2B5EF4-FFF2-40B4-BE49-F238E27FC236}">
                <a16:creationId xmlns:a16="http://schemas.microsoft.com/office/drawing/2014/main" id="{57560E95-EE38-1445-A64C-C1E3EE8A3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22281-FF6C-5845-9156-4E101C753C67}"/>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3352013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798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831856" y="1709826"/>
            <a:ext cx="10515600" cy="2852737"/>
          </a:xfrm>
          <a:prstGeom prst="rect">
            <a:avLst/>
          </a:prstGeom>
        </p:spPr>
        <p:txBody>
          <a:bodyPr anchor="b"/>
          <a:lstStyle>
            <a:lvl1pPr>
              <a:defRPr sz="6000"/>
            </a:lvl1pPr>
          </a:lstStyle>
          <a:p>
            <a:r>
              <a:t>Title Text</a:t>
            </a:r>
          </a:p>
        </p:txBody>
      </p:sp>
      <p:sp>
        <p:nvSpPr>
          <p:cNvPr id="30" name="Shape 30"/>
          <p:cNvSpPr>
            <a:spLocks noGrp="1"/>
          </p:cNvSpPr>
          <p:nvPr>
            <p:ph type="body" sz="quarter" idx="1"/>
          </p:nvPr>
        </p:nvSpPr>
        <p:spPr>
          <a:xfrm>
            <a:off x="831856" y="4589550"/>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685082DE-41C9-432E-91D7-26669FF291BF}" type="slidenum">
              <a:rPr lang="en-GB" smtClean="0"/>
              <a:t>‹#›</a:t>
            </a:fld>
            <a:endParaRPr lang="en-GB"/>
          </a:p>
        </p:txBody>
      </p:sp>
    </p:spTree>
    <p:extLst>
      <p:ext uri="{BB962C8B-B14F-4D97-AF65-F5344CB8AC3E}">
        <p14:creationId xmlns:p14="http://schemas.microsoft.com/office/powerpoint/2010/main" val="23990761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C176A94-669B-4585-9878-52CF274BC938}"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994186-735C-4859-A4AF-2805A53EA067}" type="slidenum">
              <a:rPr lang="en-GB" smtClean="0"/>
              <a:t>‹#›</a:t>
            </a:fld>
            <a:endParaRPr lang="en-GB"/>
          </a:p>
        </p:txBody>
      </p:sp>
    </p:spTree>
    <p:extLst>
      <p:ext uri="{BB962C8B-B14F-4D97-AF65-F5344CB8AC3E}">
        <p14:creationId xmlns:p14="http://schemas.microsoft.com/office/powerpoint/2010/main" val="396743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392000" y="0"/>
            <a:ext cx="4800000" cy="4800000"/>
          </a:xfrm>
          <a:prstGeom prst="rect">
            <a:avLst/>
          </a:prstGeom>
        </p:spPr>
        <p:txBody>
          <a:bodyPr lIns="0" tIns="360000" rIns="0" bIns="0"/>
          <a:lstStyle>
            <a:lvl1pPr algn="ctr">
              <a:defRPr sz="3200" baseline="0"/>
            </a:lvl1pPr>
          </a:lstStyle>
          <a:p>
            <a:r>
              <a:rPr lang="en-GB" dirty="0"/>
              <a:t>Click the icon to insert </a:t>
            </a:r>
            <a:br>
              <a:rPr lang="en-GB" dirty="0"/>
            </a:br>
            <a:r>
              <a:rPr lang="en-GB" dirty="0"/>
              <a:t>a photo if required</a:t>
            </a:r>
          </a:p>
        </p:txBody>
      </p:sp>
      <p:sp>
        <p:nvSpPr>
          <p:cNvPr id="7" name="Text Placeholder 6"/>
          <p:cNvSpPr>
            <a:spLocks noGrp="1"/>
          </p:cNvSpPr>
          <p:nvPr>
            <p:ph type="body" sz="quarter" idx="11" hasCustomPrompt="1"/>
          </p:nvPr>
        </p:nvSpPr>
        <p:spPr>
          <a:xfrm>
            <a:off x="816000" y="2605993"/>
            <a:ext cx="5808064" cy="576361"/>
          </a:xfrm>
          <a:prstGeom prst="rect">
            <a:avLst/>
          </a:prstGeom>
        </p:spPr>
        <p:txBody>
          <a:bodyPr lIns="0" tIns="0" rIns="0" bIns="0" anchor="ctr" anchorCtr="0">
            <a:normAutofit/>
          </a:bodyPr>
          <a:lstStyle>
            <a:lvl1pPr>
              <a:defRPr sz="3067">
                <a:solidFill>
                  <a:schemeClr val="bg1"/>
                </a:solidFill>
              </a:defRPr>
            </a:lvl1pPr>
          </a:lstStyle>
          <a:p>
            <a:r>
              <a:rPr lang="en-US" sz="3067" dirty="0"/>
              <a:t>Click to edit date</a:t>
            </a:r>
            <a:endParaRPr lang="en-GB" sz="3067" dirty="0"/>
          </a:p>
        </p:txBody>
      </p:sp>
      <p:sp>
        <p:nvSpPr>
          <p:cNvPr id="9" name="Text Placeholder 8"/>
          <p:cNvSpPr>
            <a:spLocks noGrp="1"/>
          </p:cNvSpPr>
          <p:nvPr>
            <p:ph type="body" sz="quarter" idx="12" hasCustomPrompt="1"/>
          </p:nvPr>
        </p:nvSpPr>
        <p:spPr>
          <a:xfrm>
            <a:off x="816000" y="3301217"/>
            <a:ext cx="5807803" cy="511827"/>
          </a:xfrm>
          <a:prstGeom prst="rect">
            <a:avLst/>
          </a:prstGeom>
        </p:spPr>
        <p:txBody>
          <a:bodyPr lIns="0" tIns="0" rIns="0" bIns="0">
            <a:normAutofit/>
          </a:bodyPr>
          <a:lstStyle>
            <a:lvl1pPr>
              <a:defRPr sz="2667">
                <a:solidFill>
                  <a:schemeClr val="bg1"/>
                </a:solidFill>
              </a:defRPr>
            </a:lvl1pPr>
          </a:lstStyle>
          <a:p>
            <a:r>
              <a:rPr lang="en-GB" sz="2667" dirty="0"/>
              <a:t>Click to add your name</a:t>
            </a:r>
            <a:endParaRPr lang="en-GB" sz="3067" dirty="0"/>
          </a:p>
        </p:txBody>
      </p:sp>
      <p:sp>
        <p:nvSpPr>
          <p:cNvPr id="10" name="Text Placeholder 8"/>
          <p:cNvSpPr>
            <a:spLocks noGrp="1"/>
          </p:cNvSpPr>
          <p:nvPr>
            <p:ph type="body" sz="quarter" idx="13" hasCustomPrompt="1"/>
          </p:nvPr>
        </p:nvSpPr>
        <p:spPr>
          <a:xfrm>
            <a:off x="816000" y="3781271"/>
            <a:ext cx="5807803" cy="511827"/>
          </a:xfrm>
          <a:prstGeom prst="rect">
            <a:avLst/>
          </a:prstGeom>
        </p:spPr>
        <p:txBody>
          <a:bodyPr lIns="0" tIns="0" rIns="0" bIns="0">
            <a:normAutofit/>
          </a:bodyPr>
          <a:lstStyle>
            <a:lvl1pPr>
              <a:defRPr sz="2667" baseline="0">
                <a:solidFill>
                  <a:schemeClr val="bg1"/>
                </a:solidFill>
              </a:defRPr>
            </a:lvl1pPr>
          </a:lstStyle>
          <a:p>
            <a:r>
              <a:rPr lang="en-GB" sz="2667" dirty="0"/>
              <a:t>Click to add your service area</a:t>
            </a:r>
            <a:endParaRPr lang="en-GB" sz="3067" dirty="0"/>
          </a:p>
        </p:txBody>
      </p:sp>
      <p:sp>
        <p:nvSpPr>
          <p:cNvPr id="11" name="Text Placeholder 8"/>
          <p:cNvSpPr>
            <a:spLocks noGrp="1"/>
          </p:cNvSpPr>
          <p:nvPr>
            <p:ph type="body" sz="quarter" idx="14" hasCustomPrompt="1"/>
          </p:nvPr>
        </p:nvSpPr>
        <p:spPr>
          <a:xfrm>
            <a:off x="816000" y="740702"/>
            <a:ext cx="6288117" cy="1703740"/>
          </a:xfrm>
          <a:prstGeom prst="rect">
            <a:avLst/>
          </a:prstGeom>
        </p:spPr>
        <p:txBody>
          <a:bodyPr lIns="0" tIns="0" rIns="0" bIns="0" anchor="b" anchorCtr="0">
            <a:normAutofit/>
          </a:bodyPr>
          <a:lstStyle>
            <a:lvl1pPr>
              <a:spcBef>
                <a:spcPts val="0"/>
              </a:spcBef>
              <a:defRPr sz="5600" baseline="0">
                <a:solidFill>
                  <a:schemeClr val="bg1"/>
                </a:solidFill>
              </a:defRPr>
            </a:lvl1pPr>
          </a:lstStyle>
          <a:p>
            <a:r>
              <a:rPr lang="en-GB" sz="5600" dirty="0"/>
              <a:t>Click to edit Presentation title</a:t>
            </a:r>
            <a:endParaRPr lang="en-GB" sz="3067" dirty="0"/>
          </a:p>
        </p:txBody>
      </p:sp>
    </p:spTree>
    <p:extLst>
      <p:ext uri="{BB962C8B-B14F-4D97-AF65-F5344CB8AC3E}">
        <p14:creationId xmlns:p14="http://schemas.microsoft.com/office/powerpoint/2010/main" val="889417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p:cNvSpPr txBox="1"/>
          <p:nvPr userDrawn="1"/>
        </p:nvSpPr>
        <p:spPr>
          <a:xfrm>
            <a:off x="816000" y="738189"/>
            <a:ext cx="6720747" cy="1592808"/>
          </a:xfrm>
          <a:prstGeom prst="rect">
            <a:avLst/>
          </a:prstGeom>
          <a:noFill/>
        </p:spPr>
        <p:txBody>
          <a:bodyPr wrap="square" rtlCol="0">
            <a:spAutoFit/>
          </a:bodyPr>
          <a:lstStyle/>
          <a:p>
            <a:pPr>
              <a:spcAft>
                <a:spcPts val="1333"/>
              </a:spcAft>
            </a:pPr>
            <a:r>
              <a:rPr lang="en-GB" sz="5600" dirty="0">
                <a:solidFill>
                  <a:schemeClr val="bg1"/>
                </a:solidFill>
              </a:rPr>
              <a:t>Thank you</a:t>
            </a:r>
          </a:p>
          <a:p>
            <a:r>
              <a:rPr lang="en-GB" sz="3067" dirty="0">
                <a:solidFill>
                  <a:schemeClr val="bg1"/>
                </a:solidFill>
              </a:rPr>
              <a:t>www.swindon.gov.uk</a:t>
            </a:r>
          </a:p>
        </p:txBody>
      </p:sp>
    </p:spTree>
    <p:extLst>
      <p:ext uri="{BB962C8B-B14F-4D97-AF65-F5344CB8AC3E}">
        <p14:creationId xmlns:p14="http://schemas.microsoft.com/office/powerpoint/2010/main" val="619686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8E88A6C-CA04-4330-BEA2-4A5F4D7A6C52}"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EE410-BD49-4FAC-A828-22C41BA895FC}"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180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88A6C-CA04-4330-BEA2-4A5F4D7A6C52}"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3469501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E88A6C-CA04-4330-BEA2-4A5F4D7A6C52}"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EE410-BD49-4FAC-A828-22C41BA895FC}"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01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E88A6C-CA04-4330-BEA2-4A5F4D7A6C52}" type="datetimeFigureOut">
              <a:rPr lang="en-GB" smtClean="0"/>
              <a:t>28/06/2023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1321738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E88A6C-CA04-4330-BEA2-4A5F4D7A6C52}" type="datetimeFigureOut">
              <a:rPr lang="en-GB" smtClean="0"/>
              <a:t>28/06/2023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208563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9273-582F-D942-8B09-D6BF2DC8FAF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96F0BA3-AFE5-8B40-9A3B-7355FC7FA05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44CBB3-901C-004A-ACFD-B041752FE80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A46E366-4893-114C-A52B-AF981492316F}"/>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6" name="Footer Placeholder 5">
            <a:extLst>
              <a:ext uri="{FF2B5EF4-FFF2-40B4-BE49-F238E27FC236}">
                <a16:creationId xmlns:a16="http://schemas.microsoft.com/office/drawing/2014/main" id="{0B90A5D6-50E1-1046-90A7-CB59E5219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368E4-EBD3-9F43-86F6-3608EAFEF691}"/>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2385076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E88A6C-CA04-4330-BEA2-4A5F4D7A6C52}" type="datetimeFigureOut">
              <a:rPr lang="en-GB" smtClean="0"/>
              <a:t>28/06/2023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49850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8E88A6C-CA04-4330-BEA2-4A5F4D7A6C52}" type="datetimeFigureOut">
              <a:rPr lang="en-GB" smtClean="0"/>
              <a:t>28/06/2023</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166015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8E88A6C-CA04-4330-BEA2-4A5F4D7A6C52}" type="datetimeFigureOut">
              <a:rPr lang="en-GB" smtClean="0"/>
              <a:t>28/06/2023</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55EE410-BD49-4FAC-A828-22C41BA895FC}" type="slidenum">
              <a:rPr lang="en-GB" smtClean="0"/>
              <a:t>‹#›</a:t>
            </a:fld>
            <a:endParaRPr lang="en-GB"/>
          </a:p>
        </p:txBody>
      </p:sp>
    </p:spTree>
    <p:extLst>
      <p:ext uri="{BB962C8B-B14F-4D97-AF65-F5344CB8AC3E}">
        <p14:creationId xmlns:p14="http://schemas.microsoft.com/office/powerpoint/2010/main" val="3214485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8E88A6C-CA04-4330-BEA2-4A5F4D7A6C52}" type="datetimeFigureOut">
              <a:rPr lang="en-GB" smtClean="0"/>
              <a:t>28/06/2023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190631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88A6C-CA04-4330-BEA2-4A5F4D7A6C52}"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2900169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88A6C-CA04-4330-BEA2-4A5F4D7A6C52}" type="datetimeFigureOut">
              <a:rPr lang="en-GB" smtClean="0"/>
              <a:t>28/06/2023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55EE410-BD49-4FAC-A828-22C41BA895FC}" type="slidenum">
              <a:rPr lang="en-GB" smtClean="0"/>
              <a:t>‹#›</a:t>
            </a:fld>
            <a:endParaRPr lang="en-GB"/>
          </a:p>
        </p:txBody>
      </p:sp>
    </p:spTree>
    <p:extLst>
      <p:ext uri="{BB962C8B-B14F-4D97-AF65-F5344CB8AC3E}">
        <p14:creationId xmlns:p14="http://schemas.microsoft.com/office/powerpoint/2010/main" val="1564982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24CE-790A-6A41-A4B7-F554CFA4B00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C44BBD-132F-984C-B87F-85BB0D1DD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E30146-8872-D142-9E6A-5F588543553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87B4BD-2C79-2542-AE73-994797AAD6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8917F38-125C-DC4F-B9B4-82D8F4B91E5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53C88F6-6E9F-244C-A793-20ABA4996F99}"/>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8" name="Footer Placeholder 7">
            <a:extLst>
              <a:ext uri="{FF2B5EF4-FFF2-40B4-BE49-F238E27FC236}">
                <a16:creationId xmlns:a16="http://schemas.microsoft.com/office/drawing/2014/main" id="{26294810-2A10-5E4C-BE4C-2B85826A2A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59C749-543A-8342-BE1A-780CCB0C907C}"/>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392286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7B2D8-995C-5041-BB6C-982DFFC4AE6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14B6715-CA19-8B4D-8155-B51A778EDFCA}"/>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4" name="Footer Placeholder 3">
            <a:extLst>
              <a:ext uri="{FF2B5EF4-FFF2-40B4-BE49-F238E27FC236}">
                <a16:creationId xmlns:a16="http://schemas.microsoft.com/office/drawing/2014/main" id="{60318017-3894-B845-864E-B2B5BD7D17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D301D1-7686-DF4E-90B7-694E56CCF1A0}"/>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846452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38D2FE-8FCD-6B49-9F78-A0AD085B2A08}"/>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3" name="Footer Placeholder 2">
            <a:extLst>
              <a:ext uri="{FF2B5EF4-FFF2-40B4-BE49-F238E27FC236}">
                <a16:creationId xmlns:a16="http://schemas.microsoft.com/office/drawing/2014/main" id="{4B2F2E8A-F653-6047-8E82-B3C383666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C4D2C8-CE2B-B14C-A6E8-1A8E15ECA1FA}"/>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4709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543E-68F0-4A49-B397-DED70C39DD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C63A6A-5BF5-274D-B309-2CD639FD24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E7B1E2B-4D5D-7D4D-AAB9-178B1A335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018C97-B872-5442-9C5E-93C69FCCB8FE}"/>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6" name="Footer Placeholder 5">
            <a:extLst>
              <a:ext uri="{FF2B5EF4-FFF2-40B4-BE49-F238E27FC236}">
                <a16:creationId xmlns:a16="http://schemas.microsoft.com/office/drawing/2014/main" id="{335BE5E6-DAF3-9845-A716-C406084325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2FB13B-0769-BC4C-A8B9-E7E6238518E3}"/>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156015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0C50-FF91-DB4C-905D-CF2E486585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9B15C47-1DB7-594A-934D-E44860766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F11D18-2508-B540-9290-202FD84E1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185F68-ACC0-9C40-BF5E-C60B0B46DABD}"/>
              </a:ext>
            </a:extLst>
          </p:cNvPr>
          <p:cNvSpPr>
            <a:spLocks noGrp="1"/>
          </p:cNvSpPr>
          <p:nvPr>
            <p:ph type="dt" sz="half" idx="10"/>
          </p:nvPr>
        </p:nvSpPr>
        <p:spPr/>
        <p:txBody>
          <a:bodyPr/>
          <a:lstStyle/>
          <a:p>
            <a:fld id="{177ECCC6-E652-5946-A88E-25762956F621}" type="datetimeFigureOut">
              <a:rPr lang="en-US" smtClean="0"/>
              <a:t>6/28/23</a:t>
            </a:fld>
            <a:endParaRPr lang="en-US"/>
          </a:p>
        </p:txBody>
      </p:sp>
      <p:sp>
        <p:nvSpPr>
          <p:cNvPr id="6" name="Footer Placeholder 5">
            <a:extLst>
              <a:ext uri="{FF2B5EF4-FFF2-40B4-BE49-F238E27FC236}">
                <a16:creationId xmlns:a16="http://schemas.microsoft.com/office/drawing/2014/main" id="{840256F9-4F5E-2C41-84CE-C0AC2A639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C811D-25FA-E941-B2F2-2E46CB074DF1}"/>
              </a:ext>
            </a:extLst>
          </p:cNvPr>
          <p:cNvSpPr>
            <a:spLocks noGrp="1"/>
          </p:cNvSpPr>
          <p:nvPr>
            <p:ph type="sldNum" sz="quarter" idx="12"/>
          </p:nvPr>
        </p:nvSpPr>
        <p:spPr/>
        <p:txBody>
          <a:bodyPr/>
          <a:lstStyle/>
          <a:p>
            <a:fld id="{8A052237-D2D8-7B4C-BF89-5EB8BB5455F5}" type="slidenum">
              <a:rPr lang="en-US" smtClean="0"/>
              <a:t>‹#›</a:t>
            </a:fld>
            <a:endParaRPr lang="en-US"/>
          </a:p>
        </p:txBody>
      </p:sp>
    </p:spTree>
    <p:extLst>
      <p:ext uri="{BB962C8B-B14F-4D97-AF65-F5344CB8AC3E}">
        <p14:creationId xmlns:p14="http://schemas.microsoft.com/office/powerpoint/2010/main" val="278427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B56F08-6FE0-974A-8856-05284B5C5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AA4E439-36CB-6C44-9FF6-69B7081102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27BE5E-2D33-B245-9D0E-0CB00568AF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ECCC6-E652-5946-A88E-25762956F621}" type="datetimeFigureOut">
              <a:rPr lang="en-US" smtClean="0"/>
              <a:t>6/28/23</a:t>
            </a:fld>
            <a:endParaRPr lang="en-US"/>
          </a:p>
        </p:txBody>
      </p:sp>
      <p:sp>
        <p:nvSpPr>
          <p:cNvPr id="5" name="Footer Placeholder 4">
            <a:extLst>
              <a:ext uri="{FF2B5EF4-FFF2-40B4-BE49-F238E27FC236}">
                <a16:creationId xmlns:a16="http://schemas.microsoft.com/office/drawing/2014/main" id="{6AA1A52A-C24A-3744-8ED1-48C7BABF0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237F4E-5708-8E42-8EEC-9969C3956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52237-D2D8-7B4C-BF89-5EB8BB5455F5}" type="slidenum">
              <a:rPr lang="en-US" smtClean="0"/>
              <a:t>‹#›</a:t>
            </a:fld>
            <a:endParaRPr lang="en-US"/>
          </a:p>
        </p:txBody>
      </p:sp>
    </p:spTree>
    <p:extLst>
      <p:ext uri="{BB962C8B-B14F-4D97-AF65-F5344CB8AC3E}">
        <p14:creationId xmlns:p14="http://schemas.microsoft.com/office/powerpoint/2010/main" val="429446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7704" y="4651245"/>
            <a:ext cx="4844297" cy="2206756"/>
          </a:xfrm>
          <a:prstGeom prst="rect">
            <a:avLst/>
          </a:prstGeom>
        </p:spPr>
      </p:pic>
      <p:sp>
        <p:nvSpPr>
          <p:cNvPr id="5" name="object 2"/>
          <p:cNvSpPr/>
          <p:nvPr userDrawn="1"/>
        </p:nvSpPr>
        <p:spPr>
          <a:xfrm>
            <a:off x="0" y="0"/>
            <a:ext cx="12192000" cy="4800600"/>
          </a:xfrm>
          <a:custGeom>
            <a:avLst/>
            <a:gdLst/>
            <a:ahLst/>
            <a:cxnLst/>
            <a:rect l="l" t="t" r="r" b="b"/>
            <a:pathLst>
              <a:path w="9144000" h="3600450">
                <a:moveTo>
                  <a:pt x="0" y="3600005"/>
                </a:moveTo>
                <a:lnTo>
                  <a:pt x="9144000" y="3600005"/>
                </a:lnTo>
                <a:lnTo>
                  <a:pt x="9144000" y="0"/>
                </a:lnTo>
                <a:lnTo>
                  <a:pt x="0" y="0"/>
                </a:lnTo>
                <a:lnTo>
                  <a:pt x="0" y="3600005"/>
                </a:lnTo>
                <a:close/>
              </a:path>
            </a:pathLst>
          </a:custGeom>
          <a:solidFill>
            <a:srgbClr val="EE7401"/>
          </a:solidFill>
        </p:spPr>
        <p:txBody>
          <a:bodyPr wrap="square" lIns="0" tIns="0" rIns="0" bIns="0" rtlCol="0"/>
          <a:lstStyle/>
          <a:p>
            <a:endParaRPr sz="2400"/>
          </a:p>
        </p:txBody>
      </p:sp>
    </p:spTree>
    <p:extLst>
      <p:ext uri="{BB962C8B-B14F-4D97-AF65-F5344CB8AC3E}">
        <p14:creationId xmlns:p14="http://schemas.microsoft.com/office/powerpoint/2010/main" val="3179894081"/>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1219170" rtl="0" eaLnBrk="1" latinLnBrk="0" hangingPunct="1">
        <a:spcBef>
          <a:spcPct val="0"/>
        </a:spcBef>
        <a:buNone/>
        <a:defRPr sz="5600" kern="1200">
          <a:solidFill>
            <a:schemeClr val="tx1"/>
          </a:solidFill>
          <a:latin typeface="Myriad Pro Light" pitchFamily="34" charset="0"/>
          <a:ea typeface="+mj-ea"/>
          <a:cs typeface="+mj-cs"/>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Myriad Pro Light" pitchFamily="34" charset="0"/>
          <a:ea typeface="+mn-ea"/>
          <a:cs typeface="+mn-cs"/>
        </a:defRPr>
      </a:lvl1pPr>
      <a:lvl2pPr marL="958827" indent="-349242" algn="l" defTabSz="1219170" rtl="0" eaLnBrk="1" latinLnBrk="0" hangingPunct="1">
        <a:spcBef>
          <a:spcPct val="20000"/>
        </a:spcBef>
        <a:buFont typeface="Arial" pitchFamily="34" charset="0"/>
        <a:buChar char="•"/>
        <a:defRPr sz="3733" kern="1200">
          <a:solidFill>
            <a:schemeClr val="tx1"/>
          </a:solidFill>
          <a:latin typeface="Myriad Pro Light" pitchFamily="34" charset="0"/>
          <a:ea typeface="+mn-ea"/>
          <a:cs typeface="+mn-cs"/>
        </a:defRPr>
      </a:lvl2pPr>
      <a:lvl3pPr marL="1676358" indent="-457189" algn="l" defTabSz="121917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3pPr>
      <a:lvl4pPr marL="2285943"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4pPr>
      <a:lvl5pPr marL="2895528"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7704" y="4651245"/>
            <a:ext cx="4844297" cy="2206756"/>
          </a:xfrm>
          <a:prstGeom prst="rect">
            <a:avLst/>
          </a:prstGeom>
        </p:spPr>
      </p:pic>
      <p:sp>
        <p:nvSpPr>
          <p:cNvPr id="5" name="object 2"/>
          <p:cNvSpPr/>
          <p:nvPr userDrawn="1"/>
        </p:nvSpPr>
        <p:spPr>
          <a:xfrm>
            <a:off x="0" y="0"/>
            <a:ext cx="12192000" cy="4800600"/>
          </a:xfrm>
          <a:custGeom>
            <a:avLst/>
            <a:gdLst/>
            <a:ahLst/>
            <a:cxnLst/>
            <a:rect l="l" t="t" r="r" b="b"/>
            <a:pathLst>
              <a:path w="9144000" h="3600450">
                <a:moveTo>
                  <a:pt x="0" y="3600005"/>
                </a:moveTo>
                <a:lnTo>
                  <a:pt x="9144000" y="3600005"/>
                </a:lnTo>
                <a:lnTo>
                  <a:pt x="9144000" y="0"/>
                </a:lnTo>
                <a:lnTo>
                  <a:pt x="0" y="0"/>
                </a:lnTo>
                <a:lnTo>
                  <a:pt x="0" y="3600005"/>
                </a:lnTo>
                <a:close/>
              </a:path>
            </a:pathLst>
          </a:custGeom>
          <a:solidFill>
            <a:srgbClr val="EE7401"/>
          </a:solidFill>
        </p:spPr>
        <p:txBody>
          <a:bodyPr wrap="square" lIns="0" tIns="0" rIns="0" bIns="0" rtlCol="0"/>
          <a:lstStyle/>
          <a:p>
            <a:endParaRPr sz="2400"/>
          </a:p>
        </p:txBody>
      </p:sp>
    </p:spTree>
    <p:extLst>
      <p:ext uri="{BB962C8B-B14F-4D97-AF65-F5344CB8AC3E}">
        <p14:creationId xmlns:p14="http://schemas.microsoft.com/office/powerpoint/2010/main" val="1958181435"/>
      </p:ext>
    </p:extLst>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l" defTabSz="1219170" rtl="0" eaLnBrk="1" latinLnBrk="0" hangingPunct="1">
        <a:spcBef>
          <a:spcPct val="0"/>
        </a:spcBef>
        <a:buNone/>
        <a:defRPr sz="5600" kern="1200">
          <a:solidFill>
            <a:schemeClr val="tx1"/>
          </a:solidFill>
          <a:latin typeface="Myriad Pro Light" pitchFamily="34" charset="0"/>
          <a:ea typeface="+mj-ea"/>
          <a:cs typeface="+mj-cs"/>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Myriad Pro Light" pitchFamily="34" charset="0"/>
          <a:ea typeface="+mn-ea"/>
          <a:cs typeface="+mn-cs"/>
        </a:defRPr>
      </a:lvl1pPr>
      <a:lvl2pPr marL="958827" indent="-349242" algn="l" defTabSz="1219170" rtl="0" eaLnBrk="1" latinLnBrk="0" hangingPunct="1">
        <a:spcBef>
          <a:spcPct val="20000"/>
        </a:spcBef>
        <a:buFont typeface="Arial" pitchFamily="34" charset="0"/>
        <a:buChar char="•"/>
        <a:defRPr sz="3733" kern="1200">
          <a:solidFill>
            <a:schemeClr val="tx1"/>
          </a:solidFill>
          <a:latin typeface="Myriad Pro Light" pitchFamily="34" charset="0"/>
          <a:ea typeface="+mn-ea"/>
          <a:cs typeface="+mn-cs"/>
        </a:defRPr>
      </a:lvl2pPr>
      <a:lvl3pPr marL="1676358" indent="-457189" algn="l" defTabSz="121917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3pPr>
      <a:lvl4pPr marL="2285943"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4pPr>
      <a:lvl5pPr marL="2895528"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6000" y="447810"/>
            <a:ext cx="10560000" cy="964967"/>
          </a:xfrm>
          <a:prstGeom prst="rect">
            <a:avLst/>
          </a:prstGeom>
        </p:spPr>
        <p:txBody>
          <a:bodyPr vert="horz" lIns="0" tIns="0" rIns="0" bIns="0" rtlCol="0" anchor="b" anchorCtr="0">
            <a:normAutofit/>
          </a:bodyPr>
          <a:lstStyle/>
          <a:p>
            <a:endParaRPr lang="en-GB" dirty="0"/>
          </a:p>
        </p:txBody>
      </p:sp>
      <p:sp>
        <p:nvSpPr>
          <p:cNvPr id="3" name="Text Placeholder 2"/>
          <p:cNvSpPr>
            <a:spLocks noGrp="1"/>
          </p:cNvSpPr>
          <p:nvPr>
            <p:ph type="body" idx="1"/>
          </p:nvPr>
        </p:nvSpPr>
        <p:spPr>
          <a:xfrm>
            <a:off x="816000" y="1600202"/>
            <a:ext cx="10560000" cy="384352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550395" y="5443725"/>
            <a:ext cx="2641605" cy="1414275"/>
          </a:xfrm>
          <a:prstGeom prst="rect">
            <a:avLst/>
          </a:prstGeom>
        </p:spPr>
      </p:pic>
      <p:cxnSp>
        <p:nvCxnSpPr>
          <p:cNvPr id="7" name="Straight Connector 6"/>
          <p:cNvCxnSpPr/>
          <p:nvPr userDrawn="1"/>
        </p:nvCxnSpPr>
        <p:spPr>
          <a:xfrm>
            <a:off x="9550395" y="5921332"/>
            <a:ext cx="0" cy="456000"/>
          </a:xfrm>
          <a:prstGeom prst="line">
            <a:avLst/>
          </a:prstGeom>
          <a:ln w="12700">
            <a:solidFill>
              <a:srgbClr val="EE7401"/>
            </a:solidFill>
          </a:ln>
        </p:spPr>
        <p:style>
          <a:lnRef idx="1">
            <a:schemeClr val="accent1"/>
          </a:lnRef>
          <a:fillRef idx="0">
            <a:schemeClr val="accent1"/>
          </a:fillRef>
          <a:effectRef idx="0">
            <a:schemeClr val="accent1"/>
          </a:effectRef>
          <a:fontRef idx="minor">
            <a:schemeClr val="tx1"/>
          </a:fontRef>
        </p:style>
      </p:cxnSp>
      <p:sp>
        <p:nvSpPr>
          <p:cNvPr id="6" name="Title Placeholder 1"/>
          <p:cNvSpPr txBox="1">
            <a:spLocks/>
          </p:cNvSpPr>
          <p:nvPr userDrawn="1"/>
        </p:nvSpPr>
        <p:spPr>
          <a:xfrm>
            <a:off x="453935" y="5921332"/>
            <a:ext cx="8640960" cy="456001"/>
          </a:xfrm>
          <a:prstGeom prst="rect">
            <a:avLst/>
          </a:prstGeom>
        </p:spPr>
        <p:txBody>
          <a:bodyPr vert="horz" lIns="0" tIns="0" rIns="0" bIns="0" rtlCol="0" anchor="ctr" anchorCtr="0">
            <a:normAutofit/>
          </a:bodyPr>
          <a:lstStyle>
            <a:lvl1pPr algn="l" defTabSz="914400" rtl="0" eaLnBrk="1" latinLnBrk="0" hangingPunct="1">
              <a:spcBef>
                <a:spcPct val="0"/>
              </a:spcBef>
              <a:buNone/>
              <a:defRPr sz="4200" kern="1200">
                <a:solidFill>
                  <a:srgbClr val="EE7401"/>
                </a:solidFill>
                <a:latin typeface="Myriad Pro Light" pitchFamily="34" charset="0"/>
                <a:ea typeface="+mj-ea"/>
                <a:cs typeface="+mj-cs"/>
              </a:defRPr>
            </a:lvl1pPr>
          </a:lstStyle>
          <a:p>
            <a:pPr lvl="0" algn="r"/>
            <a:r>
              <a:rPr lang="en-US" sz="2133" dirty="0"/>
              <a:t>Early</a:t>
            </a:r>
            <a:r>
              <a:rPr lang="en-US" sz="2133" baseline="0" dirty="0"/>
              <a:t> Years and Childcare</a:t>
            </a:r>
            <a:endParaRPr lang="en-GB" sz="2133" dirty="0"/>
          </a:p>
        </p:txBody>
      </p:sp>
    </p:spTree>
    <p:extLst>
      <p:ext uri="{BB962C8B-B14F-4D97-AF65-F5344CB8AC3E}">
        <p14:creationId xmlns:p14="http://schemas.microsoft.com/office/powerpoint/2010/main" val="299621746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txStyles>
    <p:titleStyle>
      <a:lvl1pPr algn="l" defTabSz="1219170" rtl="0" eaLnBrk="1" latinLnBrk="0" hangingPunct="1">
        <a:lnSpc>
          <a:spcPct val="80000"/>
        </a:lnSpc>
        <a:spcBef>
          <a:spcPct val="0"/>
        </a:spcBef>
        <a:buNone/>
        <a:defRPr sz="4667" kern="1200" baseline="0">
          <a:solidFill>
            <a:srgbClr val="EE7401"/>
          </a:solidFill>
          <a:latin typeface="Myriad Pro Light" pitchFamily="34" charset="0"/>
          <a:ea typeface="+mj-ea"/>
          <a:cs typeface="+mj-cs"/>
        </a:defRPr>
      </a:lvl1pPr>
    </p:titleStyle>
    <p:bodyStyle>
      <a:lvl1pPr marL="0" indent="0" algn="l" defTabSz="1219170" rtl="0" eaLnBrk="1" latinLnBrk="0" hangingPunct="1">
        <a:spcBef>
          <a:spcPct val="20000"/>
        </a:spcBef>
        <a:buClr>
          <a:srgbClr val="EE7401"/>
        </a:buClr>
        <a:buFontTx/>
        <a:buNone/>
        <a:defRPr sz="3067" kern="1200">
          <a:solidFill>
            <a:schemeClr val="tx1"/>
          </a:solidFill>
          <a:latin typeface="Myriad Pro Light" pitchFamily="34" charset="0"/>
          <a:ea typeface="+mn-ea"/>
          <a:cs typeface="+mn-cs"/>
        </a:defRPr>
      </a:lvl1pPr>
      <a:lvl2pPr marL="603236" indent="-249760"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2pPr>
      <a:lvl3pPr marL="1073124" indent="-234945"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3pPr>
      <a:lvl4pPr marL="1557828" indent="-249760"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4pPr>
      <a:lvl5pPr marL="2027716" indent="-234945" algn="l" defTabSz="1219170" rtl="0" eaLnBrk="1" latinLnBrk="0" hangingPunct="1">
        <a:spcBef>
          <a:spcPct val="20000"/>
        </a:spcBef>
        <a:buClr>
          <a:srgbClr val="EE7401"/>
        </a:buClr>
        <a:buFont typeface="Arial" pitchFamily="34" charset="0"/>
        <a:buChar char="•"/>
        <a:defRPr sz="2933"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guide id="2" pos="5375">
          <p15:clr>
            <a:srgbClr val="F26B43"/>
          </p15:clr>
        </p15:guide>
        <p15:guide id="3" orient="horz" pos="2573">
          <p15:clr>
            <a:srgbClr val="F26B43"/>
          </p15:clr>
        </p15:guide>
        <p15:guide id="4" orient="horz" pos="667">
          <p15:clr>
            <a:srgbClr val="F26B43"/>
          </p15:clr>
        </p15:guide>
        <p15:guide id="5" orient="horz" pos="75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7704" y="4651245"/>
            <a:ext cx="4844297" cy="2206756"/>
          </a:xfrm>
          <a:prstGeom prst="rect">
            <a:avLst/>
          </a:prstGeom>
        </p:spPr>
      </p:pic>
      <p:sp>
        <p:nvSpPr>
          <p:cNvPr id="5" name="object 2"/>
          <p:cNvSpPr/>
          <p:nvPr userDrawn="1"/>
        </p:nvSpPr>
        <p:spPr>
          <a:xfrm>
            <a:off x="0" y="0"/>
            <a:ext cx="12192000" cy="4800600"/>
          </a:xfrm>
          <a:custGeom>
            <a:avLst/>
            <a:gdLst/>
            <a:ahLst/>
            <a:cxnLst/>
            <a:rect l="l" t="t" r="r" b="b"/>
            <a:pathLst>
              <a:path w="9144000" h="3600450">
                <a:moveTo>
                  <a:pt x="0" y="3600005"/>
                </a:moveTo>
                <a:lnTo>
                  <a:pt x="9144000" y="3600005"/>
                </a:lnTo>
                <a:lnTo>
                  <a:pt x="9144000" y="0"/>
                </a:lnTo>
                <a:lnTo>
                  <a:pt x="0" y="0"/>
                </a:lnTo>
                <a:lnTo>
                  <a:pt x="0" y="3600005"/>
                </a:lnTo>
                <a:close/>
              </a:path>
            </a:pathLst>
          </a:custGeom>
          <a:solidFill>
            <a:srgbClr val="EE7401"/>
          </a:solidFill>
        </p:spPr>
        <p:txBody>
          <a:bodyPr wrap="square" lIns="0" tIns="0" rIns="0" bIns="0" rtlCol="0"/>
          <a:lstStyle/>
          <a:p>
            <a:endParaRPr sz="2400"/>
          </a:p>
        </p:txBody>
      </p:sp>
    </p:spTree>
    <p:extLst>
      <p:ext uri="{BB962C8B-B14F-4D97-AF65-F5344CB8AC3E}">
        <p14:creationId xmlns:p14="http://schemas.microsoft.com/office/powerpoint/2010/main" val="3942096008"/>
      </p:ext>
    </p:extLst>
  </p:cSld>
  <p:clrMap bg1="lt1" tx1="dk1" bg2="lt2" tx2="dk2" accent1="accent1" accent2="accent2" accent3="accent3" accent4="accent4" accent5="accent5" accent6="accent6" hlink="hlink" folHlink="folHlink"/>
  <p:sldLayoutIdLst>
    <p:sldLayoutId id="2147483732" r:id="rId1"/>
    <p:sldLayoutId id="2147483733" r:id="rId2"/>
  </p:sldLayoutIdLst>
  <p:txStyles>
    <p:titleStyle>
      <a:lvl1pPr algn="l" defTabSz="1219170" rtl="0" eaLnBrk="1" latinLnBrk="0" hangingPunct="1">
        <a:spcBef>
          <a:spcPct val="0"/>
        </a:spcBef>
        <a:buNone/>
        <a:defRPr sz="5600" kern="1200">
          <a:solidFill>
            <a:schemeClr val="tx1"/>
          </a:solidFill>
          <a:latin typeface="Myriad Pro Light" pitchFamily="34" charset="0"/>
          <a:ea typeface="+mj-ea"/>
          <a:cs typeface="+mj-cs"/>
        </a:defRPr>
      </a:lvl1pPr>
    </p:titleStyle>
    <p:bodyStyle>
      <a:lvl1pPr marL="0" indent="0" algn="l" defTabSz="1219170" rtl="0" eaLnBrk="1" latinLnBrk="0" hangingPunct="1">
        <a:spcBef>
          <a:spcPct val="20000"/>
        </a:spcBef>
        <a:buFont typeface="Arial" pitchFamily="34" charset="0"/>
        <a:buNone/>
        <a:defRPr sz="4000" kern="1200">
          <a:solidFill>
            <a:schemeClr val="tx1"/>
          </a:solidFill>
          <a:latin typeface="Myriad Pro Light" pitchFamily="34" charset="0"/>
          <a:ea typeface="+mn-ea"/>
          <a:cs typeface="+mn-cs"/>
        </a:defRPr>
      </a:lvl1pPr>
      <a:lvl2pPr marL="958827" indent="-349242" algn="l" defTabSz="1219170" rtl="0" eaLnBrk="1" latinLnBrk="0" hangingPunct="1">
        <a:spcBef>
          <a:spcPct val="20000"/>
        </a:spcBef>
        <a:buFont typeface="Arial" pitchFamily="34" charset="0"/>
        <a:buChar char="•"/>
        <a:defRPr sz="3733" kern="1200">
          <a:solidFill>
            <a:schemeClr val="tx1"/>
          </a:solidFill>
          <a:latin typeface="Myriad Pro Light" pitchFamily="34" charset="0"/>
          <a:ea typeface="+mn-ea"/>
          <a:cs typeface="+mn-cs"/>
        </a:defRPr>
      </a:lvl2pPr>
      <a:lvl3pPr marL="1676358" indent="-457189" algn="l" defTabSz="121917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3pPr>
      <a:lvl4pPr marL="2285943"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4pPr>
      <a:lvl5pPr marL="2895528" indent="-457189" algn="l" defTabSz="1219170" rtl="0" eaLnBrk="1" latinLnBrk="0" hangingPunct="1">
        <a:spcBef>
          <a:spcPct val="20000"/>
        </a:spcBef>
        <a:buFont typeface="Arial" pitchFamily="34" charset="0"/>
        <a:buChar char="•"/>
        <a:defRPr sz="2667" kern="1200">
          <a:solidFill>
            <a:schemeClr val="tx1"/>
          </a:solidFill>
          <a:latin typeface="Myriad Pro Light"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8E88A6C-CA04-4330-BEA2-4A5F4D7A6C52}" type="datetimeFigureOut">
              <a:rPr lang="en-GB" smtClean="0"/>
              <a:t>28/06/2023</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55EE410-BD49-4FAC-A828-22C41BA895FC}"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36184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theconversation.com/forensic-evidence-offers-only-probabilities-not-guarantees-that-justice-will-be-served-39230"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missmasserant.wordpress.com/2016/07/17/question-everything/" TargetMode="Externa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hyperlink" Target="https://www.pexels.com/photo/chart-close-up-data-desk-590022/"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blogs.ed.ac.uk/itiltattle/2019/07/19/makinganimpact/"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juku.it/quick-note-what-does-cloud-domination-really-mean/question-mark-shaped-cloud/"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solutionist/48227530012"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pexels.com/photo/selective-focus-photo-of-magnifying-glass-119477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pixnio.com/objects/electronics-devices/electric-lights-pictures/clear-light-bulb"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pexels.com/photo/alarm-alarm-clock-analog-analogue-280254/" TargetMode="External"/><Relationship Id="rId5" Type="http://schemas.openxmlformats.org/officeDocument/2006/relationships/image" Target="../media/image7.jpeg"/><Relationship Id="rId4" Type="http://schemas.openxmlformats.org/officeDocument/2006/relationships/hyperlink" Target="https://www.wallpaperflare.com/brown-tabby-cat-laying-in-white-and-black-polka-dot-pet-bed-wallpaper-wepey"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thexycode.com/2020/12/28/baby-step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ublicdomainpictures.net/en/view-image.php?image=168690&amp;picture=measuring-tape" TargetMode="External"/><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hyperlink" Target="mailto:catherine.mcleod@dingley.org.uk" TargetMode="External"/><Relationship Id="rId2" Type="http://schemas.openxmlformats.org/officeDocument/2006/relationships/hyperlink" Target="mailto:ann@annvandyke.co.uk" TargetMode="Externa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deviantart.com/pepey/art/Elephant-in-the-room-74751664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275AB5-5CFE-413A-88BC-A10E4E7384A8}"/>
              </a:ext>
            </a:extLst>
          </p:cNvPr>
          <p:cNvSpPr>
            <a:spLocks noGrp="1"/>
          </p:cNvSpPr>
          <p:nvPr>
            <p:ph type="ctrTitle"/>
          </p:nvPr>
        </p:nvSpPr>
        <p:spPr>
          <a:xfrm>
            <a:off x="525186" y="2760725"/>
            <a:ext cx="10939313" cy="2446530"/>
          </a:xfrm>
        </p:spPr>
        <p:txBody>
          <a:bodyPr>
            <a:normAutofit fontScale="90000"/>
          </a:bodyPr>
          <a:lstStyle/>
          <a:p>
            <a:pPr algn="ctr"/>
            <a:r>
              <a:rPr lang="en-GB" sz="4400" b="1" dirty="0">
                <a:solidFill>
                  <a:schemeClr val="accent1">
                    <a:lumMod val="50000"/>
                  </a:schemeClr>
                </a:solidFill>
              </a:rPr>
              <a:t>Dingley’s Promise</a:t>
            </a:r>
            <a:br>
              <a:rPr lang="en-GB" sz="4400" b="1" dirty="0">
                <a:solidFill>
                  <a:schemeClr val="accent1">
                    <a:lumMod val="50000"/>
                  </a:schemeClr>
                </a:solidFill>
              </a:rPr>
            </a:br>
            <a:r>
              <a:rPr lang="en-GB" sz="4400" b="1" dirty="0">
                <a:solidFill>
                  <a:schemeClr val="accent1">
                    <a:lumMod val="50000"/>
                  </a:schemeClr>
                </a:solidFill>
              </a:rPr>
              <a:t>Comic Relief Early Years Inclusion Project </a:t>
            </a:r>
            <a:br>
              <a:rPr lang="en-GB" sz="4400" b="1" dirty="0">
                <a:solidFill>
                  <a:schemeClr val="accent1">
                    <a:lumMod val="50000"/>
                  </a:schemeClr>
                </a:solidFill>
              </a:rPr>
            </a:br>
            <a:br>
              <a:rPr lang="en-GB" sz="4400" b="1" dirty="0">
                <a:solidFill>
                  <a:schemeClr val="accent1">
                    <a:lumMod val="50000"/>
                  </a:schemeClr>
                </a:solidFill>
              </a:rPr>
            </a:br>
            <a:r>
              <a:rPr lang="en-GB" sz="4400" b="1" dirty="0">
                <a:solidFill>
                  <a:schemeClr val="accent1">
                    <a:lumMod val="50000"/>
                  </a:schemeClr>
                </a:solidFill>
              </a:rPr>
              <a:t>Measuring Sufficiency for EYs Children with SEND</a:t>
            </a:r>
          </a:p>
        </p:txBody>
      </p:sp>
      <p:pic>
        <p:nvPicPr>
          <p:cNvPr id="3" name="Picture 2" descr="Logo, company name&#10;&#10;Description automatically generated">
            <a:extLst>
              <a:ext uri="{FF2B5EF4-FFF2-40B4-BE49-F238E27FC236}">
                <a16:creationId xmlns:a16="http://schemas.microsoft.com/office/drawing/2014/main" id="{B9700FED-1E19-4B45-82C5-0A565EA658AD}"/>
              </a:ext>
            </a:extLst>
          </p:cNvPr>
          <p:cNvPicPr>
            <a:picLocks noChangeAspect="1"/>
          </p:cNvPicPr>
          <p:nvPr/>
        </p:nvPicPr>
        <p:blipFill>
          <a:blip r:embed="rId3"/>
          <a:stretch>
            <a:fillRect/>
          </a:stretch>
        </p:blipFill>
        <p:spPr>
          <a:xfrm>
            <a:off x="6477000" y="243812"/>
            <a:ext cx="5464284" cy="1135918"/>
          </a:xfrm>
          <a:prstGeom prst="rect">
            <a:avLst/>
          </a:prstGeom>
        </p:spPr>
      </p:pic>
      <p:pic>
        <p:nvPicPr>
          <p:cNvPr id="2" name="Picture 1" descr="Logo, company name&#10;&#10;Description automatically generated">
            <a:extLst>
              <a:ext uri="{FF2B5EF4-FFF2-40B4-BE49-F238E27FC236}">
                <a16:creationId xmlns:a16="http://schemas.microsoft.com/office/drawing/2014/main" id="{46E7EA45-B346-6EC9-346B-7C4B54ECC495}"/>
              </a:ext>
            </a:extLst>
          </p:cNvPr>
          <p:cNvPicPr>
            <a:picLocks noChangeAspect="1"/>
          </p:cNvPicPr>
          <p:nvPr/>
        </p:nvPicPr>
        <p:blipFill rotWithShape="1">
          <a:blip r:embed="rId4"/>
          <a:srcRect t="28826" b="31705"/>
          <a:stretch/>
        </p:blipFill>
        <p:spPr>
          <a:xfrm>
            <a:off x="-492021" y="15550"/>
            <a:ext cx="7025333" cy="1961308"/>
          </a:xfrm>
          <a:prstGeom prst="rect">
            <a:avLst/>
          </a:prstGeom>
        </p:spPr>
      </p:pic>
    </p:spTree>
    <p:extLst>
      <p:ext uri="{BB962C8B-B14F-4D97-AF65-F5344CB8AC3E}">
        <p14:creationId xmlns:p14="http://schemas.microsoft.com/office/powerpoint/2010/main" val="4145179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agram of the brain&#10;&#10;Description automatically generated with low confidence">
            <a:extLst>
              <a:ext uri="{FF2B5EF4-FFF2-40B4-BE49-F238E27FC236}">
                <a16:creationId xmlns:a16="http://schemas.microsoft.com/office/drawing/2014/main" id="{C2732222-AB3D-B82F-EDF4-24465EFD767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4028" r="-1" b="7885"/>
          <a:stretch/>
        </p:blipFill>
        <p:spPr>
          <a:xfrm>
            <a:off x="-182755"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2401000-23DC-BF22-4EFA-23A86D5B6C6C}"/>
              </a:ext>
            </a:extLst>
          </p:cNvPr>
          <p:cNvSpPr>
            <a:spLocks noGrp="1"/>
          </p:cNvSpPr>
          <p:nvPr>
            <p:ph idx="1"/>
          </p:nvPr>
        </p:nvSpPr>
        <p:spPr>
          <a:xfrm>
            <a:off x="8242480" y="1678469"/>
            <a:ext cx="3946472" cy="3742762"/>
          </a:xfrm>
        </p:spPr>
        <p:txBody>
          <a:bodyPr>
            <a:normAutofit/>
          </a:bodyPr>
          <a:lstStyle/>
          <a:p>
            <a:pPr marL="0" indent="0">
              <a:buNone/>
            </a:pPr>
            <a:r>
              <a:rPr lang="en-US" sz="3600" b="1" dirty="0">
                <a:solidFill>
                  <a:srgbClr val="025B9D"/>
                </a:solidFill>
              </a:rPr>
              <a:t>Why measure?</a:t>
            </a:r>
          </a:p>
          <a:p>
            <a:pPr marL="0" indent="0">
              <a:buNone/>
            </a:pPr>
            <a:endParaRPr lang="en-US" sz="3600" b="1" dirty="0">
              <a:solidFill>
                <a:srgbClr val="025B9D"/>
              </a:solidFill>
            </a:endParaRPr>
          </a:p>
          <a:p>
            <a:r>
              <a:rPr lang="en-US" sz="2600" b="1">
                <a:solidFill>
                  <a:srgbClr val="025B9D"/>
                </a:solidFill>
              </a:rPr>
              <a:t>Legal </a:t>
            </a:r>
            <a:r>
              <a:rPr lang="en-US" sz="2600" b="1" dirty="0">
                <a:solidFill>
                  <a:srgbClr val="025B9D"/>
                </a:solidFill>
              </a:rPr>
              <a:t>compliance</a:t>
            </a:r>
          </a:p>
          <a:p>
            <a:r>
              <a:rPr lang="en-US" sz="2600" b="1" dirty="0">
                <a:solidFill>
                  <a:srgbClr val="025B9D"/>
                </a:solidFill>
              </a:rPr>
              <a:t>Efficient and effective</a:t>
            </a:r>
          </a:p>
          <a:p>
            <a:r>
              <a:rPr lang="en-US" sz="2600" b="1" dirty="0">
                <a:solidFill>
                  <a:srgbClr val="025B9D"/>
                </a:solidFill>
              </a:rPr>
              <a:t>If you can’t evidence it you can’t change it!</a:t>
            </a:r>
          </a:p>
        </p:txBody>
      </p:sp>
    </p:spTree>
    <p:extLst>
      <p:ext uri="{BB962C8B-B14F-4D97-AF65-F5344CB8AC3E}">
        <p14:creationId xmlns:p14="http://schemas.microsoft.com/office/powerpoint/2010/main" val="1168442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7BADC7-8766-DA0F-B3F9-9E647BBBFF6F}"/>
              </a:ext>
            </a:extLst>
          </p:cNvPr>
          <p:cNvSpPr>
            <a:spLocks noGrp="1"/>
          </p:cNvSpPr>
          <p:nvPr>
            <p:ph idx="1"/>
          </p:nvPr>
        </p:nvSpPr>
        <p:spPr>
          <a:xfrm>
            <a:off x="577395" y="725222"/>
            <a:ext cx="10515600" cy="4351338"/>
          </a:xfrm>
        </p:spPr>
        <p:txBody>
          <a:bodyPr>
            <a:normAutofit lnSpcReduction="10000"/>
          </a:bodyPr>
          <a:lstStyle/>
          <a:p>
            <a:pPr marL="0" indent="0" algn="ctr">
              <a:buNone/>
            </a:pPr>
            <a:r>
              <a:rPr lang="en-US" sz="3600" b="1" dirty="0">
                <a:solidFill>
                  <a:srgbClr val="025B9D"/>
                </a:solidFill>
              </a:rPr>
              <a:t>Coram’s annual childcare survey found just 18% of Local Authorities have sufficient places for children with SEND</a:t>
            </a:r>
          </a:p>
          <a:p>
            <a:pPr marL="0" indent="0">
              <a:buNone/>
            </a:pPr>
            <a:endParaRPr lang="en-US" dirty="0">
              <a:solidFill>
                <a:srgbClr val="025B9D"/>
              </a:solidFill>
            </a:endParaRPr>
          </a:p>
          <a:p>
            <a:pPr marL="0" indent="0" algn="ctr">
              <a:buNone/>
            </a:pPr>
            <a:r>
              <a:rPr lang="en-US" sz="6000" b="1" dirty="0">
                <a:solidFill>
                  <a:srgbClr val="025B9D"/>
                </a:solidFill>
              </a:rPr>
              <a:t>But </a:t>
            </a:r>
          </a:p>
          <a:p>
            <a:pPr marL="0" indent="0" algn="ctr">
              <a:buNone/>
            </a:pPr>
            <a:endParaRPr lang="en-US" sz="4000" b="1" dirty="0">
              <a:solidFill>
                <a:srgbClr val="025B9D"/>
              </a:solidFill>
            </a:endParaRPr>
          </a:p>
          <a:p>
            <a:pPr marL="0" indent="0" algn="ctr">
              <a:buNone/>
            </a:pPr>
            <a:r>
              <a:rPr lang="en-US" sz="4000" b="1" dirty="0">
                <a:solidFill>
                  <a:srgbClr val="025B9D"/>
                </a:solidFill>
              </a:rPr>
              <a:t>how do you know?</a:t>
            </a:r>
            <a:endParaRPr lang="en-US" sz="4000" b="1" dirty="0"/>
          </a:p>
          <a:p>
            <a:endParaRPr lang="en-US" dirty="0"/>
          </a:p>
        </p:txBody>
      </p:sp>
      <p:pic>
        <p:nvPicPr>
          <p:cNvPr id="5" name="Graphic 4">
            <a:extLst>
              <a:ext uri="{FF2B5EF4-FFF2-40B4-BE49-F238E27FC236}">
                <a16:creationId xmlns:a16="http://schemas.microsoft.com/office/drawing/2014/main" id="{DD963A2F-212F-03D1-8B30-96734ED404D1}"/>
              </a:ext>
            </a:extLst>
          </p:cNvPr>
          <p:cNvPicPr>
            <a:picLocks noChangeAspect="1"/>
          </p:cNvPicPr>
          <p:nvPr/>
        </p:nvPicPr>
        <p:blipFill>
          <a:blip r:embed="rId3">
            <a:extLs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9071429" y="2634926"/>
            <a:ext cx="2021566" cy="3215082"/>
          </a:xfrm>
          <a:prstGeom prst="rect">
            <a:avLst/>
          </a:prstGeom>
        </p:spPr>
      </p:pic>
    </p:spTree>
    <p:extLst>
      <p:ext uri="{BB962C8B-B14F-4D97-AF65-F5344CB8AC3E}">
        <p14:creationId xmlns:p14="http://schemas.microsoft.com/office/powerpoint/2010/main" val="2767482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9F74C-C1C7-48D7-DFFA-522188FFB925}"/>
              </a:ext>
            </a:extLst>
          </p:cNvPr>
          <p:cNvSpPr>
            <a:spLocks noGrp="1"/>
          </p:cNvSpPr>
          <p:nvPr>
            <p:ph type="title"/>
          </p:nvPr>
        </p:nvSpPr>
        <p:spPr/>
        <p:txBody>
          <a:bodyPr/>
          <a:lstStyle/>
          <a:p>
            <a:r>
              <a:rPr lang="en-US" b="1" dirty="0">
                <a:solidFill>
                  <a:srgbClr val="025B9D"/>
                </a:solidFill>
                <a:latin typeface="+mn-lt"/>
              </a:rPr>
              <a:t>Measuring Sufficiency for Children </a:t>
            </a:r>
            <a:br>
              <a:rPr lang="en-US" b="1" dirty="0">
                <a:solidFill>
                  <a:srgbClr val="025B9D"/>
                </a:solidFill>
                <a:latin typeface="+mn-lt"/>
              </a:rPr>
            </a:br>
            <a:r>
              <a:rPr lang="en-US" b="1" dirty="0">
                <a:solidFill>
                  <a:srgbClr val="025B9D"/>
                </a:solidFill>
                <a:latin typeface="+mn-lt"/>
              </a:rPr>
              <a:t>with SEND</a:t>
            </a:r>
          </a:p>
        </p:txBody>
      </p:sp>
      <p:sp>
        <p:nvSpPr>
          <p:cNvPr id="3" name="Content Placeholder 2">
            <a:extLst>
              <a:ext uri="{FF2B5EF4-FFF2-40B4-BE49-F238E27FC236}">
                <a16:creationId xmlns:a16="http://schemas.microsoft.com/office/drawing/2014/main" id="{01CC4C60-7F22-12DA-489A-F6FCCA8B3AC5}"/>
              </a:ext>
            </a:extLst>
          </p:cNvPr>
          <p:cNvSpPr>
            <a:spLocks noGrp="1"/>
          </p:cNvSpPr>
          <p:nvPr>
            <p:ph idx="1"/>
          </p:nvPr>
        </p:nvSpPr>
        <p:spPr>
          <a:xfrm>
            <a:off x="622658" y="2168663"/>
            <a:ext cx="6280418" cy="4351338"/>
          </a:xfrm>
        </p:spPr>
        <p:txBody>
          <a:bodyPr>
            <a:normAutofit fontScale="85000" lnSpcReduction="20000"/>
          </a:bodyPr>
          <a:lstStyle/>
          <a:p>
            <a:pPr marL="0" indent="0">
              <a:buNone/>
            </a:pPr>
            <a:r>
              <a:rPr lang="en-US" dirty="0">
                <a:solidFill>
                  <a:srgbClr val="025B9D"/>
                </a:solidFill>
              </a:rPr>
              <a:t>Typically, your CSA’s will </a:t>
            </a:r>
            <a:r>
              <a:rPr lang="en-US" dirty="0" err="1">
                <a:solidFill>
                  <a:srgbClr val="025B9D"/>
                </a:solidFill>
              </a:rPr>
              <a:t>analyse</a:t>
            </a:r>
            <a:r>
              <a:rPr lang="en-US" dirty="0">
                <a:solidFill>
                  <a:srgbClr val="025B9D"/>
                </a:solidFill>
              </a:rPr>
              <a:t> information for the whole population of 0-14/16 year </a:t>
            </a:r>
            <a:r>
              <a:rPr lang="en-US" dirty="0" err="1">
                <a:solidFill>
                  <a:srgbClr val="025B9D"/>
                </a:solidFill>
              </a:rPr>
              <a:t>olds</a:t>
            </a:r>
            <a:r>
              <a:rPr lang="en-US" dirty="0">
                <a:solidFill>
                  <a:srgbClr val="025B9D"/>
                </a:solidFill>
              </a:rPr>
              <a:t>;</a:t>
            </a:r>
          </a:p>
          <a:p>
            <a:pPr marL="0" indent="0">
              <a:buNone/>
            </a:pPr>
            <a:endParaRPr lang="en-US" dirty="0">
              <a:solidFill>
                <a:srgbClr val="025B9D"/>
              </a:solidFill>
            </a:endParaRPr>
          </a:p>
          <a:p>
            <a:pPr lvl="0"/>
            <a:r>
              <a:rPr lang="en-GB" dirty="0">
                <a:solidFill>
                  <a:srgbClr val="025B9D"/>
                </a:solidFill>
              </a:rPr>
              <a:t>Socio-demographic data (usually to locality level)</a:t>
            </a:r>
          </a:p>
          <a:p>
            <a:pPr lvl="0"/>
            <a:r>
              <a:rPr lang="en-GB" dirty="0">
                <a:solidFill>
                  <a:srgbClr val="025B9D"/>
                </a:solidFill>
              </a:rPr>
              <a:t>Employment and workforce trends</a:t>
            </a:r>
          </a:p>
          <a:p>
            <a:pPr lvl="0"/>
            <a:r>
              <a:rPr lang="en-GB" dirty="0">
                <a:solidFill>
                  <a:srgbClr val="025B9D"/>
                </a:solidFill>
              </a:rPr>
              <a:t>Analysis of supply and demand, present and predicted using:</a:t>
            </a:r>
          </a:p>
          <a:p>
            <a:pPr lvl="1"/>
            <a:r>
              <a:rPr lang="en-GB" dirty="0">
                <a:solidFill>
                  <a:srgbClr val="025B9D"/>
                </a:solidFill>
              </a:rPr>
              <a:t>Questionnaires and feedback from providers</a:t>
            </a:r>
          </a:p>
          <a:p>
            <a:pPr lvl="1"/>
            <a:r>
              <a:rPr lang="en-GB" dirty="0">
                <a:solidFill>
                  <a:srgbClr val="025B9D"/>
                </a:solidFill>
              </a:rPr>
              <a:t>Questionnaires and feedback from families</a:t>
            </a:r>
          </a:p>
          <a:p>
            <a:pPr lvl="1"/>
            <a:r>
              <a:rPr lang="en-GB" dirty="0">
                <a:solidFill>
                  <a:srgbClr val="025B9D"/>
                </a:solidFill>
              </a:rPr>
              <a:t>Local intelligence for example feedback from the </a:t>
            </a:r>
          </a:p>
          <a:p>
            <a:pPr marL="457200" lvl="1" indent="0">
              <a:buNone/>
            </a:pPr>
            <a:r>
              <a:rPr lang="en-GB" dirty="0">
                <a:solidFill>
                  <a:srgbClr val="025B9D"/>
                </a:solidFill>
              </a:rPr>
              <a:t>    Family Information Service (or equivalent), parents, </a:t>
            </a:r>
          </a:p>
          <a:p>
            <a:pPr marL="457200" lvl="1" indent="0">
              <a:buNone/>
            </a:pPr>
            <a:r>
              <a:rPr lang="en-GB" dirty="0">
                <a:solidFill>
                  <a:srgbClr val="025B9D"/>
                </a:solidFill>
              </a:rPr>
              <a:t>    Job Centre Plus etc.</a:t>
            </a:r>
          </a:p>
          <a:p>
            <a:endParaRPr lang="en-US" dirty="0"/>
          </a:p>
        </p:txBody>
      </p:sp>
      <p:pic>
        <p:nvPicPr>
          <p:cNvPr id="6" name="Picture 5" descr="A person writing on a piece of paper&#10;&#10;Description automatically generated with medium confidence">
            <a:extLst>
              <a:ext uri="{FF2B5EF4-FFF2-40B4-BE49-F238E27FC236}">
                <a16:creationId xmlns:a16="http://schemas.microsoft.com/office/drawing/2014/main" id="{733D91D0-F458-E71E-F745-4F4C33E83D0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79132" y="3593205"/>
            <a:ext cx="4912868" cy="3253025"/>
          </a:xfrm>
          <a:prstGeom prst="rect">
            <a:avLst/>
          </a:prstGeom>
        </p:spPr>
      </p:pic>
    </p:spTree>
    <p:extLst>
      <p:ext uri="{BB962C8B-B14F-4D97-AF65-F5344CB8AC3E}">
        <p14:creationId xmlns:p14="http://schemas.microsoft.com/office/powerpoint/2010/main" val="702259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84E14-4501-C225-3E09-F33FC381D29F}"/>
              </a:ext>
            </a:extLst>
          </p:cNvPr>
          <p:cNvSpPr>
            <a:spLocks noGrp="1"/>
          </p:cNvSpPr>
          <p:nvPr>
            <p:ph type="title"/>
          </p:nvPr>
        </p:nvSpPr>
        <p:spPr/>
        <p:txBody>
          <a:bodyPr/>
          <a:lstStyle/>
          <a:p>
            <a:r>
              <a:rPr lang="en-US" b="1" dirty="0">
                <a:solidFill>
                  <a:srgbClr val="025B9D"/>
                </a:solidFill>
                <a:latin typeface="+mn-lt"/>
              </a:rPr>
              <a:t>But…</a:t>
            </a:r>
          </a:p>
        </p:txBody>
      </p:sp>
      <p:sp>
        <p:nvSpPr>
          <p:cNvPr id="3" name="Content Placeholder 2">
            <a:extLst>
              <a:ext uri="{FF2B5EF4-FFF2-40B4-BE49-F238E27FC236}">
                <a16:creationId xmlns:a16="http://schemas.microsoft.com/office/drawing/2014/main" id="{32A443E2-B009-5EC2-E949-7D38339E5A79}"/>
              </a:ext>
            </a:extLst>
          </p:cNvPr>
          <p:cNvSpPr>
            <a:spLocks noGrp="1"/>
          </p:cNvSpPr>
          <p:nvPr>
            <p:ph idx="1"/>
          </p:nvPr>
        </p:nvSpPr>
        <p:spPr>
          <a:xfrm>
            <a:off x="541986" y="1688028"/>
            <a:ext cx="5905500" cy="4351338"/>
          </a:xfrm>
        </p:spPr>
        <p:txBody>
          <a:bodyPr>
            <a:normAutofit fontScale="70000" lnSpcReduction="20000"/>
          </a:bodyPr>
          <a:lstStyle/>
          <a:p>
            <a:pPr marL="0" indent="0">
              <a:buNone/>
            </a:pPr>
            <a:r>
              <a:rPr lang="en-US" dirty="0">
                <a:solidFill>
                  <a:srgbClr val="025B9D"/>
                </a:solidFill>
              </a:rPr>
              <a:t>When we looked at lots of CSAs we found that even where insufficiency was reported:</a:t>
            </a:r>
          </a:p>
          <a:p>
            <a:r>
              <a:rPr lang="en-US" dirty="0">
                <a:solidFill>
                  <a:srgbClr val="025B9D"/>
                </a:solidFill>
              </a:rPr>
              <a:t>There was no specific methodology for measuring supply and demand for children with SEND</a:t>
            </a:r>
          </a:p>
          <a:p>
            <a:r>
              <a:rPr lang="en-US" dirty="0">
                <a:solidFill>
                  <a:srgbClr val="025B9D"/>
                </a:solidFill>
              </a:rPr>
              <a:t>But specific sections told us what you will do, but not </a:t>
            </a:r>
            <a:r>
              <a:rPr lang="en-US" u="sng" dirty="0">
                <a:solidFill>
                  <a:srgbClr val="025B9D"/>
                </a:solidFill>
              </a:rPr>
              <a:t>how you know </a:t>
            </a:r>
            <a:r>
              <a:rPr lang="en-US" dirty="0">
                <a:solidFill>
                  <a:srgbClr val="025B9D"/>
                </a:solidFill>
              </a:rPr>
              <a:t>if you are sufficient </a:t>
            </a:r>
          </a:p>
          <a:p>
            <a:endParaRPr lang="en-US" dirty="0">
              <a:solidFill>
                <a:srgbClr val="025B9D"/>
              </a:solidFill>
            </a:endParaRPr>
          </a:p>
          <a:p>
            <a:pPr marL="0" indent="0">
              <a:buNone/>
            </a:pPr>
            <a:r>
              <a:rPr lang="en-US" dirty="0">
                <a:solidFill>
                  <a:srgbClr val="025B9D"/>
                </a:solidFill>
              </a:rPr>
              <a:t>And..</a:t>
            </a:r>
          </a:p>
          <a:p>
            <a:r>
              <a:rPr lang="en-US" dirty="0">
                <a:solidFill>
                  <a:srgbClr val="025B9D"/>
                </a:solidFill>
              </a:rPr>
              <a:t>Impact information was missing too</a:t>
            </a:r>
          </a:p>
          <a:p>
            <a:pPr marL="0" indent="0">
              <a:buNone/>
            </a:pPr>
            <a:endParaRPr lang="en-US" dirty="0">
              <a:solidFill>
                <a:srgbClr val="025B9D"/>
              </a:solidFill>
            </a:endParaRPr>
          </a:p>
          <a:p>
            <a:pPr marL="0" indent="0">
              <a:buNone/>
            </a:pPr>
            <a:r>
              <a:rPr lang="en-US" dirty="0">
                <a:solidFill>
                  <a:srgbClr val="025B9D"/>
                </a:solidFill>
              </a:rPr>
              <a:t>Yet…</a:t>
            </a:r>
          </a:p>
          <a:p>
            <a:r>
              <a:rPr lang="en-US" dirty="0">
                <a:solidFill>
                  <a:srgbClr val="025B9D"/>
                </a:solidFill>
              </a:rPr>
              <a:t>We know children with SEND are not accessing their entitlements </a:t>
            </a:r>
          </a:p>
          <a:p>
            <a:r>
              <a:rPr lang="en-US" dirty="0">
                <a:solidFill>
                  <a:srgbClr val="025B9D"/>
                </a:solidFill>
              </a:rPr>
              <a:t>We are required to secure provision in law</a:t>
            </a:r>
          </a:p>
        </p:txBody>
      </p:sp>
      <p:pic>
        <p:nvPicPr>
          <p:cNvPr id="5" name="Picture 4" descr="A drop of water falling into a pool of water&#10;&#10;Description automatically generated with low confidence">
            <a:extLst>
              <a:ext uri="{FF2B5EF4-FFF2-40B4-BE49-F238E27FC236}">
                <a16:creationId xmlns:a16="http://schemas.microsoft.com/office/drawing/2014/main" id="{4A4D73B0-F57A-BEF8-852A-D71E92FDE08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858000" y="3313583"/>
            <a:ext cx="5334000" cy="3544417"/>
          </a:xfrm>
          <a:prstGeom prst="rect">
            <a:avLst/>
          </a:prstGeom>
        </p:spPr>
      </p:pic>
    </p:spTree>
    <p:extLst>
      <p:ext uri="{BB962C8B-B14F-4D97-AF65-F5344CB8AC3E}">
        <p14:creationId xmlns:p14="http://schemas.microsoft.com/office/powerpoint/2010/main" val="1931928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3705-0E1D-6138-D7B2-3BBC7282AA80}"/>
              </a:ext>
            </a:extLst>
          </p:cNvPr>
          <p:cNvSpPr>
            <a:spLocks noGrp="1"/>
          </p:cNvSpPr>
          <p:nvPr>
            <p:ph type="title"/>
          </p:nvPr>
        </p:nvSpPr>
        <p:spPr/>
        <p:txBody>
          <a:bodyPr/>
          <a:lstStyle/>
          <a:p>
            <a:pPr algn="ctr"/>
            <a:r>
              <a:rPr lang="en-US" b="1" dirty="0">
                <a:solidFill>
                  <a:srgbClr val="025B9D"/>
                </a:solidFill>
                <a:latin typeface="+mn-lt"/>
              </a:rPr>
              <a:t>Are you specifically measuring sufficiency for children with SEND in the Early Years?</a:t>
            </a:r>
          </a:p>
        </p:txBody>
      </p:sp>
      <p:pic>
        <p:nvPicPr>
          <p:cNvPr id="5" name="Content Placeholder 4" descr="A picture containing outdoor, blue, several&#10;&#10;Description automatically generated">
            <a:extLst>
              <a:ext uri="{FF2B5EF4-FFF2-40B4-BE49-F238E27FC236}">
                <a16:creationId xmlns:a16="http://schemas.microsoft.com/office/drawing/2014/main" id="{D86A628C-1F4C-A858-B514-7235DC30EB03}"/>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2550017" y="2169034"/>
            <a:ext cx="7091965" cy="4040506"/>
          </a:xfrm>
        </p:spPr>
      </p:pic>
    </p:spTree>
    <p:extLst>
      <p:ext uri="{BB962C8B-B14F-4D97-AF65-F5344CB8AC3E}">
        <p14:creationId xmlns:p14="http://schemas.microsoft.com/office/powerpoint/2010/main" val="2776140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p:txBody>
          <a:bodyPr/>
          <a:lstStyle/>
          <a:p>
            <a:r>
              <a:rPr lang="en-US" b="1" dirty="0">
                <a:solidFill>
                  <a:srgbClr val="025B9D"/>
                </a:solidFill>
                <a:latin typeface="+mn-lt"/>
              </a:rPr>
              <a:t>It’s complicated! </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438955" y="2132214"/>
            <a:ext cx="7327006" cy="4351338"/>
          </a:xfrm>
        </p:spPr>
        <p:txBody>
          <a:bodyPr/>
          <a:lstStyle/>
          <a:p>
            <a:r>
              <a:rPr lang="en-US" dirty="0">
                <a:solidFill>
                  <a:srgbClr val="025B9D"/>
                </a:solidFill>
              </a:rPr>
              <a:t>How do we measure the number of children with SEND?</a:t>
            </a:r>
          </a:p>
          <a:p>
            <a:r>
              <a:rPr lang="en-US" dirty="0">
                <a:solidFill>
                  <a:srgbClr val="025B9D"/>
                </a:solidFill>
              </a:rPr>
              <a:t>How do we accurately measure supply when we hold our sector to account for inclusion?</a:t>
            </a:r>
          </a:p>
          <a:p>
            <a:r>
              <a:rPr lang="en-US" dirty="0">
                <a:solidFill>
                  <a:srgbClr val="025B9D"/>
                </a:solidFill>
              </a:rPr>
              <a:t>How do we take account of parental entitlements, expectations, wants and needs?</a:t>
            </a:r>
          </a:p>
          <a:p>
            <a:r>
              <a:rPr lang="en-US" dirty="0">
                <a:solidFill>
                  <a:srgbClr val="025B9D"/>
                </a:solidFill>
              </a:rPr>
              <a:t>How do we ask the questions without planting the wrong seeds?</a:t>
            </a:r>
          </a:p>
          <a:p>
            <a:pPr marL="0" indent="0">
              <a:buNone/>
            </a:pPr>
            <a:endParaRPr lang="en-US" dirty="0"/>
          </a:p>
        </p:txBody>
      </p:sp>
      <p:pic>
        <p:nvPicPr>
          <p:cNvPr id="6" name="Picture 5" descr="A picture containing tool&#10;&#10;Description automatically generated">
            <a:extLst>
              <a:ext uri="{FF2B5EF4-FFF2-40B4-BE49-F238E27FC236}">
                <a16:creationId xmlns:a16="http://schemas.microsoft.com/office/drawing/2014/main" id="{CD363C98-5F13-416C-0BFA-E11B467968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20507" y="3830940"/>
            <a:ext cx="4101639" cy="3063875"/>
          </a:xfrm>
          <a:prstGeom prst="rect">
            <a:avLst/>
          </a:prstGeom>
        </p:spPr>
      </p:pic>
    </p:spTree>
    <p:extLst>
      <p:ext uri="{BB962C8B-B14F-4D97-AF65-F5344CB8AC3E}">
        <p14:creationId xmlns:p14="http://schemas.microsoft.com/office/powerpoint/2010/main" val="3508877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p:txBody>
          <a:bodyPr/>
          <a:lstStyle/>
          <a:p>
            <a:r>
              <a:rPr lang="en-US" b="1" dirty="0">
                <a:solidFill>
                  <a:srgbClr val="025B9D"/>
                </a:solidFill>
                <a:latin typeface="+mn-lt"/>
              </a:rPr>
              <a:t>Measuring demand</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p:txBody>
          <a:bodyPr/>
          <a:lstStyle/>
          <a:p>
            <a:r>
              <a:rPr lang="en-US" dirty="0">
                <a:solidFill>
                  <a:srgbClr val="025B9D"/>
                </a:solidFill>
              </a:rPr>
              <a:t>Your total population of children in the EYs</a:t>
            </a:r>
          </a:p>
          <a:p>
            <a:r>
              <a:rPr lang="en-US" dirty="0">
                <a:solidFill>
                  <a:srgbClr val="025B9D"/>
                </a:solidFill>
              </a:rPr>
              <a:t>Live emerging and additional needs</a:t>
            </a:r>
          </a:p>
          <a:p>
            <a:r>
              <a:rPr lang="en-US" dirty="0">
                <a:solidFill>
                  <a:srgbClr val="025B9D"/>
                </a:solidFill>
              </a:rPr>
              <a:t>Tracking back to triangulate and understand the journey and impact</a:t>
            </a:r>
          </a:p>
          <a:p>
            <a:r>
              <a:rPr lang="en-US" dirty="0">
                <a:solidFill>
                  <a:srgbClr val="025B9D"/>
                </a:solidFill>
              </a:rPr>
              <a:t>Breaking down into those who accessed specialist and mainstream</a:t>
            </a:r>
          </a:p>
          <a:p>
            <a:r>
              <a:rPr lang="en-US" dirty="0">
                <a:solidFill>
                  <a:srgbClr val="025B9D"/>
                </a:solidFill>
              </a:rPr>
              <a:t>Parent/</a:t>
            </a:r>
            <a:r>
              <a:rPr lang="en-US" dirty="0" err="1">
                <a:solidFill>
                  <a:srgbClr val="025B9D"/>
                </a:solidFill>
              </a:rPr>
              <a:t>carer</a:t>
            </a:r>
            <a:r>
              <a:rPr lang="en-US" dirty="0">
                <a:solidFill>
                  <a:srgbClr val="025B9D"/>
                </a:solidFill>
              </a:rPr>
              <a:t> consultation</a:t>
            </a:r>
          </a:p>
          <a:p>
            <a:r>
              <a:rPr lang="en-US" dirty="0">
                <a:solidFill>
                  <a:srgbClr val="025B9D"/>
                </a:solidFill>
              </a:rPr>
              <a:t>Complaints, whistleblowing, intelligence from partners</a:t>
            </a:r>
          </a:p>
          <a:p>
            <a:r>
              <a:rPr lang="en-US" dirty="0">
                <a:solidFill>
                  <a:srgbClr val="025B9D"/>
                </a:solidFill>
              </a:rPr>
              <a:t>Understanding needs </a:t>
            </a:r>
            <a:r>
              <a:rPr lang="en-US" u="sng" dirty="0">
                <a:solidFill>
                  <a:srgbClr val="025B9D"/>
                </a:solidFill>
              </a:rPr>
              <a:t>and</a:t>
            </a:r>
            <a:r>
              <a:rPr lang="en-US" dirty="0">
                <a:solidFill>
                  <a:srgbClr val="025B9D"/>
                </a:solidFill>
              </a:rPr>
              <a:t> impact – EYPP, 2YO data, deferred entry to school, part time entry, socio demographic data etc.</a:t>
            </a:r>
          </a:p>
        </p:txBody>
      </p:sp>
    </p:spTree>
    <p:extLst>
      <p:ext uri="{BB962C8B-B14F-4D97-AF65-F5344CB8AC3E}">
        <p14:creationId xmlns:p14="http://schemas.microsoft.com/office/powerpoint/2010/main" val="3426134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p:txBody>
          <a:bodyPr/>
          <a:lstStyle/>
          <a:p>
            <a:r>
              <a:rPr lang="en-US" b="1" dirty="0">
                <a:solidFill>
                  <a:srgbClr val="025B9D"/>
                </a:solidFill>
                <a:latin typeface="+mn-lt"/>
              </a:rPr>
              <a:t>Measuring supply</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675290" y="2312228"/>
            <a:ext cx="10515600" cy="4351338"/>
          </a:xfrm>
        </p:spPr>
        <p:txBody>
          <a:bodyPr/>
          <a:lstStyle/>
          <a:p>
            <a:r>
              <a:rPr lang="en-US" dirty="0">
                <a:solidFill>
                  <a:srgbClr val="025B9D"/>
                </a:solidFill>
              </a:rPr>
              <a:t>Places available for the whole population (</a:t>
            </a:r>
            <a:r>
              <a:rPr lang="en-US" dirty="0" err="1">
                <a:solidFill>
                  <a:srgbClr val="025B9D"/>
                </a:solidFill>
              </a:rPr>
              <a:t>Ofsted</a:t>
            </a:r>
            <a:r>
              <a:rPr lang="en-US" dirty="0">
                <a:solidFill>
                  <a:srgbClr val="025B9D"/>
                </a:solidFill>
              </a:rPr>
              <a:t> downloads)</a:t>
            </a:r>
          </a:p>
          <a:p>
            <a:r>
              <a:rPr lang="en-US" dirty="0">
                <a:solidFill>
                  <a:srgbClr val="025B9D"/>
                </a:solidFill>
              </a:rPr>
              <a:t>Specialist places? </a:t>
            </a:r>
          </a:p>
          <a:p>
            <a:r>
              <a:rPr lang="en-US" dirty="0">
                <a:solidFill>
                  <a:srgbClr val="025B9D"/>
                </a:solidFill>
              </a:rPr>
              <a:t>Questionnaires - inclusive places or places business planned for?</a:t>
            </a:r>
          </a:p>
          <a:p>
            <a:r>
              <a:rPr lang="en-US" dirty="0">
                <a:solidFill>
                  <a:srgbClr val="025B9D"/>
                </a:solidFill>
              </a:rPr>
              <a:t>If you can’t can someone else ask for you?</a:t>
            </a:r>
          </a:p>
          <a:p>
            <a:r>
              <a:rPr lang="en-US" dirty="0">
                <a:solidFill>
                  <a:srgbClr val="025B9D"/>
                </a:solidFill>
              </a:rPr>
              <a:t>Intelligence from ongoing conversations</a:t>
            </a:r>
          </a:p>
          <a:p>
            <a:endParaRPr lang="en-US" dirty="0">
              <a:solidFill>
                <a:srgbClr val="025B9D"/>
              </a:solidFill>
            </a:endParaRPr>
          </a:p>
        </p:txBody>
      </p:sp>
    </p:spTree>
    <p:extLst>
      <p:ext uri="{BB962C8B-B14F-4D97-AF65-F5344CB8AC3E}">
        <p14:creationId xmlns:p14="http://schemas.microsoft.com/office/powerpoint/2010/main" val="3672408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p:txBody>
          <a:bodyPr/>
          <a:lstStyle/>
          <a:p>
            <a:r>
              <a:rPr lang="en-US" b="1">
                <a:solidFill>
                  <a:srgbClr val="025B9D"/>
                </a:solidFill>
                <a:latin typeface="+mn-lt"/>
              </a:rPr>
              <a:t>Discussion</a:t>
            </a:r>
            <a:endParaRPr lang="en-US" b="1" dirty="0">
              <a:solidFill>
                <a:srgbClr val="025B9D"/>
              </a:solidFill>
              <a:latin typeface="+mn-lt"/>
            </a:endParaRP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675290" y="2312228"/>
            <a:ext cx="10515600" cy="4351338"/>
          </a:xfrm>
        </p:spPr>
        <p:txBody>
          <a:bodyPr>
            <a:normAutofit/>
          </a:bodyPr>
          <a:lstStyle/>
          <a:p>
            <a:r>
              <a:rPr lang="en-US">
                <a:solidFill>
                  <a:srgbClr val="025B9D"/>
                </a:solidFill>
              </a:rPr>
              <a:t>What are you doing already?</a:t>
            </a:r>
          </a:p>
          <a:p>
            <a:r>
              <a:rPr lang="en-US">
                <a:solidFill>
                  <a:srgbClr val="025B9D"/>
                </a:solidFill>
              </a:rPr>
              <a:t>What could you do?</a:t>
            </a:r>
          </a:p>
          <a:p>
            <a:r>
              <a:rPr lang="en-US">
                <a:solidFill>
                  <a:srgbClr val="025B9D"/>
                </a:solidFill>
              </a:rPr>
              <a:t>What are the challenges?</a:t>
            </a:r>
          </a:p>
          <a:p>
            <a:r>
              <a:rPr lang="en-US">
                <a:solidFill>
                  <a:srgbClr val="025B9D"/>
                </a:solidFill>
              </a:rPr>
              <a:t>How can we support you?</a:t>
            </a:r>
          </a:p>
          <a:p>
            <a:endParaRPr lang="en-US" dirty="0">
              <a:solidFill>
                <a:srgbClr val="025B9D"/>
              </a:solidFill>
            </a:endParaRPr>
          </a:p>
        </p:txBody>
      </p:sp>
      <p:pic>
        <p:nvPicPr>
          <p:cNvPr id="4" name="Picture 3" descr="Many question marks on black background">
            <a:extLst>
              <a:ext uri="{FF2B5EF4-FFF2-40B4-BE49-F238E27FC236}">
                <a16:creationId xmlns:a16="http://schemas.microsoft.com/office/drawing/2014/main" id="{F28F8405-C72D-FEB2-A309-B90B7FFC3345}"/>
              </a:ext>
            </a:extLst>
          </p:cNvPr>
          <p:cNvPicPr>
            <a:picLocks noChangeAspect="1"/>
          </p:cNvPicPr>
          <p:nvPr/>
        </p:nvPicPr>
        <p:blipFill rotWithShape="1">
          <a:blip r:embed="rId2"/>
          <a:srcRect l="38814"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84023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8468-C291-14EB-95B8-BDE4C2F5E43B}"/>
              </a:ext>
            </a:extLst>
          </p:cNvPr>
          <p:cNvSpPr>
            <a:spLocks noGrp="1"/>
          </p:cNvSpPr>
          <p:nvPr>
            <p:ph type="title"/>
          </p:nvPr>
        </p:nvSpPr>
        <p:spPr/>
        <p:txBody>
          <a:bodyPr/>
          <a:lstStyle/>
          <a:p>
            <a:r>
              <a:rPr lang="en-US" b="1" dirty="0">
                <a:solidFill>
                  <a:srgbClr val="025B9D"/>
                </a:solidFill>
                <a:latin typeface="+mn-lt"/>
              </a:rPr>
              <a:t>Resources to support you</a:t>
            </a:r>
          </a:p>
        </p:txBody>
      </p:sp>
      <p:sp>
        <p:nvSpPr>
          <p:cNvPr id="3" name="Content Placeholder 2">
            <a:extLst>
              <a:ext uri="{FF2B5EF4-FFF2-40B4-BE49-F238E27FC236}">
                <a16:creationId xmlns:a16="http://schemas.microsoft.com/office/drawing/2014/main" id="{B450DBB3-94D0-3210-4065-BB9C1DDD71D6}"/>
              </a:ext>
            </a:extLst>
          </p:cNvPr>
          <p:cNvSpPr>
            <a:spLocks noGrp="1"/>
          </p:cNvSpPr>
          <p:nvPr>
            <p:ph idx="1"/>
          </p:nvPr>
        </p:nvSpPr>
        <p:spPr>
          <a:xfrm>
            <a:off x="675290" y="2312228"/>
            <a:ext cx="8407750" cy="4351338"/>
          </a:xfrm>
        </p:spPr>
        <p:txBody>
          <a:bodyPr/>
          <a:lstStyle/>
          <a:p>
            <a:r>
              <a:rPr lang="en-US" dirty="0">
                <a:solidFill>
                  <a:srgbClr val="025B9D"/>
                </a:solidFill>
              </a:rPr>
              <a:t>Our Ideas Paper</a:t>
            </a:r>
          </a:p>
          <a:p>
            <a:r>
              <a:rPr lang="en-US" dirty="0">
                <a:solidFill>
                  <a:srgbClr val="025B9D"/>
                </a:solidFill>
              </a:rPr>
              <a:t>Our LGA webinars and case studies to share</a:t>
            </a:r>
          </a:p>
          <a:p>
            <a:pPr lvl="1"/>
            <a:r>
              <a:rPr lang="en-US" dirty="0">
                <a:solidFill>
                  <a:srgbClr val="025B9D"/>
                </a:solidFill>
              </a:rPr>
              <a:t>Aimee Trimmer from Reading</a:t>
            </a:r>
          </a:p>
          <a:p>
            <a:pPr lvl="1"/>
            <a:r>
              <a:rPr lang="en-US" dirty="0">
                <a:solidFill>
                  <a:srgbClr val="025B9D"/>
                </a:solidFill>
              </a:rPr>
              <a:t>Emma O’Neil from Swindon</a:t>
            </a:r>
          </a:p>
        </p:txBody>
      </p:sp>
      <p:pic>
        <p:nvPicPr>
          <p:cNvPr id="4" name="Picture 3" descr="Graphical user interface, text, application, website&#10;&#10;Description automatically generated">
            <a:extLst>
              <a:ext uri="{FF2B5EF4-FFF2-40B4-BE49-F238E27FC236}">
                <a16:creationId xmlns:a16="http://schemas.microsoft.com/office/drawing/2014/main" id="{627C4096-41C7-B66C-C14E-CC329EE9A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6100" y="0"/>
            <a:ext cx="2755900" cy="1947103"/>
          </a:xfrm>
          <a:prstGeom prst="rect">
            <a:avLst/>
          </a:prstGeom>
        </p:spPr>
      </p:pic>
      <p:pic>
        <p:nvPicPr>
          <p:cNvPr id="9" name="Picture 8" descr="A hand holding a magnifying glass&#10;&#10;Description automatically generated">
            <a:extLst>
              <a:ext uri="{FF2B5EF4-FFF2-40B4-BE49-F238E27FC236}">
                <a16:creationId xmlns:a16="http://schemas.microsoft.com/office/drawing/2014/main" id="{5BF33552-4F99-0A18-93B0-3B65F91689B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436100" y="2724150"/>
            <a:ext cx="2755900" cy="4133850"/>
          </a:xfrm>
          <a:prstGeom prst="rect">
            <a:avLst/>
          </a:prstGeom>
        </p:spPr>
      </p:pic>
    </p:spTree>
    <p:extLst>
      <p:ext uri="{BB962C8B-B14F-4D97-AF65-F5344CB8AC3E}">
        <p14:creationId xmlns:p14="http://schemas.microsoft.com/office/powerpoint/2010/main" val="3621073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CB02A2-3CDA-AD0A-D73D-42183A0D6DE6}"/>
              </a:ext>
            </a:extLst>
          </p:cNvPr>
          <p:cNvSpPr>
            <a:spLocks noGrp="1"/>
          </p:cNvSpPr>
          <p:nvPr>
            <p:ph idx="1"/>
          </p:nvPr>
        </p:nvSpPr>
        <p:spPr>
          <a:xfrm>
            <a:off x="663412" y="1920399"/>
            <a:ext cx="7273526" cy="4257066"/>
          </a:xfrm>
        </p:spPr>
        <p:txBody>
          <a:bodyPr>
            <a:normAutofit/>
          </a:bodyPr>
          <a:lstStyle/>
          <a:p>
            <a:r>
              <a:rPr lang="en-US" dirty="0">
                <a:solidFill>
                  <a:schemeClr val="accent1">
                    <a:lumMod val="75000"/>
                  </a:schemeClr>
                </a:solidFill>
              </a:rPr>
              <a:t>Who we all are and where this work has come from</a:t>
            </a:r>
          </a:p>
          <a:p>
            <a:r>
              <a:rPr lang="en-US" dirty="0">
                <a:solidFill>
                  <a:schemeClr val="accent1">
                    <a:lumMod val="75000"/>
                  </a:schemeClr>
                </a:solidFill>
              </a:rPr>
              <a:t>Our collective concerns</a:t>
            </a:r>
          </a:p>
          <a:p>
            <a:r>
              <a:rPr lang="en-US" dirty="0">
                <a:solidFill>
                  <a:schemeClr val="accent1">
                    <a:lumMod val="75000"/>
                  </a:schemeClr>
                </a:solidFill>
              </a:rPr>
              <a:t>A recap on our collective ideas to measure sufficiency for children with SEND</a:t>
            </a:r>
          </a:p>
          <a:p>
            <a:r>
              <a:rPr lang="en-US" dirty="0">
                <a:solidFill>
                  <a:schemeClr val="accent1">
                    <a:lumMod val="75000"/>
                  </a:schemeClr>
                </a:solidFill>
              </a:rPr>
              <a:t>Questions and discussion – what are you doing, what could you do, how can we help?</a:t>
            </a:r>
          </a:p>
          <a:p>
            <a:r>
              <a:rPr lang="en-US" dirty="0">
                <a:solidFill>
                  <a:schemeClr val="accent1">
                    <a:lumMod val="75000"/>
                  </a:schemeClr>
                </a:solidFill>
              </a:rPr>
              <a:t>Next steps</a:t>
            </a:r>
          </a:p>
          <a:p>
            <a:pPr marL="0" indent="0">
              <a:buNone/>
            </a:pPr>
            <a:endParaRPr lang="en-US" dirty="0"/>
          </a:p>
          <a:p>
            <a:endParaRPr lang="en-US" dirty="0"/>
          </a:p>
        </p:txBody>
      </p:sp>
      <p:sp>
        <p:nvSpPr>
          <p:cNvPr id="18" name="TextBox 17">
            <a:extLst>
              <a:ext uri="{FF2B5EF4-FFF2-40B4-BE49-F238E27FC236}">
                <a16:creationId xmlns:a16="http://schemas.microsoft.com/office/drawing/2014/main" id="{B951CC1F-078A-5B13-4EB3-0B8B372FD9A7}"/>
              </a:ext>
            </a:extLst>
          </p:cNvPr>
          <p:cNvSpPr txBox="1"/>
          <p:nvPr/>
        </p:nvSpPr>
        <p:spPr>
          <a:xfrm>
            <a:off x="495300" y="538867"/>
            <a:ext cx="8420100" cy="646331"/>
          </a:xfrm>
          <a:prstGeom prst="rect">
            <a:avLst/>
          </a:prstGeom>
          <a:noFill/>
        </p:spPr>
        <p:txBody>
          <a:bodyPr wrap="square" rtlCol="0">
            <a:spAutoFit/>
          </a:bodyPr>
          <a:lstStyle/>
          <a:p>
            <a:r>
              <a:rPr lang="en-US" sz="3600" b="1" dirty="0">
                <a:solidFill>
                  <a:schemeClr val="accent1">
                    <a:lumMod val="75000"/>
                  </a:schemeClr>
                </a:solidFill>
              </a:rPr>
              <a:t>What will we think about in this session ?</a:t>
            </a:r>
          </a:p>
        </p:txBody>
      </p:sp>
      <p:pic>
        <p:nvPicPr>
          <p:cNvPr id="8" name="Picture 7" descr="A hand holding a light bulb&#10;&#10;Description automatically generated">
            <a:extLst>
              <a:ext uri="{FF2B5EF4-FFF2-40B4-BE49-F238E27FC236}">
                <a16:creationId xmlns:a16="http://schemas.microsoft.com/office/drawing/2014/main" id="{286E0DF2-138A-92C6-203F-05C5B44B72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51159" y="2536879"/>
            <a:ext cx="3240841" cy="4321121"/>
          </a:xfrm>
          <a:prstGeom prst="rect">
            <a:avLst/>
          </a:prstGeom>
        </p:spPr>
      </p:pic>
    </p:spTree>
    <p:extLst>
      <p:ext uri="{BB962C8B-B14F-4D97-AF65-F5344CB8AC3E}">
        <p14:creationId xmlns:p14="http://schemas.microsoft.com/office/powerpoint/2010/main" val="2475655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244569" y="5394961"/>
            <a:ext cx="5807803" cy="821648"/>
          </a:xfrm>
        </p:spPr>
        <p:txBody>
          <a:bodyPr>
            <a:normAutofit lnSpcReduction="10000"/>
          </a:bodyPr>
          <a:lstStyle/>
          <a:p>
            <a:r>
              <a:rPr lang="en-GB" dirty="0">
                <a:solidFill>
                  <a:schemeClr val="accent6">
                    <a:lumMod val="75000"/>
                  </a:schemeClr>
                </a:solidFill>
              </a:rPr>
              <a:t>March 2023</a:t>
            </a:r>
          </a:p>
          <a:p>
            <a:r>
              <a:rPr lang="en-GB" dirty="0">
                <a:solidFill>
                  <a:schemeClr val="accent6">
                    <a:lumMod val="75000"/>
                  </a:schemeClr>
                </a:solidFill>
              </a:rPr>
              <a:t>Emma O’Neill</a:t>
            </a:r>
          </a:p>
        </p:txBody>
      </p:sp>
      <p:sp>
        <p:nvSpPr>
          <p:cNvPr id="6" name="Text Placeholder 5"/>
          <p:cNvSpPr>
            <a:spLocks noGrp="1"/>
          </p:cNvSpPr>
          <p:nvPr>
            <p:ph type="body" sz="quarter" idx="14"/>
          </p:nvPr>
        </p:nvSpPr>
        <p:spPr>
          <a:xfrm>
            <a:off x="244569" y="518160"/>
            <a:ext cx="11712715" cy="731228"/>
          </a:xfrm>
        </p:spPr>
        <p:txBody>
          <a:bodyPr>
            <a:noAutofit/>
          </a:bodyPr>
          <a:lstStyle/>
          <a:p>
            <a:pPr algn="ctr"/>
            <a:r>
              <a:rPr lang="en-GB" sz="3600" dirty="0"/>
              <a:t>Review of EY SEND provision in Swindon: What happened next?...</a:t>
            </a:r>
          </a:p>
        </p:txBody>
      </p:sp>
      <p:pic>
        <p:nvPicPr>
          <p:cNvPr id="2050" name="Picture 2" descr="Click here for m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040" y="1489166"/>
            <a:ext cx="4402183" cy="293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7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Context</a:t>
            </a:r>
          </a:p>
        </p:txBody>
      </p:sp>
      <p:sp>
        <p:nvSpPr>
          <p:cNvPr id="3" name="Text Placeholder 2"/>
          <p:cNvSpPr>
            <a:spLocks noGrp="1"/>
          </p:cNvSpPr>
          <p:nvPr>
            <p:ph type="body" sz="quarter" idx="11"/>
          </p:nvPr>
        </p:nvSpPr>
        <p:spPr>
          <a:xfrm>
            <a:off x="816000" y="1619793"/>
            <a:ext cx="10560000" cy="3526973"/>
          </a:xfrm>
        </p:spPr>
        <p:txBody>
          <a:bodyPr>
            <a:normAutofit lnSpcReduction="10000"/>
          </a:bodyPr>
          <a:lstStyle/>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Project aimed to bring together EY SEND services under LA. </a:t>
            </a:r>
          </a:p>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A strong business case was needed to evidence levels of demand as an increase in investment was required. </a:t>
            </a:r>
          </a:p>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Initial data set was gathered using children in YR, 1 and 2 with an EHCP. A more detailed analysis of children in Y1 was carried out to identify their access to EYFS entitlements. </a:t>
            </a:r>
          </a:p>
          <a:p>
            <a:pPr marL="342900" indent="-342900">
              <a:buFont typeface="Arial" panose="020B0604020202020204" pitchFamily="34" charset="0"/>
              <a:buChar char="•"/>
            </a:pPr>
            <a:r>
              <a:rPr lang="en-GB" sz="2800" dirty="0">
                <a:latin typeface="Calibri" panose="020F0502020204030204" pitchFamily="34" charset="0"/>
                <a:cs typeface="Calibri" panose="020F0502020204030204" pitchFamily="34" charset="0"/>
              </a:rPr>
              <a:t>Using this data a business case was produced, outlining a restructure and expansion of existing services. This was agreed in October 2022. </a:t>
            </a:r>
          </a:p>
          <a:p>
            <a:pPr marL="342900" indent="-342900">
              <a:buFont typeface="Arial" panose="020B0604020202020204" pitchFamily="34" charset="0"/>
              <a:buChar char="•"/>
            </a:pPr>
            <a:endParaRPr lang="en-GB" sz="2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1179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00" y="447811"/>
            <a:ext cx="10560000" cy="558030"/>
          </a:xfrm>
        </p:spPr>
        <p:txBody>
          <a:bodyPr>
            <a:normAutofit/>
          </a:bodyPr>
          <a:lstStyle/>
          <a:p>
            <a:r>
              <a:rPr lang="en-GB" sz="3600" dirty="0"/>
              <a:t>Findings of the review</a:t>
            </a:r>
          </a:p>
        </p:txBody>
      </p:sp>
      <p:sp>
        <p:nvSpPr>
          <p:cNvPr id="3" name="Text Placeholder 2"/>
          <p:cNvSpPr>
            <a:spLocks noGrp="1"/>
          </p:cNvSpPr>
          <p:nvPr>
            <p:ph type="body" sz="quarter" idx="11"/>
          </p:nvPr>
        </p:nvSpPr>
        <p:spPr>
          <a:xfrm>
            <a:off x="816000" y="1188720"/>
            <a:ext cx="10560000" cy="4259581"/>
          </a:xfrm>
        </p:spPr>
        <p:txBody>
          <a:bodyPr>
            <a:normAutofit fontScale="62500" lnSpcReduction="20000"/>
          </a:bodyPr>
          <a:lstStyle/>
          <a:p>
            <a:pPr lvl="1"/>
            <a:r>
              <a:rPr lang="en-GB" sz="3200" dirty="0"/>
              <a:t>Of the children entitled to 15 hours </a:t>
            </a:r>
            <a:r>
              <a:rPr lang="en-GB" sz="3200" b="1" dirty="0"/>
              <a:t>46%</a:t>
            </a:r>
            <a:r>
              <a:rPr lang="en-GB" sz="3200" dirty="0"/>
              <a:t> of children with an EHCP accessed their full entitlement, compared with </a:t>
            </a:r>
            <a:r>
              <a:rPr lang="en-GB" sz="3200" b="1" dirty="0"/>
              <a:t>84%</a:t>
            </a:r>
            <a:r>
              <a:rPr lang="en-GB" sz="3200" dirty="0"/>
              <a:t> of children without an EHCP</a:t>
            </a:r>
          </a:p>
          <a:p>
            <a:pPr marL="353476" lvl="1" indent="0">
              <a:buNone/>
            </a:pPr>
            <a:endParaRPr lang="en-GB" sz="2800" dirty="0"/>
          </a:p>
          <a:p>
            <a:pPr lvl="1"/>
            <a:r>
              <a:rPr lang="en-GB" sz="3200" dirty="0"/>
              <a:t>Of children entitled to 30 hours </a:t>
            </a:r>
            <a:r>
              <a:rPr lang="en-GB" sz="3200" b="1" dirty="0"/>
              <a:t>60%</a:t>
            </a:r>
            <a:r>
              <a:rPr lang="en-GB" sz="3200" dirty="0"/>
              <a:t> of Children with an EHCP accessed their full entitlement, (however this is a very small number of children), compared with </a:t>
            </a:r>
            <a:r>
              <a:rPr lang="en-GB" sz="3200" b="1" dirty="0"/>
              <a:t>68%</a:t>
            </a:r>
            <a:r>
              <a:rPr lang="en-GB" sz="3200" dirty="0"/>
              <a:t> of children without an EHCP. The smaller gap between the numbers entitled to 30 hours may also be indicative of parents taking the decision not to work because of childcare issues connected with their child’s additional needs. The view that parents with children with additional needs do not feel able to work full time, due to childcare challenges, was expressed widely by the parents involved in the review. </a:t>
            </a:r>
          </a:p>
          <a:p>
            <a:pPr marL="353476" lvl="1" indent="0">
              <a:buNone/>
            </a:pPr>
            <a:endParaRPr lang="en-GB" sz="2800" dirty="0"/>
          </a:p>
          <a:p>
            <a:pPr lvl="1"/>
            <a:r>
              <a:rPr lang="en-GB" sz="3200" b="1" dirty="0"/>
              <a:t>10%</a:t>
            </a:r>
            <a:r>
              <a:rPr lang="en-GB" sz="3200" dirty="0"/>
              <a:t> of children did not access any of the entitlement at all</a:t>
            </a:r>
          </a:p>
          <a:p>
            <a:pPr marL="353476" lvl="1" indent="0">
              <a:buNone/>
            </a:pPr>
            <a:endParaRPr lang="en-GB" sz="2800" dirty="0"/>
          </a:p>
          <a:p>
            <a:r>
              <a:rPr lang="en-GB" sz="3200" dirty="0"/>
              <a:t>This information may also present an overly optimistic picture, as we believe that there may have been settings claiming a full 15 hours funding, but only accepting the child for fewer hours and using the additional funding to fund additional support for the child. </a:t>
            </a:r>
            <a:endParaRPr lang="en-GB" sz="2800" dirty="0"/>
          </a:p>
        </p:txBody>
      </p:sp>
    </p:spTree>
    <p:extLst>
      <p:ext uri="{BB962C8B-B14F-4D97-AF65-F5344CB8AC3E}">
        <p14:creationId xmlns:p14="http://schemas.microsoft.com/office/powerpoint/2010/main" val="514517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53143" y="705394"/>
            <a:ext cx="10816045" cy="4742908"/>
          </a:xfrm>
        </p:spPr>
        <p:txBody>
          <a:bodyPr>
            <a:normAutofit fontScale="92500" lnSpcReduction="20000"/>
          </a:bodyPr>
          <a:lstStyle/>
          <a:p>
            <a:pPr marL="457200" indent="-457200">
              <a:buFont typeface="Arial" panose="020B0604020202020204" pitchFamily="34" charset="0"/>
              <a:buChar char="•"/>
            </a:pPr>
            <a:r>
              <a:rPr lang="en-GB" b="1" dirty="0"/>
              <a:t>52%</a:t>
            </a:r>
            <a:r>
              <a:rPr lang="en-GB" dirty="0"/>
              <a:t> of children were also entitled to 2 </a:t>
            </a:r>
            <a:r>
              <a:rPr lang="en-GB" dirty="0" err="1"/>
              <a:t>yr</a:t>
            </a:r>
            <a:r>
              <a:rPr lang="en-GB" dirty="0"/>
              <a:t> old funding</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Of the total </a:t>
            </a:r>
            <a:r>
              <a:rPr lang="en-GB" b="1" dirty="0"/>
              <a:t>289</a:t>
            </a:r>
            <a:r>
              <a:rPr lang="en-GB" dirty="0"/>
              <a:t> children with an ECHP who were tracked, </a:t>
            </a:r>
            <a:r>
              <a:rPr lang="en-GB" b="1" dirty="0"/>
              <a:t>229</a:t>
            </a:r>
            <a:r>
              <a:rPr lang="en-GB" dirty="0"/>
              <a:t> (almost </a:t>
            </a:r>
            <a:r>
              <a:rPr lang="en-GB" b="1" dirty="0"/>
              <a:t>80%</a:t>
            </a:r>
            <a:r>
              <a:rPr lang="en-GB" dirty="0"/>
              <a:t>) of them had accessed Early Years Pupil Premium which demonstrates a disproportionate amount of disadvantage in this group.</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It also appears that </a:t>
            </a:r>
            <a:r>
              <a:rPr lang="en-GB" b="1" dirty="0"/>
              <a:t>12%</a:t>
            </a:r>
            <a:r>
              <a:rPr lang="en-GB" dirty="0"/>
              <a:t> of the children attended 4 or more settings (some in one day or week) which is both unusual and may indicate a problem. We also know transitions can be very difficult for children with SEND and their families and this may indicate the juggle families are facing and potentially an insufficiency of places.</a:t>
            </a:r>
          </a:p>
        </p:txBody>
      </p:sp>
    </p:spTree>
    <p:extLst>
      <p:ext uri="{BB962C8B-B14F-4D97-AF65-F5344CB8AC3E}">
        <p14:creationId xmlns:p14="http://schemas.microsoft.com/office/powerpoint/2010/main" val="432185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038066" y="1655857"/>
          <a:ext cx="1566766" cy="3843336"/>
        </p:xfrm>
        <a:graphic>
          <a:graphicData uri="http://schemas.openxmlformats.org/drawingml/2006/table">
            <a:tbl>
              <a:tblPr firstRow="1" firstCol="1" bandRow="1">
                <a:tableStyleId>{5C22544A-7EE6-4342-B048-85BDC9FD1C3A}</a:tableStyleId>
              </a:tblPr>
              <a:tblGrid>
                <a:gridCol w="856960">
                  <a:extLst>
                    <a:ext uri="{9D8B030D-6E8A-4147-A177-3AD203B41FA5}">
                      <a16:colId xmlns:a16="http://schemas.microsoft.com/office/drawing/2014/main" val="107838366"/>
                    </a:ext>
                  </a:extLst>
                </a:gridCol>
                <a:gridCol w="709806">
                  <a:extLst>
                    <a:ext uri="{9D8B030D-6E8A-4147-A177-3AD203B41FA5}">
                      <a16:colId xmlns:a16="http://schemas.microsoft.com/office/drawing/2014/main" val="3276939838"/>
                    </a:ext>
                  </a:extLst>
                </a:gridCol>
              </a:tblGrid>
              <a:tr h="424152">
                <a:tc>
                  <a:txBody>
                    <a:bodyPr/>
                    <a:lstStyle/>
                    <a:p>
                      <a:pPr algn="just">
                        <a:lnSpc>
                          <a:spcPct val="115000"/>
                        </a:lnSpc>
                        <a:spcAft>
                          <a:spcPts val="1000"/>
                        </a:spcAft>
                      </a:pPr>
                      <a:r>
                        <a:rPr lang="en-GB" sz="1000" dirty="0">
                          <a:effectLst/>
                        </a:rPr>
                        <a:t>Postcode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Percentage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504727054"/>
                  </a:ext>
                </a:extLst>
              </a:tr>
              <a:tr h="432808">
                <a:tc>
                  <a:txBody>
                    <a:bodyPr/>
                    <a:lstStyle/>
                    <a:p>
                      <a:pPr algn="just">
                        <a:lnSpc>
                          <a:spcPct val="115000"/>
                        </a:lnSpc>
                        <a:spcAft>
                          <a:spcPts val="1000"/>
                        </a:spcAft>
                      </a:pPr>
                      <a:r>
                        <a:rPr lang="en-GB" sz="1000">
                          <a:effectLst/>
                        </a:rPr>
                        <a:t>SN1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11%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154215053"/>
                  </a:ext>
                </a:extLst>
              </a:tr>
              <a:tr h="424152">
                <a:tc>
                  <a:txBody>
                    <a:bodyPr/>
                    <a:lstStyle/>
                    <a:p>
                      <a:pPr algn="just">
                        <a:lnSpc>
                          <a:spcPct val="115000"/>
                        </a:lnSpc>
                        <a:spcAft>
                          <a:spcPts val="1000"/>
                        </a:spcAft>
                      </a:pPr>
                      <a:r>
                        <a:rPr lang="en-GB" sz="1000">
                          <a:effectLst/>
                        </a:rPr>
                        <a:t>SN2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dirty="0">
                          <a:effectLst/>
                        </a:rPr>
                        <a:t>25%</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744541259"/>
                  </a:ext>
                </a:extLst>
              </a:tr>
              <a:tr h="424152">
                <a:tc>
                  <a:txBody>
                    <a:bodyPr/>
                    <a:lstStyle/>
                    <a:p>
                      <a:pPr algn="just">
                        <a:lnSpc>
                          <a:spcPct val="115000"/>
                        </a:lnSpc>
                        <a:spcAft>
                          <a:spcPts val="1000"/>
                        </a:spcAft>
                      </a:pPr>
                      <a:r>
                        <a:rPr lang="en-GB" sz="1000">
                          <a:effectLst/>
                        </a:rPr>
                        <a:t>SN25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17%</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1764461472"/>
                  </a:ext>
                </a:extLst>
              </a:tr>
              <a:tr h="424152">
                <a:tc>
                  <a:txBody>
                    <a:bodyPr/>
                    <a:lstStyle/>
                    <a:p>
                      <a:pPr algn="just">
                        <a:lnSpc>
                          <a:spcPct val="115000"/>
                        </a:lnSpc>
                        <a:spcAft>
                          <a:spcPts val="1000"/>
                        </a:spcAft>
                      </a:pPr>
                      <a:r>
                        <a:rPr lang="en-GB" sz="1000">
                          <a:effectLst/>
                        </a:rPr>
                        <a:t>SN26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971230482"/>
                  </a:ext>
                </a:extLst>
              </a:tr>
              <a:tr h="432808">
                <a:tc>
                  <a:txBody>
                    <a:bodyPr/>
                    <a:lstStyle/>
                    <a:p>
                      <a:pPr algn="just">
                        <a:lnSpc>
                          <a:spcPct val="115000"/>
                        </a:lnSpc>
                        <a:spcAft>
                          <a:spcPts val="1000"/>
                        </a:spcAft>
                      </a:pPr>
                      <a:r>
                        <a:rPr lang="en-GB" sz="1000">
                          <a:effectLst/>
                        </a:rPr>
                        <a:t>SN3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32%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1026716130"/>
                  </a:ext>
                </a:extLst>
              </a:tr>
              <a:tr h="424152">
                <a:tc>
                  <a:txBody>
                    <a:bodyPr/>
                    <a:lstStyle/>
                    <a:p>
                      <a:pPr algn="just">
                        <a:lnSpc>
                          <a:spcPct val="115000"/>
                        </a:lnSpc>
                        <a:spcAft>
                          <a:spcPts val="1000"/>
                        </a:spcAft>
                      </a:pPr>
                      <a:r>
                        <a:rPr lang="en-GB" sz="1000">
                          <a:effectLst/>
                        </a:rPr>
                        <a:t>SN4</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228341202"/>
                  </a:ext>
                </a:extLst>
              </a:tr>
              <a:tr h="424152">
                <a:tc>
                  <a:txBody>
                    <a:bodyPr/>
                    <a:lstStyle/>
                    <a:p>
                      <a:pPr algn="just">
                        <a:lnSpc>
                          <a:spcPct val="115000"/>
                        </a:lnSpc>
                        <a:spcAft>
                          <a:spcPts val="1000"/>
                        </a:spcAft>
                      </a:pPr>
                      <a:r>
                        <a:rPr lang="en-GB" sz="1000">
                          <a:effectLst/>
                        </a:rPr>
                        <a:t>SN5</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a:effectLst/>
                        </a:rPr>
                        <a:t>7%</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3666349205"/>
                  </a:ext>
                </a:extLst>
              </a:tr>
              <a:tr h="432808">
                <a:tc>
                  <a:txBody>
                    <a:bodyPr/>
                    <a:lstStyle/>
                    <a:p>
                      <a:pPr algn="just">
                        <a:lnSpc>
                          <a:spcPct val="115000"/>
                        </a:lnSpc>
                        <a:spcAft>
                          <a:spcPts val="1000"/>
                        </a:spcAft>
                      </a:pPr>
                      <a:r>
                        <a:rPr lang="en-GB" sz="1000">
                          <a:effectLst/>
                        </a:rPr>
                        <a:t>SN6</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tc>
                  <a:txBody>
                    <a:bodyPr/>
                    <a:lstStyle/>
                    <a:p>
                      <a:pPr algn="just">
                        <a:lnSpc>
                          <a:spcPct val="115000"/>
                        </a:lnSpc>
                        <a:spcAft>
                          <a:spcPts val="1000"/>
                        </a:spcAft>
                      </a:pPr>
                      <a:r>
                        <a:rPr lang="en-GB" sz="1000" dirty="0">
                          <a:effectLst/>
                        </a:rPr>
                        <a:t>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2324" marR="62324" marT="0" marB="0"/>
                </a:tc>
                <a:extLst>
                  <a:ext uri="{0D108BD9-81ED-4DB2-BD59-A6C34878D82A}">
                    <a16:rowId xmlns:a16="http://schemas.microsoft.com/office/drawing/2014/main" val="1832200905"/>
                  </a:ext>
                </a:extLst>
              </a:tr>
            </a:tbl>
          </a:graphicData>
        </a:graphic>
      </p:graphicFrame>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506686" y="1655858"/>
            <a:ext cx="6714308" cy="3843336"/>
          </a:xfrm>
          <a:prstGeom prst="rect">
            <a:avLst/>
          </a:prstGeom>
        </p:spPr>
      </p:pic>
      <p:sp>
        <p:nvSpPr>
          <p:cNvPr id="7" name="TextBox 6"/>
          <p:cNvSpPr txBox="1"/>
          <p:nvPr/>
        </p:nvSpPr>
        <p:spPr>
          <a:xfrm>
            <a:off x="880924" y="809896"/>
            <a:ext cx="18810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yriad Pro Light"/>
                <a:ea typeface="+mn-ea"/>
                <a:cs typeface="+mn-cs"/>
              </a:rPr>
              <a:t>Children in Y1 with EHCPs by postcode</a:t>
            </a:r>
          </a:p>
        </p:txBody>
      </p:sp>
      <p:sp>
        <p:nvSpPr>
          <p:cNvPr id="8" name="TextBox 7"/>
          <p:cNvSpPr txBox="1"/>
          <p:nvPr/>
        </p:nvSpPr>
        <p:spPr>
          <a:xfrm>
            <a:off x="4506686" y="1005840"/>
            <a:ext cx="6714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yriad Pro Light"/>
                <a:ea typeface="+mn-ea"/>
                <a:cs typeface="+mn-cs"/>
              </a:rPr>
              <a:t>Numbers of children on part time timetables by year group</a:t>
            </a:r>
          </a:p>
        </p:txBody>
      </p:sp>
    </p:spTree>
    <p:extLst>
      <p:ext uri="{BB962C8B-B14F-4D97-AF65-F5344CB8AC3E}">
        <p14:creationId xmlns:p14="http://schemas.microsoft.com/office/powerpoint/2010/main" val="1115779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560319" y="718453"/>
          <a:ext cx="6283236" cy="5055326"/>
        </p:xfrm>
        <a:graphic>
          <a:graphicData uri="http://schemas.openxmlformats.org/drawingml/2006/table">
            <a:tbl>
              <a:tblPr firstRow="1" firstCol="1" bandRow="1">
                <a:tableStyleId>{5C22544A-7EE6-4342-B048-85BDC9FD1C3A}</a:tableStyleId>
              </a:tblPr>
              <a:tblGrid>
                <a:gridCol w="3641288">
                  <a:extLst>
                    <a:ext uri="{9D8B030D-6E8A-4147-A177-3AD203B41FA5}">
                      <a16:colId xmlns:a16="http://schemas.microsoft.com/office/drawing/2014/main" val="2330031352"/>
                    </a:ext>
                  </a:extLst>
                </a:gridCol>
                <a:gridCol w="1064120">
                  <a:extLst>
                    <a:ext uri="{9D8B030D-6E8A-4147-A177-3AD203B41FA5}">
                      <a16:colId xmlns:a16="http://schemas.microsoft.com/office/drawing/2014/main" val="2284082003"/>
                    </a:ext>
                  </a:extLst>
                </a:gridCol>
                <a:gridCol w="509274">
                  <a:extLst>
                    <a:ext uri="{9D8B030D-6E8A-4147-A177-3AD203B41FA5}">
                      <a16:colId xmlns:a16="http://schemas.microsoft.com/office/drawing/2014/main" val="3917272276"/>
                    </a:ext>
                  </a:extLst>
                </a:gridCol>
                <a:gridCol w="1068554">
                  <a:extLst>
                    <a:ext uri="{9D8B030D-6E8A-4147-A177-3AD203B41FA5}">
                      <a16:colId xmlns:a16="http://schemas.microsoft.com/office/drawing/2014/main" val="2169387880"/>
                    </a:ext>
                  </a:extLst>
                </a:gridCol>
              </a:tblGrid>
              <a:tr h="913465">
                <a:tc>
                  <a:txBody>
                    <a:bodyPr/>
                    <a:lstStyle/>
                    <a:p>
                      <a:pPr>
                        <a:lnSpc>
                          <a:spcPct val="115000"/>
                        </a:lnSpc>
                        <a:spcAft>
                          <a:spcPts val="1000"/>
                        </a:spcAft>
                      </a:pPr>
                      <a:r>
                        <a:rPr lang="en-GB" sz="900">
                          <a:effectLst/>
                        </a:rPr>
                        <a:t>SEN Primary Need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15000"/>
                        </a:lnSpc>
                        <a:spcAft>
                          <a:spcPts val="1000"/>
                        </a:spcAft>
                      </a:pPr>
                      <a:r>
                        <a:rPr lang="en-GB" sz="1100">
                          <a:effectLst/>
                        </a:rPr>
                        <a:t>Number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pPr>
                        <a:lnSpc>
                          <a:spcPct val="115000"/>
                        </a:lnSpc>
                        <a:spcAft>
                          <a:spcPts val="1000"/>
                        </a:spcAft>
                      </a:pPr>
                      <a:r>
                        <a:rPr lang="en-GB" sz="1100">
                          <a:effectLst/>
                        </a:rPr>
                        <a:t>Percentage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6566330"/>
                  </a:ext>
                </a:extLst>
              </a:tr>
              <a:tr h="304489">
                <a:tc>
                  <a:txBody>
                    <a:bodyPr/>
                    <a:lstStyle/>
                    <a:p>
                      <a:pPr>
                        <a:lnSpc>
                          <a:spcPct val="115000"/>
                        </a:lnSpc>
                        <a:spcAft>
                          <a:spcPts val="1000"/>
                        </a:spcAft>
                      </a:pPr>
                      <a:r>
                        <a:rPr lang="en-GB" sz="900">
                          <a:effectLst/>
                        </a:rPr>
                        <a:t>Autistic Spectrum Disorders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44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49.44%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671153764"/>
                  </a:ext>
                </a:extLst>
              </a:tr>
              <a:tr h="304489">
                <a:tc>
                  <a:txBody>
                    <a:bodyPr/>
                    <a:lstStyle/>
                    <a:p>
                      <a:pPr>
                        <a:lnSpc>
                          <a:spcPct val="115000"/>
                        </a:lnSpc>
                        <a:spcAft>
                          <a:spcPts val="1000"/>
                        </a:spcAft>
                      </a:pPr>
                      <a:r>
                        <a:rPr lang="en-GB" sz="900">
                          <a:effectLst/>
                        </a:rPr>
                        <a:t>Soc, Em and Ment Health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7.87%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097515272"/>
                  </a:ext>
                </a:extLst>
              </a:tr>
              <a:tr h="304489">
                <a:tc>
                  <a:txBody>
                    <a:bodyPr/>
                    <a:lstStyle/>
                    <a:p>
                      <a:pPr>
                        <a:lnSpc>
                          <a:spcPct val="115000"/>
                        </a:lnSpc>
                        <a:spcAft>
                          <a:spcPts val="1000"/>
                        </a:spcAft>
                      </a:pPr>
                      <a:r>
                        <a:rPr lang="en-GB" sz="900">
                          <a:effectLst/>
                        </a:rPr>
                        <a:t>Physical Disability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dirty="0">
                          <a:effectLst/>
                        </a:rPr>
                        <a:t>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8.99%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2068972747"/>
                  </a:ext>
                </a:extLst>
              </a:tr>
              <a:tr h="304489">
                <a:tc>
                  <a:txBody>
                    <a:bodyPr/>
                    <a:lstStyle/>
                    <a:p>
                      <a:pPr>
                        <a:lnSpc>
                          <a:spcPct val="115000"/>
                        </a:lnSpc>
                        <a:spcAft>
                          <a:spcPts val="1000"/>
                        </a:spcAft>
                      </a:pPr>
                      <a:r>
                        <a:rPr lang="en-GB" sz="900">
                          <a:effectLst/>
                        </a:rPr>
                        <a:t>Severe Learning Difficulty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4.49%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2711331727"/>
                  </a:ext>
                </a:extLst>
              </a:tr>
              <a:tr h="487993">
                <a:tc>
                  <a:txBody>
                    <a:bodyPr/>
                    <a:lstStyle/>
                    <a:p>
                      <a:pPr>
                        <a:lnSpc>
                          <a:spcPct val="115000"/>
                        </a:lnSpc>
                        <a:spcAft>
                          <a:spcPts val="1000"/>
                        </a:spcAft>
                      </a:pPr>
                      <a:r>
                        <a:rPr lang="en-GB" sz="900">
                          <a:effectLst/>
                        </a:rPr>
                        <a:t>Speech, Language and Comm Needs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dirty="0">
                          <a:effectLst/>
                        </a:rPr>
                        <a:t>21.35%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041068999"/>
                  </a:ext>
                </a:extLst>
              </a:tr>
              <a:tr h="304489">
                <a:tc>
                  <a:txBody>
                    <a:bodyPr/>
                    <a:lstStyle/>
                    <a:p>
                      <a:pPr>
                        <a:lnSpc>
                          <a:spcPct val="115000"/>
                        </a:lnSpc>
                        <a:spcAft>
                          <a:spcPts val="1000"/>
                        </a:spcAft>
                      </a:pPr>
                      <a:r>
                        <a:rPr lang="en-GB" sz="900">
                          <a:effectLst/>
                        </a:rPr>
                        <a:t>Visual Impairment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733477499"/>
                  </a:ext>
                </a:extLst>
              </a:tr>
              <a:tr h="304489">
                <a:tc>
                  <a:txBody>
                    <a:bodyPr/>
                    <a:lstStyle/>
                    <a:p>
                      <a:pPr>
                        <a:lnSpc>
                          <a:spcPct val="115000"/>
                        </a:lnSpc>
                        <a:spcAft>
                          <a:spcPts val="1000"/>
                        </a:spcAft>
                      </a:pPr>
                      <a:r>
                        <a:rPr lang="en-GB" sz="900">
                          <a:effectLst/>
                        </a:rPr>
                        <a:t>Speech, Lang or Comm Diff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dirty="0">
                          <a:effectLst/>
                        </a:rPr>
                        <a:t>3.37%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518556426"/>
                  </a:ext>
                </a:extLst>
              </a:tr>
              <a:tr h="304489">
                <a:tc>
                  <a:txBody>
                    <a:bodyPr/>
                    <a:lstStyle/>
                    <a:p>
                      <a:pPr>
                        <a:lnSpc>
                          <a:spcPct val="115000"/>
                        </a:lnSpc>
                        <a:spcAft>
                          <a:spcPts val="1000"/>
                        </a:spcAft>
                      </a:pPr>
                      <a:r>
                        <a:rPr lang="en-GB" sz="900">
                          <a:effectLst/>
                        </a:rPr>
                        <a:t>Hearing Impairment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049804279"/>
                  </a:ext>
                </a:extLst>
              </a:tr>
              <a:tr h="304489">
                <a:tc>
                  <a:txBody>
                    <a:bodyPr/>
                    <a:lstStyle/>
                    <a:p>
                      <a:pPr>
                        <a:lnSpc>
                          <a:spcPct val="115000"/>
                        </a:lnSpc>
                        <a:spcAft>
                          <a:spcPts val="1000"/>
                        </a:spcAft>
                      </a:pPr>
                      <a:r>
                        <a:rPr lang="en-GB" sz="900">
                          <a:effectLst/>
                        </a:rPr>
                        <a:t>Profound &amp; Multiple Learn Diff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573010253"/>
                  </a:ext>
                </a:extLst>
              </a:tr>
              <a:tr h="304489">
                <a:tc>
                  <a:txBody>
                    <a:bodyPr/>
                    <a:lstStyle/>
                    <a:p>
                      <a:pPr>
                        <a:lnSpc>
                          <a:spcPct val="115000"/>
                        </a:lnSpc>
                        <a:spcAft>
                          <a:spcPts val="1000"/>
                        </a:spcAft>
                      </a:pPr>
                      <a:r>
                        <a:rPr lang="en-GB" sz="900">
                          <a:effectLst/>
                        </a:rPr>
                        <a:t>Specific Learning Difficulties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gn="r">
                        <a:lnSpc>
                          <a:spcPct val="115000"/>
                        </a:lnSpc>
                        <a:spcAft>
                          <a:spcPts val="1000"/>
                        </a:spcAft>
                      </a:pPr>
                      <a:r>
                        <a:rPr lang="en-GB" sz="1100">
                          <a:effectLst/>
                        </a:rPr>
                        <a:t>1.12%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2975618299"/>
                  </a:ext>
                </a:extLst>
              </a:tr>
              <a:tr h="304489">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1157742441"/>
                  </a:ext>
                </a:extLst>
              </a:tr>
              <a:tr h="304489">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89</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076515039"/>
                  </a:ext>
                </a:extLst>
              </a:tr>
              <a:tr h="304489">
                <a:tc>
                  <a:txBody>
                    <a:bodyPr/>
                    <a:lstStyle/>
                    <a:p>
                      <a:pP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a:lnSpc>
                          <a:spcPct val="115000"/>
                        </a:lnSpc>
                        <a:spcAft>
                          <a:spcPts val="100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GB"/>
                    </a:p>
                  </a:txBody>
                  <a:tcPr/>
                </a:tc>
                <a:extLst>
                  <a:ext uri="{0D108BD9-81ED-4DB2-BD59-A6C34878D82A}">
                    <a16:rowId xmlns:a16="http://schemas.microsoft.com/office/drawing/2014/main" val="3008686516"/>
                  </a:ext>
                </a:extLst>
              </a:tr>
            </a:tbl>
          </a:graphicData>
        </a:graphic>
      </p:graphicFrame>
    </p:spTree>
    <p:extLst>
      <p:ext uri="{BB962C8B-B14F-4D97-AF65-F5344CB8AC3E}">
        <p14:creationId xmlns:p14="http://schemas.microsoft.com/office/powerpoint/2010/main" val="2283738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 what!</a:t>
            </a:r>
          </a:p>
        </p:txBody>
      </p:sp>
      <p:sp>
        <p:nvSpPr>
          <p:cNvPr id="3" name="Text Placeholder 2"/>
          <p:cNvSpPr>
            <a:spLocks noGrp="1"/>
          </p:cNvSpPr>
          <p:nvPr>
            <p:ph type="body" sz="quarter" idx="11"/>
          </p:nvPr>
        </p:nvSpPr>
        <p:spPr>
          <a:xfrm>
            <a:off x="685371" y="1552693"/>
            <a:ext cx="6838834" cy="3528759"/>
          </a:xfrm>
        </p:spPr>
        <p:txBody>
          <a:bodyPr/>
          <a:lstStyle/>
          <a:p>
            <a:r>
              <a:rPr lang="en-GB" dirty="0"/>
              <a:t>Based on the data a business case was agreed to remodel the service, adding capacity as well as a second site, based in the area with the greatest level of need. </a:t>
            </a:r>
          </a:p>
          <a:p>
            <a:r>
              <a:rPr lang="en-GB" dirty="0"/>
              <a:t>(This is still very much a work in progress!) </a:t>
            </a:r>
          </a:p>
        </p:txBody>
      </p:sp>
      <p:pic>
        <p:nvPicPr>
          <p:cNvPr id="3074" name="Picture 2" descr="Shrug Shoulder Images – Browse 41,874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205" y="708224"/>
            <a:ext cx="4481167" cy="448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033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48642" y="195944"/>
          <a:ext cx="10345782" cy="5460933"/>
        </p:xfrm>
        <a:graphic>
          <a:graphicData uri="http://schemas.openxmlformats.org/drawingml/2006/table">
            <a:tbl>
              <a:tblPr firstRow="1" firstCol="1" bandRow="1">
                <a:tableStyleId>{5C22544A-7EE6-4342-B048-85BDC9FD1C3A}</a:tableStyleId>
              </a:tblPr>
              <a:tblGrid>
                <a:gridCol w="3879667">
                  <a:extLst>
                    <a:ext uri="{9D8B030D-6E8A-4147-A177-3AD203B41FA5}">
                      <a16:colId xmlns:a16="http://schemas.microsoft.com/office/drawing/2014/main" val="194423486"/>
                    </a:ext>
                  </a:extLst>
                </a:gridCol>
                <a:gridCol w="3017521">
                  <a:extLst>
                    <a:ext uri="{9D8B030D-6E8A-4147-A177-3AD203B41FA5}">
                      <a16:colId xmlns:a16="http://schemas.microsoft.com/office/drawing/2014/main" val="2846651710"/>
                    </a:ext>
                  </a:extLst>
                </a:gridCol>
                <a:gridCol w="3448594">
                  <a:extLst>
                    <a:ext uri="{9D8B030D-6E8A-4147-A177-3AD203B41FA5}">
                      <a16:colId xmlns:a16="http://schemas.microsoft.com/office/drawing/2014/main" val="3677368062"/>
                    </a:ext>
                  </a:extLst>
                </a:gridCol>
              </a:tblGrid>
              <a:tr h="70196">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Type of support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Current model</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New model</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261381442"/>
                  </a:ext>
                </a:extLst>
              </a:tr>
              <a:tr h="140393">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Hours of EY educational entitlement</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3040</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14592</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762537556"/>
                  </a:ext>
                </a:extLst>
              </a:tr>
              <a:tr h="140393">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Portage home visiting sessions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10</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18</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851461238"/>
                  </a:ext>
                </a:extLst>
              </a:tr>
              <a:tr h="938210">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Potential reach of service (number of children and families)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Education sessions 32 families</a:t>
                      </a:r>
                    </a:p>
                    <a:p>
                      <a:pPr>
                        <a:lnSpc>
                          <a:spcPct val="115000"/>
                        </a:lnSpc>
                        <a:spcAft>
                          <a:spcPts val="1000"/>
                        </a:spcAft>
                      </a:pPr>
                      <a:endParaRPr lang="en-GB" sz="1800" dirty="0">
                        <a:effectLst/>
                        <a:latin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Education sessions – up to 128 children &amp; families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2904534162"/>
                  </a:ext>
                </a:extLst>
              </a:tr>
              <a:tr h="210589">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Early Help support (Lead Professional role/TAC meetings)</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Minimal. Dependent on staff being able to be released &amp; working in own time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Minimum of 60 hours per week</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3002173745"/>
                  </a:ext>
                </a:extLst>
              </a:tr>
              <a:tr h="280784">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Paperwork (referrals, EHCNA applications, Advice for EHCPs…) </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9.5 hours per week and significant amount of additional time in staff’s own time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30 hours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3569450831"/>
                  </a:ext>
                </a:extLst>
              </a:tr>
              <a:tr h="276563">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Outreach to mainstream</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a:effectLst/>
                          <a:latin typeface="Calibri" panose="020F0502020204030204" pitchFamily="34" charset="0"/>
                          <a:cs typeface="Calibri" panose="020F0502020204030204" pitchFamily="34" charset="0"/>
                        </a:rPr>
                        <a:t>Minimal. Dependent on releasing staff, staff goodwill and work in their own time</a:t>
                      </a:r>
                      <a:endParaRPr lang="en-GB" sz="180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Minimum of 60 hours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1321716333"/>
                  </a:ext>
                </a:extLst>
              </a:tr>
              <a:tr h="848359">
                <a:tc>
                  <a:txBody>
                    <a:bodyPr/>
                    <a:lstStyle/>
                    <a:p>
                      <a:pPr>
                        <a:lnSpc>
                          <a:spcPct val="115000"/>
                        </a:lnSpc>
                        <a:spcAft>
                          <a:spcPts val="1000"/>
                        </a:spcAft>
                      </a:pPr>
                      <a:r>
                        <a:rPr lang="en-GB" sz="1800" dirty="0">
                          <a:effectLst/>
                          <a:latin typeface="Calibri" panose="020F0502020204030204" pitchFamily="34" charset="0"/>
                          <a:cs typeface="Calibri" panose="020F0502020204030204" pitchFamily="34" charset="0"/>
                        </a:rPr>
                        <a:t>Support for parents (training courses &amp; support groups)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ea typeface="+mn-ea"/>
                          <a:cs typeface="Calibri" panose="020F0502020204030204" pitchFamily="34" charset="0"/>
                        </a:rPr>
                        <a:t>18</a:t>
                      </a:r>
                      <a:r>
                        <a:rPr lang="en-GB" sz="1800" baseline="0" dirty="0">
                          <a:effectLst/>
                          <a:latin typeface="Calibri" panose="020F0502020204030204" pitchFamily="34" charset="0"/>
                          <a:ea typeface="+mn-ea"/>
                          <a:cs typeface="Calibri" panose="020F0502020204030204" pitchFamily="34" charset="0"/>
                        </a:rPr>
                        <a:t> families</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tc>
                  <a: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Calibri" panose="020F0502020204030204" pitchFamily="34" charset="0"/>
                        </a:rPr>
                        <a:t>At least 36 families – potential for</a:t>
                      </a:r>
                      <a:r>
                        <a:rPr lang="en-GB" sz="1800" baseline="0" dirty="0">
                          <a:effectLst/>
                          <a:latin typeface="Calibri" panose="020F0502020204030204" pitchFamily="34" charset="0"/>
                          <a:ea typeface="Calibri" panose="020F0502020204030204" pitchFamily="34" charset="0"/>
                          <a:cs typeface="Calibri" panose="020F0502020204030204" pitchFamily="34" charset="0"/>
                        </a:rPr>
                        <a:t> more</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24912" marR="24912" marT="0" marB="0"/>
                </a:tc>
                <a:extLst>
                  <a:ext uri="{0D108BD9-81ED-4DB2-BD59-A6C34878D82A}">
                    <a16:rowId xmlns:a16="http://schemas.microsoft.com/office/drawing/2014/main" val="1400839879"/>
                  </a:ext>
                </a:extLst>
              </a:tr>
            </a:tbl>
          </a:graphicData>
        </a:graphic>
      </p:graphicFrame>
    </p:spTree>
    <p:extLst>
      <p:ext uri="{BB962C8B-B14F-4D97-AF65-F5344CB8AC3E}">
        <p14:creationId xmlns:p14="http://schemas.microsoft.com/office/powerpoint/2010/main" val="3020574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16000" y="447810"/>
            <a:ext cx="10560000" cy="964967"/>
          </a:xfrm>
        </p:spPr>
        <p:txBody>
          <a:bodyPr/>
          <a:lstStyle/>
          <a:p>
            <a:r>
              <a:rPr lang="en-GB" dirty="0"/>
              <a:t>Current position within the service</a:t>
            </a:r>
          </a:p>
        </p:txBody>
      </p:sp>
      <p:sp>
        <p:nvSpPr>
          <p:cNvPr id="6" name="Text Placeholder 2"/>
          <p:cNvSpPr txBox="1">
            <a:spLocks/>
          </p:cNvSpPr>
          <p:nvPr/>
        </p:nvSpPr>
        <p:spPr>
          <a:xfrm>
            <a:off x="816000" y="1619793"/>
            <a:ext cx="10560000" cy="3526973"/>
          </a:xfrm>
        </p:spPr>
        <p:txBody>
          <a:bodyPr>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“Assessment Centre” model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Recruitment of staff (very positive!)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Plans for new location as well as continuing in current location are underway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More effective team working, less inefficient ‘silo working’. This is work in progress.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Childcare sufficiency assessment is currently being carried out – specific focus on SEND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32014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816000" y="447810"/>
            <a:ext cx="10560000" cy="964967"/>
          </a:xfrm>
        </p:spPr>
        <p:txBody>
          <a:bodyPr/>
          <a:lstStyle/>
          <a:p>
            <a:r>
              <a:rPr lang="en-GB" dirty="0"/>
              <a:t>Moving forward</a:t>
            </a:r>
          </a:p>
        </p:txBody>
      </p:sp>
      <p:sp>
        <p:nvSpPr>
          <p:cNvPr id="11" name="Text Placeholder 2"/>
          <p:cNvSpPr txBox="1">
            <a:spLocks/>
          </p:cNvSpPr>
          <p:nvPr/>
        </p:nvSpPr>
        <p:spPr>
          <a:xfrm>
            <a:off x="816000" y="1619793"/>
            <a:ext cx="10560000" cy="3526973"/>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a ‘less messy’ and more efficient data set! (based on what we originally did)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Ensuring the quality of the service is maintained in spite of the rapid growth. This will include robust QA.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Development of measures of success beyond hard data: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Parent voice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Mainstream provider feedback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Transition evaluation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100" name="Picture 4" descr="Click here for m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5118" y="3905794"/>
            <a:ext cx="2955755" cy="197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785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6842889" y="876538"/>
            <a:ext cx="5136412" cy="1135737"/>
          </a:xfrm>
          <a:prstGeom prst="rect">
            <a:avLst/>
          </a:prstGeom>
        </p:spPr>
        <p:txBody>
          <a:bodyPr spcFirstLastPara="1" lIns="91608" tIns="45791" rIns="91608" bIns="45791" anchorCtr="0">
            <a:normAutofit/>
          </a:bodyPr>
          <a:lstStyle/>
          <a:p>
            <a:pPr>
              <a:spcBef>
                <a:spcPts val="0"/>
              </a:spcBef>
              <a:buClr>
                <a:srgbClr val="002060"/>
              </a:buClr>
              <a:buSzPts val="5400"/>
            </a:pPr>
            <a:r>
              <a:rPr lang="en-GB" sz="3600" b="1">
                <a:solidFill>
                  <a:srgbClr val="025B9D"/>
                </a:solidFill>
                <a:latin typeface="Calibri" panose="020F0502020204030204" pitchFamily="34" charset="0"/>
                <a:ea typeface="Calibri"/>
                <a:cs typeface="Calibri" panose="020F0502020204030204" pitchFamily="34" charset="0"/>
                <a:sym typeface="Calibri"/>
              </a:rPr>
              <a:t>How shall we work today? </a:t>
            </a:r>
          </a:p>
        </p:txBody>
      </p:sp>
      <p:sp>
        <p:nvSpPr>
          <p:cNvPr id="106" name="Google Shape;106;p15"/>
          <p:cNvSpPr txBox="1">
            <a:spLocks noGrp="1"/>
          </p:cNvSpPr>
          <p:nvPr>
            <p:ph idx="1"/>
          </p:nvPr>
        </p:nvSpPr>
        <p:spPr>
          <a:xfrm>
            <a:off x="6728239" y="2625418"/>
            <a:ext cx="5136412" cy="4393982"/>
          </a:xfrm>
          <a:prstGeom prst="rect">
            <a:avLst/>
          </a:prstGeom>
        </p:spPr>
        <p:txBody>
          <a:bodyPr spcFirstLastPara="1" lIns="91608" tIns="45791" rIns="91608" bIns="45791" anchorCtr="0">
            <a:normAutofit/>
          </a:bodyPr>
          <a:lstStyle/>
          <a:p>
            <a:pPr>
              <a:spcBef>
                <a:spcPts val="1002"/>
              </a:spcBef>
              <a:buClr>
                <a:schemeClr val="dk1"/>
              </a:buClr>
              <a:buSzPts val="2800"/>
              <a:buFont typeface="Wingdings" panose="05000000000000000000" pitchFamily="2" charset="2"/>
              <a:buChar char="ü"/>
            </a:pPr>
            <a:r>
              <a:rPr lang="en-GB" sz="2000" dirty="0">
                <a:solidFill>
                  <a:srgbClr val="025B9D"/>
                </a:solidFill>
              </a:rPr>
              <a:t>Cameras, mics, joining in and chat</a:t>
            </a:r>
          </a:p>
          <a:p>
            <a:pPr>
              <a:spcBef>
                <a:spcPts val="1002"/>
              </a:spcBef>
              <a:buClr>
                <a:schemeClr val="dk1"/>
              </a:buClr>
              <a:buSzPts val="2800"/>
              <a:buFont typeface="Wingdings" panose="05000000000000000000" pitchFamily="2" charset="2"/>
              <a:buChar char="ü"/>
            </a:pPr>
            <a:r>
              <a:rPr lang="en-GB" sz="2000" dirty="0">
                <a:solidFill>
                  <a:srgbClr val="025B9D"/>
                </a:solidFill>
              </a:rPr>
              <a:t>Can you stop the clock and give yourself this time?</a:t>
            </a:r>
          </a:p>
          <a:p>
            <a:pPr>
              <a:spcBef>
                <a:spcPts val="1002"/>
              </a:spcBef>
              <a:buClr>
                <a:schemeClr val="dk1"/>
              </a:buClr>
              <a:buSzPts val="2800"/>
              <a:buFont typeface="Wingdings" panose="05000000000000000000" pitchFamily="2" charset="2"/>
              <a:buChar char="ü"/>
            </a:pPr>
            <a:r>
              <a:rPr lang="en-GB" sz="2000" dirty="0">
                <a:solidFill>
                  <a:srgbClr val="025B9D"/>
                </a:solidFill>
              </a:rPr>
              <a:t>Are you comfy?</a:t>
            </a:r>
          </a:p>
          <a:p>
            <a:pPr>
              <a:spcBef>
                <a:spcPts val="1002"/>
              </a:spcBef>
              <a:buClr>
                <a:schemeClr val="dk1"/>
              </a:buClr>
              <a:buSzPts val="2800"/>
              <a:buFont typeface="Wingdings" panose="05000000000000000000" pitchFamily="2" charset="2"/>
              <a:buChar char="ü"/>
            </a:pPr>
            <a:r>
              <a:rPr lang="en-GB" sz="2000" dirty="0">
                <a:solidFill>
                  <a:srgbClr val="025B9D"/>
                </a:solidFill>
              </a:rPr>
              <a:t>Who are we all? Please tell us in the chat!</a:t>
            </a:r>
          </a:p>
        </p:txBody>
      </p:sp>
      <p:pic>
        <p:nvPicPr>
          <p:cNvPr id="5" name="Picture 4" descr="A cat sleeping in a cat bed&#10;&#10;Description automatically generated with medium confidence">
            <a:extLst>
              <a:ext uri="{FF2B5EF4-FFF2-40B4-BE49-F238E27FC236}">
                <a16:creationId xmlns:a16="http://schemas.microsoft.com/office/drawing/2014/main" id="{01C83678-9664-C31C-A90A-EF17070315D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9880" y="634773"/>
            <a:ext cx="3345450" cy="2330786"/>
          </a:xfrm>
          <a:prstGeom prst="rect">
            <a:avLst/>
          </a:prstGeom>
        </p:spPr>
      </p:pic>
      <p:pic>
        <p:nvPicPr>
          <p:cNvPr id="7" name="Picture 6" descr="A red alarm clock&#10;&#10;Description automatically generated">
            <a:extLst>
              <a:ext uri="{FF2B5EF4-FFF2-40B4-BE49-F238E27FC236}">
                <a16:creationId xmlns:a16="http://schemas.microsoft.com/office/drawing/2014/main" id="{1083FF1A-E281-E373-7AE7-3732647A978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9880" y="3730306"/>
            <a:ext cx="3363230" cy="223261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210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80EF-43E6-2D45-934C-814A3CA01001}"/>
              </a:ext>
            </a:extLst>
          </p:cNvPr>
          <p:cNvSpPr>
            <a:spLocks noGrp="1"/>
          </p:cNvSpPr>
          <p:nvPr>
            <p:ph type="title"/>
          </p:nvPr>
        </p:nvSpPr>
        <p:spPr>
          <a:xfrm>
            <a:off x="838200" y="365125"/>
            <a:ext cx="10515600" cy="1325563"/>
          </a:xfrm>
        </p:spPr>
        <p:txBody>
          <a:bodyPr/>
          <a:lstStyle/>
          <a:p>
            <a:r>
              <a:rPr lang="en-US" b="1" dirty="0">
                <a:solidFill>
                  <a:srgbClr val="025B9D"/>
                </a:solidFill>
                <a:latin typeface="+mn-lt"/>
              </a:rPr>
              <a:t>Next steps you can take</a:t>
            </a:r>
          </a:p>
        </p:txBody>
      </p:sp>
      <p:sp>
        <p:nvSpPr>
          <p:cNvPr id="3" name="Content Placeholder 2">
            <a:extLst>
              <a:ext uri="{FF2B5EF4-FFF2-40B4-BE49-F238E27FC236}">
                <a16:creationId xmlns:a16="http://schemas.microsoft.com/office/drawing/2014/main" id="{46CDF361-CB4F-9843-B2D0-4A4C39AB840F}"/>
              </a:ext>
            </a:extLst>
          </p:cNvPr>
          <p:cNvSpPr>
            <a:spLocks noGrp="1"/>
          </p:cNvSpPr>
          <p:nvPr>
            <p:ph idx="1"/>
          </p:nvPr>
        </p:nvSpPr>
        <p:spPr>
          <a:xfrm>
            <a:off x="838200" y="1825625"/>
            <a:ext cx="6979276" cy="4351338"/>
          </a:xfrm>
        </p:spPr>
        <p:txBody>
          <a:bodyPr>
            <a:normAutofit fontScale="92500" lnSpcReduction="10000"/>
          </a:bodyPr>
          <a:lstStyle/>
          <a:p>
            <a:r>
              <a:rPr lang="en-US" dirty="0">
                <a:solidFill>
                  <a:srgbClr val="025B9D"/>
                </a:solidFill>
              </a:rPr>
              <a:t>Create a baseline and start measuring now!</a:t>
            </a:r>
          </a:p>
          <a:p>
            <a:r>
              <a:rPr lang="en-US" dirty="0">
                <a:solidFill>
                  <a:srgbClr val="025B9D"/>
                </a:solidFill>
              </a:rPr>
              <a:t>Use our Ideas Paper to facilitate conversations with your data and service leads</a:t>
            </a:r>
          </a:p>
          <a:p>
            <a:r>
              <a:rPr lang="en-US" dirty="0">
                <a:solidFill>
                  <a:srgbClr val="025B9D"/>
                </a:solidFill>
              </a:rPr>
              <a:t>Make your business case - engage your managers and decision makers (identify your champions and build relationships)</a:t>
            </a:r>
          </a:p>
          <a:p>
            <a:r>
              <a:rPr lang="en-US" dirty="0">
                <a:solidFill>
                  <a:srgbClr val="025B9D"/>
                </a:solidFill>
              </a:rPr>
              <a:t>Engage your parents and </a:t>
            </a:r>
            <a:r>
              <a:rPr lang="en-US" dirty="0" err="1">
                <a:solidFill>
                  <a:srgbClr val="025B9D"/>
                </a:solidFill>
              </a:rPr>
              <a:t>carers</a:t>
            </a:r>
            <a:r>
              <a:rPr lang="en-US" dirty="0">
                <a:solidFill>
                  <a:srgbClr val="025B9D"/>
                </a:solidFill>
              </a:rPr>
              <a:t> </a:t>
            </a:r>
          </a:p>
          <a:p>
            <a:r>
              <a:rPr lang="en-US" dirty="0">
                <a:solidFill>
                  <a:srgbClr val="025B9D"/>
                </a:solidFill>
              </a:rPr>
              <a:t>Engage the sector</a:t>
            </a:r>
          </a:p>
          <a:p>
            <a:r>
              <a:rPr lang="en-US" dirty="0">
                <a:solidFill>
                  <a:srgbClr val="025B9D"/>
                </a:solidFill>
              </a:rPr>
              <a:t>Use the resources – presentations and recordings from us, Reading and Swindon</a:t>
            </a:r>
          </a:p>
          <a:p>
            <a:r>
              <a:rPr lang="en-US" dirty="0">
                <a:solidFill>
                  <a:srgbClr val="025B9D"/>
                </a:solidFill>
              </a:rPr>
              <a:t>Think about the “so what?”</a:t>
            </a:r>
          </a:p>
        </p:txBody>
      </p:sp>
      <p:pic>
        <p:nvPicPr>
          <p:cNvPr id="6" name="Picture 5" descr="Graphical user interface, text, application, website&#10;&#10;Description automatically generated">
            <a:extLst>
              <a:ext uri="{FF2B5EF4-FFF2-40B4-BE49-F238E27FC236}">
                <a16:creationId xmlns:a16="http://schemas.microsoft.com/office/drawing/2014/main" id="{B58FBA35-3501-BA49-B35D-DDEDF29D22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7351" y="0"/>
            <a:ext cx="3034649" cy="2144045"/>
          </a:xfrm>
          <a:prstGeom prst="rect">
            <a:avLst/>
          </a:prstGeom>
        </p:spPr>
      </p:pic>
      <p:pic>
        <p:nvPicPr>
          <p:cNvPr id="5" name="Picture 4" descr="A baby's feet on a wooden surface&#10;&#10;Description automatically generated with medium confidence">
            <a:extLst>
              <a:ext uri="{FF2B5EF4-FFF2-40B4-BE49-F238E27FC236}">
                <a16:creationId xmlns:a16="http://schemas.microsoft.com/office/drawing/2014/main" id="{8C5804BC-4FB2-B2CA-90D9-04243B4A14B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777765" y="3915177"/>
            <a:ext cx="4414235" cy="2942823"/>
          </a:xfrm>
          <a:prstGeom prst="rect">
            <a:avLst/>
          </a:prstGeom>
        </p:spPr>
      </p:pic>
    </p:spTree>
    <p:extLst>
      <p:ext uri="{BB962C8B-B14F-4D97-AF65-F5344CB8AC3E}">
        <p14:creationId xmlns:p14="http://schemas.microsoft.com/office/powerpoint/2010/main" val="1340239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71F5-B35F-AA34-8099-BB7C0E55642D}"/>
              </a:ext>
            </a:extLst>
          </p:cNvPr>
          <p:cNvSpPr>
            <a:spLocks noGrp="1"/>
          </p:cNvSpPr>
          <p:nvPr>
            <p:ph type="title"/>
          </p:nvPr>
        </p:nvSpPr>
        <p:spPr/>
        <p:txBody>
          <a:bodyPr/>
          <a:lstStyle/>
          <a:p>
            <a:r>
              <a:rPr lang="en-US" b="1" dirty="0">
                <a:solidFill>
                  <a:srgbClr val="025B9D"/>
                </a:solidFill>
                <a:latin typeface="+mn-lt"/>
              </a:rPr>
              <a:t>What do parents tell us?</a:t>
            </a:r>
          </a:p>
        </p:txBody>
      </p:sp>
      <p:sp>
        <p:nvSpPr>
          <p:cNvPr id="3" name="Content Placeholder 2">
            <a:extLst>
              <a:ext uri="{FF2B5EF4-FFF2-40B4-BE49-F238E27FC236}">
                <a16:creationId xmlns:a16="http://schemas.microsoft.com/office/drawing/2014/main" id="{72607F9A-9055-E66E-178C-D85AF5978314}"/>
              </a:ext>
            </a:extLst>
          </p:cNvPr>
          <p:cNvSpPr>
            <a:spLocks noGrp="1"/>
          </p:cNvSpPr>
          <p:nvPr>
            <p:ph idx="1"/>
          </p:nvPr>
        </p:nvSpPr>
        <p:spPr>
          <a:xfrm>
            <a:off x="838200" y="1635711"/>
            <a:ext cx="10515600" cy="4351338"/>
          </a:xfrm>
        </p:spPr>
        <p:txBody>
          <a:bodyPr>
            <a:normAutofit fontScale="92500" lnSpcReduction="10000"/>
          </a:bodyPr>
          <a:lstStyle/>
          <a:p>
            <a:pPr marL="0" indent="0">
              <a:buNone/>
            </a:pPr>
            <a:endParaRPr lang="en-US" dirty="0">
              <a:solidFill>
                <a:srgbClr val="025B9D"/>
              </a:solidFill>
            </a:endParaRPr>
          </a:p>
          <a:p>
            <a:pPr marL="0" indent="0">
              <a:buNone/>
            </a:pPr>
            <a:r>
              <a:rPr lang="en-US" dirty="0">
                <a:solidFill>
                  <a:srgbClr val="025B9D"/>
                </a:solidFill>
              </a:rPr>
              <a:t>“My child needs to </a:t>
            </a:r>
            <a:r>
              <a:rPr lang="en-US" dirty="0" err="1">
                <a:solidFill>
                  <a:srgbClr val="025B9D"/>
                </a:solidFill>
              </a:rPr>
              <a:t>socialise</a:t>
            </a:r>
            <a:r>
              <a:rPr lang="en-US" dirty="0">
                <a:solidFill>
                  <a:srgbClr val="025B9D"/>
                </a:solidFill>
              </a:rPr>
              <a:t> and have these experiences more than other children not less”</a:t>
            </a:r>
          </a:p>
          <a:p>
            <a:pPr marL="0" indent="0">
              <a:buNone/>
            </a:pPr>
            <a:endParaRPr lang="en-US" dirty="0">
              <a:solidFill>
                <a:srgbClr val="025B9D"/>
              </a:solidFill>
            </a:endParaRPr>
          </a:p>
          <a:p>
            <a:pPr marL="0" indent="0">
              <a:buNone/>
            </a:pPr>
            <a:r>
              <a:rPr lang="en-US" dirty="0">
                <a:solidFill>
                  <a:srgbClr val="025B9D"/>
                </a:solidFill>
              </a:rPr>
              <a:t>“It felt like me and my child were being rejected over and over”</a:t>
            </a:r>
          </a:p>
          <a:p>
            <a:pPr marL="0" indent="0">
              <a:buNone/>
            </a:pPr>
            <a:endParaRPr lang="en-US" dirty="0">
              <a:solidFill>
                <a:srgbClr val="025B9D"/>
              </a:solidFill>
            </a:endParaRPr>
          </a:p>
          <a:p>
            <a:pPr marL="0" indent="0">
              <a:buNone/>
            </a:pPr>
            <a:r>
              <a:rPr lang="en-US" dirty="0">
                <a:solidFill>
                  <a:srgbClr val="025B9D"/>
                </a:solidFill>
              </a:rPr>
              <a:t>“What happens to the parents who are not articulate and confident enough to complain?”.</a:t>
            </a:r>
          </a:p>
          <a:p>
            <a:pPr marL="0" indent="0">
              <a:buNone/>
            </a:pPr>
            <a:endParaRPr lang="en-US" dirty="0">
              <a:solidFill>
                <a:srgbClr val="025B9D"/>
              </a:solidFill>
            </a:endParaRPr>
          </a:p>
          <a:p>
            <a:pPr marL="0" indent="0">
              <a:buNone/>
            </a:pPr>
            <a:r>
              <a:rPr lang="en-US" sz="1800" dirty="0">
                <a:solidFill>
                  <a:srgbClr val="025B9D"/>
                </a:solidFill>
              </a:rPr>
              <a:t>Parent representatives on the Dingley’s Parent Board</a:t>
            </a:r>
          </a:p>
          <a:p>
            <a:pPr marL="0" indent="0">
              <a:buNone/>
            </a:pPr>
            <a:endParaRPr lang="en-US" dirty="0">
              <a:solidFill>
                <a:srgbClr val="025B9D"/>
              </a:solidFill>
            </a:endParaRPr>
          </a:p>
        </p:txBody>
      </p:sp>
      <p:pic>
        <p:nvPicPr>
          <p:cNvPr id="5" name="Picture 4" descr="Logo, company name&#10;&#10;Description automatically generated">
            <a:extLst>
              <a:ext uri="{FF2B5EF4-FFF2-40B4-BE49-F238E27FC236}">
                <a16:creationId xmlns:a16="http://schemas.microsoft.com/office/drawing/2014/main" id="{DF5E9919-C505-6DA3-2E47-DE3CA220A17F}"/>
              </a:ext>
            </a:extLst>
          </p:cNvPr>
          <p:cNvPicPr>
            <a:picLocks noChangeAspect="1"/>
          </p:cNvPicPr>
          <p:nvPr/>
        </p:nvPicPr>
        <p:blipFill rotWithShape="1">
          <a:blip r:embed="rId2"/>
          <a:srcRect t="28826" b="31705"/>
          <a:stretch/>
        </p:blipFill>
        <p:spPr>
          <a:xfrm>
            <a:off x="7761667" y="5397286"/>
            <a:ext cx="4258615" cy="1190257"/>
          </a:xfrm>
          <a:prstGeom prst="rect">
            <a:avLst/>
          </a:prstGeom>
        </p:spPr>
      </p:pic>
    </p:spTree>
    <p:extLst>
      <p:ext uri="{BB962C8B-B14F-4D97-AF65-F5344CB8AC3E}">
        <p14:creationId xmlns:p14="http://schemas.microsoft.com/office/powerpoint/2010/main" val="487397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C305-D01B-78E8-14B2-B14E90ED9109}"/>
              </a:ext>
            </a:extLst>
          </p:cNvPr>
          <p:cNvSpPr>
            <a:spLocks noGrp="1"/>
          </p:cNvSpPr>
          <p:nvPr>
            <p:ph type="title"/>
          </p:nvPr>
        </p:nvSpPr>
        <p:spPr>
          <a:xfrm>
            <a:off x="3477297" y="994555"/>
            <a:ext cx="8617948" cy="841818"/>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5200" b="1" dirty="0">
                <a:solidFill>
                  <a:srgbClr val="025B9D"/>
                </a:solidFill>
              </a:rPr>
              <a:t>What will you do next to measure what’s happening?</a:t>
            </a:r>
          </a:p>
        </p:txBody>
      </p:sp>
      <p:pic>
        <p:nvPicPr>
          <p:cNvPr id="4" name="Picture 3" descr="A close-up of a microchip&#10;&#10;Description automatically generated with medium confidence">
            <a:extLst>
              <a:ext uri="{FF2B5EF4-FFF2-40B4-BE49-F238E27FC236}">
                <a16:creationId xmlns:a16="http://schemas.microsoft.com/office/drawing/2014/main" id="{3B281B87-589F-FD4C-6708-89E72D9910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8027" y="1981819"/>
            <a:ext cx="6930508" cy="4620339"/>
          </a:xfrm>
          <a:prstGeom prst="rect">
            <a:avLst/>
          </a:prstGeom>
        </p:spPr>
      </p:pic>
      <p:pic>
        <p:nvPicPr>
          <p:cNvPr id="7" name="Picture 6" descr="Graphical user interface, text, application, website&#10;&#10;Description automatically generated">
            <a:extLst>
              <a:ext uri="{FF2B5EF4-FFF2-40B4-BE49-F238E27FC236}">
                <a16:creationId xmlns:a16="http://schemas.microsoft.com/office/drawing/2014/main" id="{085709FD-ED5F-A55A-D175-540AE5D64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92"/>
            <a:ext cx="2794715" cy="1974527"/>
          </a:xfrm>
          <a:prstGeom prst="rect">
            <a:avLst/>
          </a:prstGeom>
        </p:spPr>
      </p:pic>
      <p:pic>
        <p:nvPicPr>
          <p:cNvPr id="5" name="Picture 4" descr="Logo, company name&#10;&#10;Description automatically generated">
            <a:extLst>
              <a:ext uri="{FF2B5EF4-FFF2-40B4-BE49-F238E27FC236}">
                <a16:creationId xmlns:a16="http://schemas.microsoft.com/office/drawing/2014/main" id="{2B59E5DD-148B-ABD2-E720-5F0F180D4410}"/>
              </a:ext>
            </a:extLst>
          </p:cNvPr>
          <p:cNvPicPr>
            <a:picLocks noChangeAspect="1"/>
          </p:cNvPicPr>
          <p:nvPr/>
        </p:nvPicPr>
        <p:blipFill rotWithShape="1">
          <a:blip r:embed="rId5"/>
          <a:srcRect t="28826" b="31705"/>
          <a:stretch/>
        </p:blipFill>
        <p:spPr>
          <a:xfrm>
            <a:off x="7761667" y="5397286"/>
            <a:ext cx="4258615" cy="1190257"/>
          </a:xfrm>
          <a:prstGeom prst="rect">
            <a:avLst/>
          </a:prstGeom>
        </p:spPr>
      </p:pic>
    </p:spTree>
    <p:extLst>
      <p:ext uri="{BB962C8B-B14F-4D97-AF65-F5344CB8AC3E}">
        <p14:creationId xmlns:p14="http://schemas.microsoft.com/office/powerpoint/2010/main" val="3807929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A9D6-2F21-CFBA-204E-22BF1DDF4532}"/>
              </a:ext>
            </a:extLst>
          </p:cNvPr>
          <p:cNvSpPr>
            <a:spLocks noGrp="1"/>
          </p:cNvSpPr>
          <p:nvPr>
            <p:ph type="title"/>
          </p:nvPr>
        </p:nvSpPr>
        <p:spPr>
          <a:xfrm>
            <a:off x="730875" y="1534956"/>
            <a:ext cx="11061879" cy="1325563"/>
          </a:xfrm>
        </p:spPr>
        <p:txBody>
          <a:bodyPr/>
          <a:lstStyle/>
          <a:p>
            <a:r>
              <a:rPr lang="en-US" b="1" dirty="0">
                <a:solidFill>
                  <a:srgbClr val="025B9D"/>
                </a:solidFill>
                <a:latin typeface="+mn-lt"/>
              </a:rPr>
              <a:t>Thank you for your passion and commitment!</a:t>
            </a:r>
          </a:p>
        </p:txBody>
      </p:sp>
      <p:sp>
        <p:nvSpPr>
          <p:cNvPr id="3" name="Content Placeholder 2">
            <a:extLst>
              <a:ext uri="{FF2B5EF4-FFF2-40B4-BE49-F238E27FC236}">
                <a16:creationId xmlns:a16="http://schemas.microsoft.com/office/drawing/2014/main" id="{F485062C-B9BE-A255-5F34-8C6B3CF3A12F}"/>
              </a:ext>
            </a:extLst>
          </p:cNvPr>
          <p:cNvSpPr>
            <a:spLocks noGrp="1"/>
          </p:cNvSpPr>
          <p:nvPr>
            <p:ph idx="1"/>
          </p:nvPr>
        </p:nvSpPr>
        <p:spPr>
          <a:xfrm>
            <a:off x="838200" y="3231569"/>
            <a:ext cx="10515600" cy="4351338"/>
          </a:xfrm>
        </p:spPr>
        <p:txBody>
          <a:bodyPr/>
          <a:lstStyle/>
          <a:p>
            <a:pPr marL="0" indent="0">
              <a:buNone/>
            </a:pPr>
            <a:endParaRPr lang="en-US" dirty="0">
              <a:hlinkClick r:id="rId2"/>
            </a:endParaRPr>
          </a:p>
          <a:p>
            <a:pPr marL="0" indent="0" algn="ctr">
              <a:buNone/>
            </a:pPr>
            <a:r>
              <a:rPr lang="en-US" dirty="0">
                <a:hlinkClick r:id="rId2"/>
              </a:rPr>
              <a:t>ann@annvandyke.co.uk</a:t>
            </a:r>
            <a:endParaRPr lang="en-US" dirty="0"/>
          </a:p>
          <a:p>
            <a:pPr marL="0" indent="0" algn="ctr">
              <a:buNone/>
            </a:pPr>
            <a:r>
              <a:rPr lang="en-US" dirty="0">
                <a:solidFill>
                  <a:schemeClr val="tx2"/>
                </a:solidFill>
                <a:hlinkClick r:id="rId3"/>
              </a:rPr>
              <a:t>catherine.mcleod@dingley.org.uk</a:t>
            </a:r>
            <a:endParaRPr lang="en-US" dirty="0"/>
          </a:p>
        </p:txBody>
      </p:sp>
      <p:pic>
        <p:nvPicPr>
          <p:cNvPr id="4" name="Picture 3" descr="Graphical user interface, text, application, website&#10;&#10;Description automatically generated">
            <a:extLst>
              <a:ext uri="{FF2B5EF4-FFF2-40B4-BE49-F238E27FC236}">
                <a16:creationId xmlns:a16="http://schemas.microsoft.com/office/drawing/2014/main" id="{2B0865C3-B817-0F4C-C249-BF238C2A4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1604" y="4780547"/>
            <a:ext cx="2940395" cy="2077453"/>
          </a:xfrm>
          <a:prstGeom prst="rect">
            <a:avLst/>
          </a:prstGeom>
        </p:spPr>
      </p:pic>
      <p:pic>
        <p:nvPicPr>
          <p:cNvPr id="6" name="Picture 6" descr="A picture containing posing&#10;&#10;Description automatically generated">
            <a:extLst>
              <a:ext uri="{FF2B5EF4-FFF2-40B4-BE49-F238E27FC236}">
                <a16:creationId xmlns:a16="http://schemas.microsoft.com/office/drawing/2014/main" id="{0850B928-DF61-72CA-52B1-3A17BC5DBF49}"/>
              </a:ext>
            </a:extLst>
          </p:cNvPr>
          <p:cNvPicPr>
            <a:picLocks noChangeAspect="1"/>
          </p:cNvPicPr>
          <p:nvPr/>
        </p:nvPicPr>
        <p:blipFill>
          <a:blip r:embed="rId5"/>
          <a:stretch>
            <a:fillRect/>
          </a:stretch>
        </p:blipFill>
        <p:spPr>
          <a:xfrm>
            <a:off x="2147" y="4775177"/>
            <a:ext cx="2936384" cy="2083557"/>
          </a:xfrm>
          <a:prstGeom prst="rect">
            <a:avLst/>
          </a:prstGeom>
        </p:spPr>
      </p:pic>
    </p:spTree>
    <p:extLst>
      <p:ext uri="{BB962C8B-B14F-4D97-AF65-F5344CB8AC3E}">
        <p14:creationId xmlns:p14="http://schemas.microsoft.com/office/powerpoint/2010/main" val="1156906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1" y="634946"/>
            <a:ext cx="6368142" cy="1450757"/>
          </a:xfrm>
        </p:spPr>
        <p:txBody>
          <a:bodyPr>
            <a:normAutofit fontScale="90000"/>
          </a:bodyPr>
          <a:lstStyle/>
          <a:p>
            <a:r>
              <a:rPr lang="en-GB" sz="5000" b="1">
                <a:solidFill>
                  <a:schemeClr val="accent1">
                    <a:lumMod val="75000"/>
                  </a:schemeClr>
                </a:solidFill>
                <a:latin typeface="+mn-lt"/>
              </a:rPr>
              <a:t>Who are Dingley’s Promise?</a:t>
            </a:r>
          </a:p>
        </p:txBody>
      </p:sp>
      <p:pic>
        <p:nvPicPr>
          <p:cNvPr id="6" name="Picture 5">
            <a:extLst>
              <a:ext uri="{FF2B5EF4-FFF2-40B4-BE49-F238E27FC236}">
                <a16:creationId xmlns:a16="http://schemas.microsoft.com/office/drawing/2014/main" id="{419ECA3F-25FB-4CE9-B021-4952117DA893}"/>
              </a:ext>
            </a:extLst>
          </p:cNvPr>
          <p:cNvPicPr>
            <a:picLocks noChangeAspect="1"/>
          </p:cNvPicPr>
          <p:nvPr/>
        </p:nvPicPr>
        <p:blipFill rotWithShape="1">
          <a:blip r:embed="rId3"/>
          <a:srcRect l="14060" r="14059" b="-2"/>
          <a:stretch/>
        </p:blipFill>
        <p:spPr>
          <a:xfrm>
            <a:off x="20" y="-12128"/>
            <a:ext cx="4654276" cy="6870127"/>
          </a:xfrm>
          <a:prstGeom prst="rect">
            <a:avLst/>
          </a:prstGeom>
        </p:spPr>
      </p:pic>
      <p:sp>
        <p:nvSpPr>
          <p:cNvPr id="3" name="Content Placeholder 2"/>
          <p:cNvSpPr>
            <a:spLocks noGrp="1"/>
          </p:cNvSpPr>
          <p:nvPr>
            <p:ph idx="1"/>
          </p:nvPr>
        </p:nvSpPr>
        <p:spPr>
          <a:xfrm>
            <a:off x="5181601" y="2198914"/>
            <a:ext cx="6368142" cy="3670180"/>
          </a:xfrm>
        </p:spPr>
        <p:txBody>
          <a:bodyPr vert="horz" lIns="91440" tIns="45720" rIns="91440" bIns="45720" rtlCol="0" anchor="t">
            <a:normAutofit fontScale="92500" lnSpcReduction="10000"/>
          </a:bodyPr>
          <a:lstStyle/>
          <a:p>
            <a:pPr marL="0" indent="0">
              <a:buNone/>
            </a:pPr>
            <a:endParaRPr lang="en-GB"/>
          </a:p>
          <a:p>
            <a:pPr marL="0" indent="0">
              <a:buNone/>
            </a:pPr>
            <a:r>
              <a:rPr lang="en-GB"/>
              <a:t>- </a:t>
            </a:r>
            <a:r>
              <a:rPr lang="en-GB">
                <a:solidFill>
                  <a:schemeClr val="accent1">
                    <a:lumMod val="75000"/>
                  </a:schemeClr>
                </a:solidFill>
              </a:rPr>
              <a:t>Established 1983 by parents of children with  SEND in Reading</a:t>
            </a:r>
          </a:p>
          <a:p>
            <a:pPr marL="0" indent="0">
              <a:buNone/>
            </a:pPr>
            <a:r>
              <a:rPr lang="en-GB">
                <a:solidFill>
                  <a:schemeClr val="accent1">
                    <a:lumMod val="75000"/>
                  </a:schemeClr>
                </a:solidFill>
              </a:rPr>
              <a:t>- Five specialist early years settings delivering learning through play</a:t>
            </a:r>
            <a:endParaRPr lang="en-GB">
              <a:solidFill>
                <a:schemeClr val="accent1">
                  <a:lumMod val="75000"/>
                </a:schemeClr>
              </a:solidFill>
              <a:cs typeface="Calibri"/>
            </a:endParaRPr>
          </a:p>
          <a:p>
            <a:pPr marL="0" indent="0">
              <a:buNone/>
            </a:pPr>
            <a:r>
              <a:rPr lang="en-GB">
                <a:solidFill>
                  <a:schemeClr val="accent1">
                    <a:lumMod val="75000"/>
                  </a:schemeClr>
                </a:solidFill>
              </a:rPr>
              <a:t>- Family support &amp; outreach programme</a:t>
            </a:r>
          </a:p>
          <a:p>
            <a:pPr marL="0" indent="0">
              <a:buNone/>
            </a:pPr>
            <a:r>
              <a:rPr lang="en-GB">
                <a:solidFill>
                  <a:schemeClr val="accent1">
                    <a:lumMod val="75000"/>
                  </a:schemeClr>
                </a:solidFill>
              </a:rPr>
              <a:t>- Reach around 500 families directly annually</a:t>
            </a:r>
          </a:p>
          <a:p>
            <a:pPr marL="0" indent="0">
              <a:buNone/>
            </a:pPr>
            <a:r>
              <a:rPr lang="en-GB">
                <a:solidFill>
                  <a:schemeClr val="accent1">
                    <a:lumMod val="75000"/>
                  </a:schemeClr>
                </a:solidFill>
              </a:rPr>
              <a:t>- National training and influencing to build wider inclusion</a:t>
            </a:r>
            <a:endParaRPr lang="en-GB">
              <a:solidFill>
                <a:schemeClr val="accent1">
                  <a:lumMod val="75000"/>
                </a:schemeClr>
              </a:solidFill>
              <a:cs typeface="Calibri"/>
            </a:endParaRPr>
          </a:p>
          <a:p>
            <a:pPr marL="0" indent="0">
              <a:buNone/>
            </a:pPr>
            <a:endParaRPr lang="en-GB">
              <a:solidFill>
                <a:schemeClr val="accent1">
                  <a:lumMod val="75000"/>
                </a:schemeClr>
              </a:solidFill>
              <a:cs typeface="Calibri"/>
            </a:endParaRPr>
          </a:p>
        </p:txBody>
      </p:sp>
    </p:spTree>
    <p:extLst>
      <p:ext uri="{BB962C8B-B14F-4D97-AF65-F5344CB8AC3E}">
        <p14:creationId xmlns:p14="http://schemas.microsoft.com/office/powerpoint/2010/main" val="337735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1" y="579549"/>
            <a:ext cx="6368142" cy="1450757"/>
          </a:xfrm>
        </p:spPr>
        <p:txBody>
          <a:bodyPr>
            <a:normAutofit fontScale="90000"/>
          </a:bodyPr>
          <a:lstStyle/>
          <a:p>
            <a:r>
              <a:rPr lang="en-GB" sz="5400" b="1">
                <a:solidFill>
                  <a:schemeClr val="accent1">
                    <a:lumMod val="75000"/>
                  </a:schemeClr>
                </a:solidFill>
                <a:latin typeface="+mn-lt"/>
              </a:rPr>
              <a:t>Training &amp; Consultancy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8363" r="1004" b="-2"/>
          <a:stretch/>
        </p:blipFill>
        <p:spPr>
          <a:xfrm>
            <a:off x="20" y="-12127"/>
            <a:ext cx="4312900" cy="6366226"/>
          </a:xfrm>
          <a:prstGeom prst="rect">
            <a:avLst/>
          </a:prstGeom>
        </p:spPr>
      </p:pic>
      <p:sp>
        <p:nvSpPr>
          <p:cNvPr id="3" name="Content Placeholder 2"/>
          <p:cNvSpPr>
            <a:spLocks noGrp="1"/>
          </p:cNvSpPr>
          <p:nvPr>
            <p:ph idx="1"/>
          </p:nvPr>
        </p:nvSpPr>
        <p:spPr>
          <a:xfrm>
            <a:off x="5181601" y="2198914"/>
            <a:ext cx="6368142" cy="3670180"/>
          </a:xfrm>
        </p:spPr>
        <p:txBody>
          <a:bodyPr vert="horz" lIns="91440" tIns="45720" rIns="91440" bIns="45720" rtlCol="0" anchor="t">
            <a:normAutofit fontScale="92500" lnSpcReduction="10000"/>
          </a:bodyPr>
          <a:lstStyle/>
          <a:p>
            <a:endParaRPr lang="en-GB"/>
          </a:p>
          <a:p>
            <a:pPr marL="0" indent="0">
              <a:buNone/>
            </a:pPr>
            <a:r>
              <a:rPr lang="en-GB">
                <a:solidFill>
                  <a:schemeClr val="accent1">
                    <a:lumMod val="75000"/>
                  </a:schemeClr>
                </a:solidFill>
              </a:rPr>
              <a:t>- Level 3 Certificate in EY Inclusive Practice</a:t>
            </a:r>
          </a:p>
          <a:p>
            <a:pPr marL="0" indent="0">
              <a:buNone/>
            </a:pPr>
            <a:r>
              <a:rPr lang="en-GB">
                <a:solidFill>
                  <a:schemeClr val="accent1">
                    <a:lumMod val="75000"/>
                  </a:schemeClr>
                </a:solidFill>
              </a:rPr>
              <a:t>- Lockdown &amp; EY SEND Partnership</a:t>
            </a:r>
            <a:endParaRPr lang="en-GB">
              <a:solidFill>
                <a:schemeClr val="accent1">
                  <a:lumMod val="75000"/>
                </a:schemeClr>
              </a:solidFill>
              <a:cs typeface="Calibri"/>
            </a:endParaRPr>
          </a:p>
          <a:p>
            <a:pPr marL="0" indent="0">
              <a:buNone/>
            </a:pPr>
            <a:r>
              <a:rPr lang="en-GB">
                <a:solidFill>
                  <a:schemeClr val="accent1">
                    <a:lumMod val="75000"/>
                  </a:schemeClr>
                </a:solidFill>
              </a:rPr>
              <a:t>- Changemakers 5 year project</a:t>
            </a:r>
            <a:endParaRPr lang="en-GB">
              <a:solidFill>
                <a:schemeClr val="accent1">
                  <a:lumMod val="75000"/>
                </a:schemeClr>
              </a:solidFill>
              <a:cs typeface="Calibri"/>
            </a:endParaRPr>
          </a:p>
          <a:p>
            <a:pPr marL="0" indent="0">
              <a:buNone/>
            </a:pPr>
            <a:r>
              <a:rPr lang="en-GB">
                <a:solidFill>
                  <a:schemeClr val="accent1">
                    <a:lumMod val="75000"/>
                  </a:schemeClr>
                </a:solidFill>
              </a:rPr>
              <a:t>- Wider influencing</a:t>
            </a:r>
          </a:p>
          <a:p>
            <a:pPr marL="0" indent="0">
              <a:buNone/>
            </a:pPr>
            <a:r>
              <a:rPr lang="en-GB">
                <a:solidFill>
                  <a:schemeClr val="accent1">
                    <a:lumMod val="75000"/>
                  </a:schemeClr>
                </a:solidFill>
                <a:cs typeface="Calibri"/>
              </a:rPr>
              <a:t>- National EY Specialist Providers Forum</a:t>
            </a:r>
          </a:p>
          <a:p>
            <a:pPr marL="0" indent="0">
              <a:buNone/>
            </a:pPr>
            <a:r>
              <a:rPr lang="en-GB">
                <a:solidFill>
                  <a:schemeClr val="accent1">
                    <a:lumMod val="75000"/>
                  </a:schemeClr>
                </a:solidFill>
                <a:cs typeface="Calibri"/>
              </a:rPr>
              <a:t>- Creating guidance – EEP, Data driven approach, new EYFS for children with SEND</a:t>
            </a:r>
          </a:p>
        </p:txBody>
      </p:sp>
    </p:spTree>
    <p:extLst>
      <p:ext uri="{BB962C8B-B14F-4D97-AF65-F5344CB8AC3E}">
        <p14:creationId xmlns:p14="http://schemas.microsoft.com/office/powerpoint/2010/main" val="192307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BE2167-9449-46D0-B4E8-5CC136C70144}"/>
              </a:ext>
            </a:extLst>
          </p:cNvPr>
          <p:cNvSpPr>
            <a:spLocks noGrp="1"/>
          </p:cNvSpPr>
          <p:nvPr>
            <p:ph type="title"/>
          </p:nvPr>
        </p:nvSpPr>
        <p:spPr>
          <a:xfrm>
            <a:off x="4974770" y="282935"/>
            <a:ext cx="6574972" cy="1450757"/>
          </a:xfrm>
        </p:spPr>
        <p:txBody>
          <a:bodyPr>
            <a:normAutofit/>
          </a:bodyPr>
          <a:lstStyle/>
          <a:p>
            <a:r>
              <a:rPr lang="en-GB" b="1">
                <a:solidFill>
                  <a:schemeClr val="accent2">
                    <a:lumMod val="75000"/>
                  </a:schemeClr>
                </a:solidFill>
                <a:latin typeface="+mn-lt"/>
              </a:rPr>
              <a:t>Why the Comic Relief bid?</a:t>
            </a:r>
          </a:p>
        </p:txBody>
      </p:sp>
      <p:pic>
        <p:nvPicPr>
          <p:cNvPr id="5" name="Picture 4" descr="A picture containing person&#10;&#10;Description automatically generated">
            <a:extLst>
              <a:ext uri="{FF2B5EF4-FFF2-40B4-BE49-F238E27FC236}">
                <a16:creationId xmlns:a16="http://schemas.microsoft.com/office/drawing/2014/main" id="{40326A15-AB00-485A-8855-E286B9B234A4}"/>
              </a:ext>
            </a:extLst>
          </p:cNvPr>
          <p:cNvPicPr>
            <a:picLocks noChangeAspect="1"/>
          </p:cNvPicPr>
          <p:nvPr/>
        </p:nvPicPr>
        <p:blipFill rotWithShape="1">
          <a:blip r:embed="rId3"/>
          <a:srcRect r="717" b="-2"/>
          <a:stretch/>
        </p:blipFill>
        <p:spPr>
          <a:xfrm rot="5400000">
            <a:off x="-22546" y="1296626"/>
            <a:ext cx="5314406" cy="4001315"/>
          </a:xfrm>
          <a:prstGeom prst="rect">
            <a:avLst/>
          </a:prstGeom>
        </p:spPr>
      </p:pic>
      <p:cxnSp>
        <p:nvCxnSpPr>
          <p:cNvPr id="12" name="Straight Connector 1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001F48-99B1-4E1B-963F-0861249EFC37}"/>
              </a:ext>
            </a:extLst>
          </p:cNvPr>
          <p:cNvSpPr>
            <a:spLocks noGrp="1"/>
          </p:cNvSpPr>
          <p:nvPr>
            <p:ph idx="1"/>
          </p:nvPr>
        </p:nvSpPr>
        <p:spPr>
          <a:xfrm>
            <a:off x="4974769" y="2198914"/>
            <a:ext cx="6574973" cy="3670180"/>
          </a:xfrm>
        </p:spPr>
        <p:txBody>
          <a:bodyPr>
            <a:normAutofit/>
          </a:bodyPr>
          <a:lstStyle/>
          <a:p>
            <a:pPr>
              <a:buFont typeface="Wingdings" pitchFamily="2" charset="2"/>
              <a:buChar char="Ø"/>
            </a:pPr>
            <a:r>
              <a:rPr lang="en-GB" sz="2800">
                <a:solidFill>
                  <a:schemeClr val="accent2">
                    <a:lumMod val="75000"/>
                  </a:schemeClr>
                </a:solidFill>
              </a:rPr>
              <a:t>Children with SEND are not taking up early years and childcare entitlements to the same extent as their peers</a:t>
            </a:r>
          </a:p>
          <a:p>
            <a:pPr>
              <a:buFont typeface="Wingdings" pitchFamily="2" charset="2"/>
              <a:buChar char="Ø"/>
            </a:pPr>
            <a:r>
              <a:rPr lang="en-GB" sz="2800">
                <a:solidFill>
                  <a:schemeClr val="accent2">
                    <a:lumMod val="75000"/>
                  </a:schemeClr>
                </a:solidFill>
              </a:rPr>
              <a:t>There is a shortage of inclusive places </a:t>
            </a:r>
          </a:p>
          <a:p>
            <a:pPr>
              <a:buFont typeface="Wingdings" pitchFamily="2" charset="2"/>
              <a:buChar char="Ø"/>
            </a:pPr>
            <a:r>
              <a:rPr lang="en-GB" sz="2800">
                <a:solidFill>
                  <a:schemeClr val="accent2">
                    <a:lumMod val="75000"/>
                  </a:schemeClr>
                </a:solidFill>
              </a:rPr>
              <a:t>Research shows training and confidence are critical barriers</a:t>
            </a:r>
          </a:p>
          <a:p>
            <a:pPr>
              <a:buFont typeface="Wingdings" pitchFamily="2" charset="2"/>
              <a:buChar char="Ø"/>
            </a:pPr>
            <a:r>
              <a:rPr lang="en-GB" sz="2800">
                <a:solidFill>
                  <a:schemeClr val="accent2">
                    <a:lumMod val="75000"/>
                  </a:schemeClr>
                </a:solidFill>
              </a:rPr>
              <a:t>We want to make a difference!</a:t>
            </a:r>
          </a:p>
          <a:p>
            <a:endParaRPr lang="en-GB" sz="2800"/>
          </a:p>
        </p:txBody>
      </p:sp>
      <p:sp>
        <p:nvSpPr>
          <p:cNvPr id="14" name="Rectangle 13">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9353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666" y="1720229"/>
            <a:ext cx="7229853" cy="1450757"/>
          </a:xfrm>
        </p:spPr>
        <p:txBody>
          <a:bodyPr>
            <a:noAutofit/>
          </a:bodyPr>
          <a:lstStyle/>
          <a:p>
            <a:r>
              <a:rPr lang="en-GB" sz="4000" b="1">
                <a:solidFill>
                  <a:schemeClr val="accent2">
                    <a:lumMod val="75000"/>
                  </a:schemeClr>
                </a:solidFill>
                <a:latin typeface="+mn-lt"/>
              </a:rPr>
              <a:t>The aim of the project is…</a:t>
            </a:r>
            <a:br>
              <a:rPr lang="en-GB" sz="4000">
                <a:solidFill>
                  <a:schemeClr val="tx1"/>
                </a:solidFill>
              </a:rPr>
            </a:br>
            <a:br>
              <a:rPr lang="en-GB" sz="4000">
                <a:solidFill>
                  <a:schemeClr val="tx1"/>
                </a:solidFill>
              </a:rPr>
            </a:br>
            <a:r>
              <a:rPr lang="en-GB" sz="3200">
                <a:solidFill>
                  <a:schemeClr val="accent2">
                    <a:lumMod val="75000"/>
                  </a:schemeClr>
                </a:solidFill>
              </a:rPr>
              <a:t> …to increase the number of young children with SEND accessing early years and childcare places through...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942" r="30837" b="1"/>
          <a:stretch/>
        </p:blipFill>
        <p:spPr>
          <a:xfrm>
            <a:off x="20" y="-12127"/>
            <a:ext cx="4312900" cy="6366226"/>
          </a:xfrm>
          <a:prstGeom prst="rect">
            <a:avLst/>
          </a:prstGeom>
        </p:spPr>
      </p:pic>
      <p:sp>
        <p:nvSpPr>
          <p:cNvPr id="3" name="Content Placeholder 2"/>
          <p:cNvSpPr>
            <a:spLocks noGrp="1"/>
          </p:cNvSpPr>
          <p:nvPr>
            <p:ph idx="1"/>
          </p:nvPr>
        </p:nvSpPr>
        <p:spPr>
          <a:xfrm>
            <a:off x="4695011" y="3187820"/>
            <a:ext cx="6368142" cy="3670180"/>
          </a:xfrm>
        </p:spPr>
        <p:txBody>
          <a:bodyPr vert="horz" lIns="0" tIns="45720" rIns="0" bIns="45720" rtlCol="0" anchor="t">
            <a:normAutofit/>
          </a:bodyPr>
          <a:lstStyle/>
          <a:p>
            <a:endParaRPr lang="en-GB"/>
          </a:p>
          <a:p>
            <a:pPr>
              <a:buFont typeface="Wingdings" pitchFamily="2" charset="2"/>
              <a:buChar char="ü"/>
            </a:pPr>
            <a:r>
              <a:rPr lang="en-GB" sz="2400">
                <a:solidFill>
                  <a:schemeClr val="accent2">
                    <a:lumMod val="75000"/>
                  </a:schemeClr>
                </a:solidFill>
              </a:rPr>
              <a:t>Partnership with Local Authorities</a:t>
            </a:r>
          </a:p>
          <a:p>
            <a:pPr>
              <a:buFont typeface="Wingdings" pitchFamily="2" charset="2"/>
              <a:buChar char="ü"/>
            </a:pPr>
            <a:r>
              <a:rPr lang="en-GB" sz="2400">
                <a:solidFill>
                  <a:schemeClr val="accent2">
                    <a:lumMod val="75000"/>
                  </a:schemeClr>
                </a:solidFill>
              </a:rPr>
              <a:t>Meaningful Parental Engagement </a:t>
            </a:r>
          </a:p>
          <a:p>
            <a:pPr>
              <a:buFont typeface="Wingdings" pitchFamily="2" charset="2"/>
              <a:buChar char="ü"/>
            </a:pPr>
            <a:r>
              <a:rPr lang="en-GB" sz="2400">
                <a:solidFill>
                  <a:schemeClr val="accent2">
                    <a:lumMod val="75000"/>
                  </a:schemeClr>
                </a:solidFill>
              </a:rPr>
              <a:t>A National Steering Group</a:t>
            </a:r>
          </a:p>
          <a:p>
            <a:pPr>
              <a:buFont typeface="Wingdings" pitchFamily="2" charset="2"/>
              <a:buChar char="ü"/>
            </a:pPr>
            <a:r>
              <a:rPr lang="en-GB" sz="2400">
                <a:solidFill>
                  <a:schemeClr val="accent2">
                    <a:lumMod val="75000"/>
                  </a:schemeClr>
                </a:solidFill>
              </a:rPr>
              <a:t>A Comprehensive and extensive training offer  </a:t>
            </a:r>
            <a:endParaRPr lang="en-GB" sz="2400">
              <a:solidFill>
                <a:schemeClr val="accent2">
                  <a:lumMod val="75000"/>
                </a:schemeClr>
              </a:solidFill>
              <a:cs typeface="Calibri" panose="020F0502020204030204"/>
            </a:endParaRPr>
          </a:p>
          <a:p>
            <a:endParaRPr lang="en-GB"/>
          </a:p>
        </p:txBody>
      </p:sp>
    </p:spTree>
    <p:extLst>
      <p:ext uri="{BB962C8B-B14F-4D97-AF65-F5344CB8AC3E}">
        <p14:creationId xmlns:p14="http://schemas.microsoft.com/office/powerpoint/2010/main" val="243002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71F5-B35F-AA34-8099-BB7C0E55642D}"/>
              </a:ext>
            </a:extLst>
          </p:cNvPr>
          <p:cNvSpPr>
            <a:spLocks noGrp="1"/>
          </p:cNvSpPr>
          <p:nvPr>
            <p:ph type="title"/>
          </p:nvPr>
        </p:nvSpPr>
        <p:spPr>
          <a:xfrm>
            <a:off x="785923" y="-270543"/>
            <a:ext cx="10058400" cy="1450757"/>
          </a:xfrm>
        </p:spPr>
        <p:txBody>
          <a:bodyPr/>
          <a:lstStyle/>
          <a:p>
            <a:r>
              <a:rPr lang="en-US" b="1">
                <a:solidFill>
                  <a:srgbClr val="025B9D"/>
                </a:solidFill>
                <a:latin typeface="+mn-lt"/>
              </a:rPr>
              <a:t>What do families tell us?</a:t>
            </a:r>
          </a:p>
        </p:txBody>
      </p:sp>
      <p:sp>
        <p:nvSpPr>
          <p:cNvPr id="3" name="Content Placeholder 2">
            <a:extLst>
              <a:ext uri="{FF2B5EF4-FFF2-40B4-BE49-F238E27FC236}">
                <a16:creationId xmlns:a16="http://schemas.microsoft.com/office/drawing/2014/main" id="{72607F9A-9055-E66E-178C-D85AF5978314}"/>
              </a:ext>
            </a:extLst>
          </p:cNvPr>
          <p:cNvSpPr>
            <a:spLocks noGrp="1"/>
          </p:cNvSpPr>
          <p:nvPr>
            <p:ph idx="1"/>
          </p:nvPr>
        </p:nvSpPr>
        <p:spPr>
          <a:xfrm>
            <a:off x="838199" y="1962259"/>
            <a:ext cx="9953847" cy="3852161"/>
          </a:xfrm>
        </p:spPr>
        <p:txBody>
          <a:bodyPr>
            <a:normAutofit lnSpcReduction="10000"/>
          </a:bodyPr>
          <a:lstStyle/>
          <a:p>
            <a:pPr marL="0" indent="0">
              <a:buNone/>
            </a:pPr>
            <a:r>
              <a:rPr lang="en-US">
                <a:solidFill>
                  <a:srgbClr val="025B9D"/>
                </a:solidFill>
              </a:rPr>
              <a:t>“Trying to find childcare was horrific, I ended up seeing my doctor I was so worried about my child, having to give up work and money”</a:t>
            </a:r>
          </a:p>
          <a:p>
            <a:pPr marL="0" indent="0">
              <a:buNone/>
            </a:pPr>
            <a:endParaRPr lang="en-US">
              <a:solidFill>
                <a:srgbClr val="025B9D"/>
              </a:solidFill>
            </a:endParaRPr>
          </a:p>
          <a:p>
            <a:pPr marL="0" indent="0">
              <a:buNone/>
            </a:pPr>
            <a:r>
              <a:rPr lang="en-US">
                <a:solidFill>
                  <a:srgbClr val="025B9D"/>
                </a:solidFill>
              </a:rPr>
              <a:t>“My mental health was suffering anyway. I needed a break from 24/7 caring and I just kept being told there were no spaces or I had to go through yet another process when other families just got theirs”</a:t>
            </a:r>
          </a:p>
          <a:p>
            <a:pPr marL="0" indent="0">
              <a:buNone/>
            </a:pPr>
            <a:endParaRPr lang="en-US">
              <a:solidFill>
                <a:srgbClr val="025B9D"/>
              </a:solidFill>
            </a:endParaRPr>
          </a:p>
          <a:p>
            <a:pPr marL="0" indent="0">
              <a:buNone/>
            </a:pPr>
            <a:r>
              <a:rPr lang="en-US">
                <a:solidFill>
                  <a:srgbClr val="025B9D"/>
                </a:solidFill>
              </a:rPr>
              <a:t>“Work was an outlet for me as well as an income source but I had to move my work to weekends which means I cram 20 </a:t>
            </a:r>
            <a:r>
              <a:rPr lang="en-US" err="1">
                <a:solidFill>
                  <a:srgbClr val="025B9D"/>
                </a:solidFill>
              </a:rPr>
              <a:t>hrs</a:t>
            </a:r>
            <a:r>
              <a:rPr lang="en-US">
                <a:solidFill>
                  <a:srgbClr val="025B9D"/>
                </a:solidFill>
              </a:rPr>
              <a:t> work into 2 days and have no time as a family” </a:t>
            </a:r>
          </a:p>
          <a:p>
            <a:pPr marL="0" indent="0">
              <a:buNone/>
            </a:pPr>
            <a:endParaRPr lang="en-US">
              <a:solidFill>
                <a:srgbClr val="025B9D"/>
              </a:solidFill>
            </a:endParaRPr>
          </a:p>
          <a:p>
            <a:pPr marL="0" indent="0">
              <a:buNone/>
            </a:pPr>
            <a:r>
              <a:rPr lang="en-US" sz="1800">
                <a:solidFill>
                  <a:srgbClr val="025B9D"/>
                </a:solidFill>
              </a:rPr>
              <a:t>Parent representatives on the Dingley’s Parent Board</a:t>
            </a:r>
          </a:p>
        </p:txBody>
      </p:sp>
    </p:spTree>
    <p:extLst>
      <p:ext uri="{BB962C8B-B14F-4D97-AF65-F5344CB8AC3E}">
        <p14:creationId xmlns:p14="http://schemas.microsoft.com/office/powerpoint/2010/main" val="2487167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A93D-FF71-BA6C-B785-87AA9D078B56}"/>
              </a:ext>
            </a:extLst>
          </p:cNvPr>
          <p:cNvSpPr>
            <a:spLocks noGrp="1"/>
          </p:cNvSpPr>
          <p:nvPr>
            <p:ph type="title"/>
          </p:nvPr>
        </p:nvSpPr>
        <p:spPr>
          <a:xfrm>
            <a:off x="638260" y="477680"/>
            <a:ext cx="10515600" cy="1325563"/>
          </a:xfrm>
        </p:spPr>
        <p:txBody>
          <a:bodyPr/>
          <a:lstStyle/>
          <a:p>
            <a:r>
              <a:rPr lang="en-US" b="1" dirty="0">
                <a:solidFill>
                  <a:srgbClr val="025B9D"/>
                </a:solidFill>
                <a:latin typeface="+mn-lt"/>
              </a:rPr>
              <a:t>Naming our shared concerns</a:t>
            </a:r>
          </a:p>
        </p:txBody>
      </p:sp>
      <p:pic>
        <p:nvPicPr>
          <p:cNvPr id="4" name="Content Placeholder 3" descr="Graphical user interface, text, application, website&#10;&#10;Description automatically generated">
            <a:extLst>
              <a:ext uri="{FF2B5EF4-FFF2-40B4-BE49-F238E27FC236}">
                <a16:creationId xmlns:a16="http://schemas.microsoft.com/office/drawing/2014/main" id="{0ADB19B2-F7A6-AE89-B768-6C19DDB061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5271" y="0"/>
            <a:ext cx="2936729" cy="2074863"/>
          </a:xfrm>
          <a:prstGeom prst="rect">
            <a:avLst/>
          </a:prstGeom>
        </p:spPr>
      </p:pic>
      <p:sp>
        <p:nvSpPr>
          <p:cNvPr id="5" name="TextBox 4">
            <a:extLst>
              <a:ext uri="{FF2B5EF4-FFF2-40B4-BE49-F238E27FC236}">
                <a16:creationId xmlns:a16="http://schemas.microsoft.com/office/drawing/2014/main" id="{4AE75AB3-6195-AC5C-7FA0-8269D99E3BEF}"/>
              </a:ext>
            </a:extLst>
          </p:cNvPr>
          <p:cNvSpPr txBox="1"/>
          <p:nvPr/>
        </p:nvSpPr>
        <p:spPr>
          <a:xfrm>
            <a:off x="638260" y="2673870"/>
            <a:ext cx="5621588"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25B9D"/>
                </a:solidFill>
              </a:rPr>
              <a:t>Pressure on the sector (rising costs and recruitment and retention issues)</a:t>
            </a:r>
          </a:p>
          <a:p>
            <a:pPr marL="285750" indent="-285750">
              <a:buFont typeface="Arial" panose="020B0604020202020204" pitchFamily="34" charset="0"/>
              <a:buChar char="•"/>
            </a:pPr>
            <a:r>
              <a:rPr lang="en-US" sz="2400" dirty="0">
                <a:solidFill>
                  <a:srgbClr val="025B9D"/>
                </a:solidFill>
              </a:rPr>
              <a:t>Pressure on the public sector purse</a:t>
            </a:r>
          </a:p>
          <a:p>
            <a:pPr marL="285750" indent="-285750">
              <a:buFont typeface="Arial" panose="020B0604020202020204" pitchFamily="34" charset="0"/>
              <a:buChar char="•"/>
            </a:pPr>
            <a:r>
              <a:rPr lang="en-US" sz="2400" dirty="0">
                <a:solidFill>
                  <a:srgbClr val="025B9D"/>
                </a:solidFill>
              </a:rPr>
              <a:t>The profile of early years locally and allocation of resources</a:t>
            </a:r>
          </a:p>
          <a:p>
            <a:pPr marL="285750" indent="-285750">
              <a:buFont typeface="Arial" panose="020B0604020202020204" pitchFamily="34" charset="0"/>
              <a:buChar char="•"/>
            </a:pPr>
            <a:r>
              <a:rPr lang="en-US" sz="2400" dirty="0">
                <a:solidFill>
                  <a:srgbClr val="025B9D"/>
                </a:solidFill>
              </a:rPr>
              <a:t>Increased numbers of children with SEND</a:t>
            </a:r>
          </a:p>
          <a:p>
            <a:pPr marL="285750" indent="-285750">
              <a:buFont typeface="Arial" panose="020B0604020202020204" pitchFamily="34" charset="0"/>
              <a:buChar char="•"/>
            </a:pPr>
            <a:r>
              <a:rPr lang="en-US" sz="2400" dirty="0">
                <a:solidFill>
                  <a:srgbClr val="025B9D"/>
                </a:solidFill>
              </a:rPr>
              <a:t>Are we in danger of widening the gap?</a:t>
            </a:r>
          </a:p>
          <a:p>
            <a:pPr marL="285750" indent="-285750">
              <a:buFont typeface="Arial" panose="020B0604020202020204" pitchFamily="34" charset="0"/>
              <a:buChar char="•"/>
            </a:pPr>
            <a:r>
              <a:rPr lang="en-US" sz="2400" dirty="0">
                <a:solidFill>
                  <a:srgbClr val="025B9D"/>
                </a:solidFill>
              </a:rPr>
              <a:t>What else? (tell us in the chat)</a:t>
            </a:r>
          </a:p>
          <a:p>
            <a:endParaRPr lang="en-US" dirty="0"/>
          </a:p>
        </p:txBody>
      </p:sp>
      <p:pic>
        <p:nvPicPr>
          <p:cNvPr id="6" name="Picture 5" descr="A picture containing indoor, wall, floor, living&#10;&#10;Description automatically generated">
            <a:extLst>
              <a:ext uri="{FF2B5EF4-FFF2-40B4-BE49-F238E27FC236}">
                <a16:creationId xmlns:a16="http://schemas.microsoft.com/office/drawing/2014/main" id="{D138180A-FEC1-5C79-D0DF-29404C3E9FD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5804" y="2673870"/>
            <a:ext cx="4921110" cy="3592410"/>
          </a:xfrm>
          <a:prstGeom prst="rect">
            <a:avLst/>
          </a:prstGeom>
        </p:spPr>
      </p:pic>
    </p:spTree>
    <p:extLst>
      <p:ext uri="{BB962C8B-B14F-4D97-AF65-F5344CB8AC3E}">
        <p14:creationId xmlns:p14="http://schemas.microsoft.com/office/powerpoint/2010/main" val="2085397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ISS Q1 2021 (1)" id="{5EB4EAC6-AB99-451E-9492-7A8FDE59BE9B}" vid="{285E2FF0-B6BD-4DB2-9F01-C4529E380AA0}"/>
    </a:ext>
  </a:extLst>
</a:theme>
</file>

<file path=ppt/theme/theme3.xml><?xml version="1.0" encoding="utf-8"?>
<a:theme xmlns:a="http://schemas.openxmlformats.org/drawingml/2006/main" name="1_Title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C PowerPoint Template v3" id="{23A8CF57-F7CE-487A-B9CE-DA4FF2A23AE8}" vid="{A9E5CFE8-F2E5-42D0-B6F5-2F550DC870C9}"/>
    </a:ext>
  </a:extLst>
</a:theme>
</file>

<file path=ppt/theme/theme4.xml><?xml version="1.0" encoding="utf-8"?>
<a:theme xmlns:a="http://schemas.openxmlformats.org/drawingml/2006/main" name="Content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BC PowerPoint Template v3" id="{23A8CF57-F7CE-487A-B9CE-DA4FF2A23AE8}" vid="{6A1123A3-2268-4120-AF38-547A1DA0C74A}"/>
    </a:ext>
  </a:extLst>
</a:theme>
</file>

<file path=ppt/theme/theme5.xml><?xml version="1.0" encoding="utf-8"?>
<a:theme xmlns:a="http://schemas.openxmlformats.org/drawingml/2006/main" name="2_Title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BC Myriad Pro">
      <a:majorFont>
        <a:latin typeface="Myriad Pro Light"/>
        <a:ea typeface=""/>
        <a:cs typeface=""/>
      </a:majorFont>
      <a:minorFont>
        <a:latin typeface="Myriad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hildrens Services Powerpoint Template" id="{A5B9DEB0-B3FB-4869-8C59-4F7CB99E826F}" vid="{B8BCB0DA-4E59-4AF7-97E2-E5BC5F72CFD1}"/>
    </a:ext>
  </a:ext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27934E83E3AC4A821FF7D65C647CF3" ma:contentTypeVersion="16" ma:contentTypeDescription="Create a new document." ma:contentTypeScope="" ma:versionID="c4d2e84ea78d3b6937bff38fae09605d">
  <xsd:schema xmlns:xsd="http://www.w3.org/2001/XMLSchema" xmlns:xs="http://www.w3.org/2001/XMLSchema" xmlns:p="http://schemas.microsoft.com/office/2006/metadata/properties" xmlns:ns2="2f3bc997-f854-457e-a89a-f53daf41e975" xmlns:ns3="5ff03d53-907b-4153-b31a-f9c01187da2f" targetNamespace="http://schemas.microsoft.com/office/2006/metadata/properties" ma:root="true" ma:fieldsID="a3f4d9ef92749aab3af6ba8f44172a03" ns2:_="" ns3:_="">
    <xsd:import namespace="2f3bc997-f854-457e-a89a-f53daf41e975"/>
    <xsd:import namespace="5ff03d53-907b-4153-b31a-f9c01187d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bc997-f854-457e-a89a-f53daf41e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dfd98df-2cc9-409e-a9a9-85a472a8861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f03d53-907b-4153-b31a-f9c01187d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a809a7-1504-4795-ab1a-8225feca0323}" ma:internalName="TaxCatchAll" ma:showField="CatchAllData" ma:web="5ff03d53-907b-4153-b31a-f9c01187da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3bc997-f854-457e-a89a-f53daf41e975">
      <Terms xmlns="http://schemas.microsoft.com/office/infopath/2007/PartnerControls"/>
    </lcf76f155ced4ddcb4097134ff3c332f>
    <TaxCatchAll xmlns="5ff03d53-907b-4153-b31a-f9c01187da2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AE2F53-FE6F-4FE1-AA03-E5E4E398E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3bc997-f854-457e-a89a-f53daf41e975"/>
    <ds:schemaRef ds:uri="5ff03d53-907b-4153-b31a-f9c01187da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D09E54-9E1A-4ABE-BD30-6C07900267F6}">
  <ds:schemaRefs>
    <ds:schemaRef ds:uri="http://schemas.openxmlformats.org/package/2006/metadata/core-properties"/>
    <ds:schemaRef ds:uri="http://purl.org/dc/dcmitype/"/>
    <ds:schemaRef ds:uri="http://www.w3.org/XML/1998/namespace"/>
    <ds:schemaRef ds:uri="http://purl.org/dc/terms/"/>
    <ds:schemaRef ds:uri="http://purl.org/dc/elements/1.1/"/>
    <ds:schemaRef ds:uri="http://schemas.microsoft.com/office/infopath/2007/PartnerControls"/>
    <ds:schemaRef ds:uri="2f3bc997-f854-457e-a89a-f53daf41e975"/>
    <ds:schemaRef ds:uri="http://schemas.microsoft.com/office/2006/documentManagement/types"/>
    <ds:schemaRef ds:uri="5ff03d53-907b-4153-b31a-f9c01187da2f"/>
    <ds:schemaRef ds:uri="http://schemas.microsoft.com/office/2006/metadata/properties"/>
  </ds:schemaRefs>
</ds:datastoreItem>
</file>

<file path=customXml/itemProps3.xml><?xml version="1.0" encoding="utf-8"?>
<ds:datastoreItem xmlns:ds="http://schemas.openxmlformats.org/officeDocument/2006/customXml" ds:itemID="{6AD6CDEA-30EE-40DE-9E05-645C93E113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55995</TotalTime>
  <Words>2057</Words>
  <Application>Microsoft Macintosh PowerPoint</Application>
  <PresentationFormat>Widescreen</PresentationFormat>
  <Paragraphs>285</Paragraphs>
  <Slides>34</Slides>
  <Notes>8</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34</vt:i4>
      </vt:variant>
    </vt:vector>
  </HeadingPairs>
  <TitlesOfParts>
    <vt:vector size="45" baseType="lpstr">
      <vt:lpstr>Arial</vt:lpstr>
      <vt:lpstr>Calibri</vt:lpstr>
      <vt:lpstr>Calibri Light</vt:lpstr>
      <vt:lpstr>Myriad Pro Light</vt:lpstr>
      <vt:lpstr>Wingdings</vt:lpstr>
      <vt:lpstr>Office Theme</vt:lpstr>
      <vt:lpstr>Title slide theme</vt:lpstr>
      <vt:lpstr>1_Title slide theme</vt:lpstr>
      <vt:lpstr>Content slide theme</vt:lpstr>
      <vt:lpstr>2_Title slide theme</vt:lpstr>
      <vt:lpstr>Retrospect</vt:lpstr>
      <vt:lpstr>Dingley’s Promise Comic Relief Early Years Inclusion Project   Measuring Sufficiency for EYs Children with SEND</vt:lpstr>
      <vt:lpstr>PowerPoint Presentation</vt:lpstr>
      <vt:lpstr>How shall we work today? </vt:lpstr>
      <vt:lpstr>Who are Dingley’s Promise?</vt:lpstr>
      <vt:lpstr>Training &amp; Consultancy</vt:lpstr>
      <vt:lpstr>Why the Comic Relief bid?</vt:lpstr>
      <vt:lpstr>The aim of the project is…   …to increase the number of young children with SEND accessing early years and childcare places through... </vt:lpstr>
      <vt:lpstr>What do families tell us?</vt:lpstr>
      <vt:lpstr>Naming our shared concerns</vt:lpstr>
      <vt:lpstr>PowerPoint Presentation</vt:lpstr>
      <vt:lpstr>PowerPoint Presentation</vt:lpstr>
      <vt:lpstr>Measuring Sufficiency for Children  with SEND</vt:lpstr>
      <vt:lpstr>But…</vt:lpstr>
      <vt:lpstr>Are you specifically measuring sufficiency for children with SEND in the Early Years?</vt:lpstr>
      <vt:lpstr>It’s complicated! </vt:lpstr>
      <vt:lpstr>Measuring demand</vt:lpstr>
      <vt:lpstr>Measuring supply</vt:lpstr>
      <vt:lpstr>Discussion</vt:lpstr>
      <vt:lpstr>Resources to support you</vt:lpstr>
      <vt:lpstr>PowerPoint Presentation</vt:lpstr>
      <vt:lpstr>Context</vt:lpstr>
      <vt:lpstr>Findings of the review</vt:lpstr>
      <vt:lpstr>PowerPoint Presentation</vt:lpstr>
      <vt:lpstr>PowerPoint Presentation</vt:lpstr>
      <vt:lpstr>PowerPoint Presentation</vt:lpstr>
      <vt:lpstr>So what!</vt:lpstr>
      <vt:lpstr>PowerPoint Presentation</vt:lpstr>
      <vt:lpstr>Current position within the service</vt:lpstr>
      <vt:lpstr>Moving forward</vt:lpstr>
      <vt:lpstr>PowerPoint Presentation</vt:lpstr>
      <vt:lpstr>Next steps you can take</vt:lpstr>
      <vt:lpstr>What do parents tell us?</vt:lpstr>
      <vt:lpstr>What will you do next to measure what’s happening?</vt:lpstr>
      <vt:lpstr>Thank you for your passion and commitment!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the development and wellbeing of young children (0-5) with SEND during and beyond the Covid 19 outbreak</dc:title>
  <dc:creator>Ann Van Dyke</dc:creator>
  <cp:lastModifiedBy>Ann Van Dyke</cp:lastModifiedBy>
  <cp:revision>378</cp:revision>
  <cp:lastPrinted>2023-02-07T12:34:52Z</cp:lastPrinted>
  <dcterms:created xsi:type="dcterms:W3CDTF">2020-07-10T07:30:28Z</dcterms:created>
  <dcterms:modified xsi:type="dcterms:W3CDTF">2023-07-06T08:16:07Z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0x0101009627934E83E3AC4A821FF7D65C647CF3</vt:lpwstr>
  </property>
  <property fmtid="{D5CDD505-2E9C-101B-9397-08002B2CF9AE}" pid="3" name="MediaServiceImageTags">
    <vt:lpwstr/>
  </property>
</Properties>
</file>