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handoutMasterIdLst>
    <p:handoutMasterId r:id="rId14"/>
  </p:handoutMasterIdLst>
  <p:sldIdLst>
    <p:sldId id="256" r:id="rId2"/>
    <p:sldId id="285" r:id="rId3"/>
    <p:sldId id="290" r:id="rId4"/>
    <p:sldId id="260" r:id="rId5"/>
    <p:sldId id="258" r:id="rId6"/>
    <p:sldId id="272" r:id="rId7"/>
    <p:sldId id="292" r:id="rId8"/>
    <p:sldId id="293" r:id="rId9"/>
    <p:sldId id="296" r:id="rId10"/>
    <p:sldId id="297" r:id="rId11"/>
    <p:sldId id="294" r:id="rId12"/>
  </p:sldIdLst>
  <p:sldSz cx="12192000" cy="6858000"/>
  <p:notesSz cx="6858000" cy="994568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Nick" initials="NKR" lastIdx="3" clrIdx="0"/>
  <p:cmAuthor id="1" name="Admin Dingley" initials="AD" lastIdx="5" clrIdx="1">
    <p:extLst>
      <p:ext uri="{19B8F6BF-5375-455C-9EA6-DF929625EA0E}">
        <p15:presenceInfo xmlns:p15="http://schemas.microsoft.com/office/powerpoint/2012/main" userId="d75d81fa1860ec05" providerId="Windows Live"/>
      </p:ext>
    </p:extLst>
  </p:cmAuthor>
  <p:cmAuthor id="2" name="Catherine McLeod" initials="CM" lastIdx="5" clrIdx="2">
    <p:extLst>
      <p:ext uri="{19B8F6BF-5375-455C-9EA6-DF929625EA0E}">
        <p15:presenceInfo xmlns:p15="http://schemas.microsoft.com/office/powerpoint/2012/main" userId="6720cd6e5b5aea15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1" d="100"/>
          <a:sy n="81" d="100"/>
        </p:scale>
        <p:origin x="312" y="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297180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4" y="1"/>
            <a:ext cx="297180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759A06D-F504-4F5B-AEC4-49620CC618C3}" type="datetimeFigureOut">
              <a:rPr lang="en-GB" smtClean="0"/>
              <a:t>21/12/2017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9447214"/>
            <a:ext cx="2971800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4" y="9447214"/>
            <a:ext cx="2971800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11EF3DA-CD4F-4F07-BD66-7F537866A8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2318314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71800" cy="4990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4" y="0"/>
            <a:ext cx="2971800" cy="4990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CD4B56A-A157-4CFA-9318-02E284A16209}" type="datetimeFigureOut">
              <a:rPr lang="en-GB" smtClean="0"/>
              <a:t>21/12/2017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44500" y="1243013"/>
            <a:ext cx="5969000" cy="33575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786363"/>
            <a:ext cx="5486400" cy="391611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9446679"/>
            <a:ext cx="2971800" cy="4990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4" y="9446679"/>
            <a:ext cx="2971800" cy="4990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80C19FB-F6B1-46BC-9215-826CC47F69B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78307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Purpose – this</a:t>
            </a:r>
            <a:r>
              <a:rPr lang="en-GB" baseline="0" dirty="0" smtClean="0"/>
              <a:t> is more like a mission – purpose is our specific part of the vision.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0C19FB-F6B1-46BC-9215-826CC47F69BA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983667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Information</a:t>
            </a:r>
            <a:r>
              <a:rPr lang="en-GB" baseline="0" dirty="0" smtClean="0"/>
              <a:t> gathered at staff conference and through one to one staff discussions.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0C19FB-F6B1-46BC-9215-826CC47F69BA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972701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Dingley way ideas from staff and</a:t>
            </a:r>
            <a:r>
              <a:rPr lang="en-GB" baseline="0" dirty="0" smtClean="0"/>
              <a:t> stakeholders views.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0C19FB-F6B1-46BC-9215-826CC47F69BA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794259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General expectation of charities working towards inclusion – CMs say in past more able children have stayed but they want</a:t>
            </a:r>
            <a:r>
              <a:rPr lang="en-GB" baseline="0" dirty="0" smtClean="0"/>
              <a:t> more able to also experience mainstream – shared numbers rising. Not only better for long term goals of child, but helps us to reach more children. (currently 32% of children do this)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0C19FB-F6B1-46BC-9215-826CC47F69BA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1089214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Initial thoughts only – will come back to these later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0C19FB-F6B1-46BC-9215-826CC47F69BA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372230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81BB46-0870-468F-8C91-0D6942B510DE}" type="datetimeFigureOut">
              <a:rPr lang="en-GB" smtClean="0"/>
              <a:t>21/12/2017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27B7FF-BAF1-4B20-AC33-C8CF6375CC6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232410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81BB46-0870-468F-8C91-0D6942B510DE}" type="datetimeFigureOut">
              <a:rPr lang="en-GB" smtClean="0"/>
              <a:t>21/12/2017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27B7FF-BAF1-4B20-AC33-C8CF6375CC6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714664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81BB46-0870-468F-8C91-0D6942B510DE}" type="datetimeFigureOut">
              <a:rPr lang="en-GB" smtClean="0"/>
              <a:t>21/12/2017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27B7FF-BAF1-4B20-AC33-C8CF6375CC6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763810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81BB46-0870-468F-8C91-0D6942B510DE}" type="datetimeFigureOut">
              <a:rPr lang="en-GB" smtClean="0"/>
              <a:t>21/12/2017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27B7FF-BAF1-4B20-AC33-C8CF6375CC6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395357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81BB46-0870-468F-8C91-0D6942B510DE}" type="datetimeFigureOut">
              <a:rPr lang="en-GB" smtClean="0"/>
              <a:t>21/12/2017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27B7FF-BAF1-4B20-AC33-C8CF6375CC6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728470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81BB46-0870-468F-8C91-0D6942B510DE}" type="datetimeFigureOut">
              <a:rPr lang="en-GB" smtClean="0"/>
              <a:t>21/12/2017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27B7FF-BAF1-4B20-AC33-C8CF6375CC6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793717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81BB46-0870-468F-8C91-0D6942B510DE}" type="datetimeFigureOut">
              <a:rPr lang="en-GB" smtClean="0"/>
              <a:t>21/12/2017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27B7FF-BAF1-4B20-AC33-C8CF6375CC6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402527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81BB46-0870-468F-8C91-0D6942B510DE}" type="datetimeFigureOut">
              <a:rPr lang="en-GB" smtClean="0"/>
              <a:t>21/12/2017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27B7FF-BAF1-4B20-AC33-C8CF6375CC6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030106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81BB46-0870-468F-8C91-0D6942B510DE}" type="datetimeFigureOut">
              <a:rPr lang="en-GB" smtClean="0"/>
              <a:t>21/12/2017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27B7FF-BAF1-4B20-AC33-C8CF6375CC6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80628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81BB46-0870-468F-8C91-0D6942B510DE}" type="datetimeFigureOut">
              <a:rPr lang="en-GB" smtClean="0"/>
              <a:t>21/12/2017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27B7FF-BAF1-4B20-AC33-C8CF6375CC6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207583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81BB46-0870-468F-8C91-0D6942B510DE}" type="datetimeFigureOut">
              <a:rPr lang="en-GB" smtClean="0"/>
              <a:t>21/12/2017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27B7FF-BAF1-4B20-AC33-C8CF6375CC6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741871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81BB46-0870-468F-8C91-0D6942B510DE}" type="datetimeFigureOut">
              <a:rPr lang="en-GB" smtClean="0"/>
              <a:t>21/12/2017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27B7FF-BAF1-4B20-AC33-C8CF6375CC6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132444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791104"/>
            <a:ext cx="9144000" cy="2387600"/>
          </a:xfrm>
        </p:spPr>
        <p:txBody>
          <a:bodyPr/>
          <a:lstStyle/>
          <a:p>
            <a:r>
              <a:rPr lang="en-GB" dirty="0" smtClean="0"/>
              <a:t/>
            </a:r>
            <a:br>
              <a:rPr lang="en-GB" dirty="0" smtClean="0"/>
            </a:br>
            <a:r>
              <a:rPr lang="en-GB" dirty="0" smtClean="0"/>
              <a:t>Business Strategy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4571029"/>
            <a:ext cx="9144000" cy="1655762"/>
          </a:xfrm>
        </p:spPr>
        <p:txBody>
          <a:bodyPr/>
          <a:lstStyle/>
          <a:p>
            <a:r>
              <a:rPr lang="en-GB" dirty="0" smtClean="0"/>
              <a:t>A vision for 2020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8806" y="678246"/>
            <a:ext cx="5254388" cy="2306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5354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>
                <a:latin typeface="Hand Of Sean (Demo)" pitchFamily="2" charset="0"/>
              </a:rPr>
              <a:t>Our Development Strategy</a:t>
            </a:r>
            <a:endParaRPr lang="en-GB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3"/>
          </p:nvPr>
        </p:nvSpPr>
        <p:spPr>
          <a:xfrm>
            <a:off x="678010" y="1591677"/>
            <a:ext cx="5419578" cy="1070169"/>
          </a:xfrm>
        </p:spPr>
        <p:txBody>
          <a:bodyPr>
            <a:normAutofit/>
          </a:bodyPr>
          <a:lstStyle/>
          <a:p>
            <a:r>
              <a:rPr lang="en-GB" dirty="0" smtClean="0"/>
              <a:t>Ensure staff wellbeing is at the core of what we do</a:t>
            </a:r>
            <a:endParaRPr lang="en-GB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4"/>
          </p:nvPr>
        </p:nvSpPr>
        <p:spPr>
          <a:xfrm>
            <a:off x="796205" y="2689674"/>
            <a:ext cx="5183188" cy="3684588"/>
          </a:xfrm>
        </p:spPr>
        <p:txBody>
          <a:bodyPr>
            <a:normAutofit/>
          </a:bodyPr>
          <a:lstStyle/>
          <a:p>
            <a:r>
              <a:rPr lang="en-GB" dirty="0" smtClean="0"/>
              <a:t>Embed the five ways to wellbeing</a:t>
            </a:r>
          </a:p>
          <a:p>
            <a:r>
              <a:rPr lang="en-GB" dirty="0" smtClean="0"/>
              <a:t>Introduce Employee Assistance Programme</a:t>
            </a:r>
          </a:p>
          <a:p>
            <a:r>
              <a:rPr lang="en-GB" dirty="0" smtClean="0"/>
              <a:t>Establish opportunities for regular wellbeing sessions</a:t>
            </a:r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743582" y="1690688"/>
            <a:ext cx="4611806" cy="4611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702578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388034" y="365124"/>
            <a:ext cx="10515600" cy="1325563"/>
          </a:xfrm>
        </p:spPr>
        <p:txBody>
          <a:bodyPr>
            <a:normAutofit/>
          </a:bodyPr>
          <a:lstStyle/>
          <a:p>
            <a:r>
              <a:rPr lang="en-GB" sz="3600" dirty="0" smtClean="0">
                <a:latin typeface="Hand Of Sean (Demo)" pitchFamily="2" charset="0"/>
              </a:rPr>
              <a:t>Expected impact by 2020</a:t>
            </a:r>
            <a:endParaRPr lang="en-GB" sz="3600" dirty="0">
              <a:latin typeface="Hand Of Sean (Demo)" pitchFamily="2" charset="0"/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289560" y="1690687"/>
            <a:ext cx="7180385" cy="4864857"/>
          </a:xfrm>
        </p:spPr>
        <p:txBody>
          <a:bodyPr>
            <a:normAutofit fontScale="92500" lnSpcReduction="20000"/>
          </a:bodyPr>
          <a:lstStyle/>
          <a:p>
            <a:r>
              <a:rPr lang="en-GB" dirty="0"/>
              <a:t>LTP sessions remain core </a:t>
            </a:r>
            <a:r>
              <a:rPr lang="en-GB" dirty="0" smtClean="0"/>
              <a:t>activity, growing as we reach new areas and new children.</a:t>
            </a:r>
            <a:endParaRPr lang="en-GB" dirty="0"/>
          </a:p>
          <a:p>
            <a:r>
              <a:rPr lang="en-GB" dirty="0" smtClean="0"/>
              <a:t>We will reach at least 250 children per year through direct services, and at least 75 mainstream settings per year through training.</a:t>
            </a:r>
          </a:p>
          <a:p>
            <a:r>
              <a:rPr lang="en-GB" dirty="0" smtClean="0"/>
              <a:t>We will be delivering sessions in more than one county and providing training to settings across the country.</a:t>
            </a:r>
          </a:p>
          <a:p>
            <a:r>
              <a:rPr lang="en-GB" dirty="0" smtClean="0"/>
              <a:t>We will be an active signposting and lobbying organisation working effectively in partnership with other local and national organisations.</a:t>
            </a:r>
            <a:endParaRPr lang="en-GB" dirty="0"/>
          </a:p>
          <a:p>
            <a:r>
              <a:rPr lang="en-GB" dirty="0" smtClean="0"/>
              <a:t>Our model and expertise will be recognised nationally, and we will have helped at least 2 new local authorities to improve practice.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07" r="18410" b="16307"/>
          <a:stretch/>
        </p:blipFill>
        <p:spPr>
          <a:xfrm rot="5400000">
            <a:off x="6560233" y="1219202"/>
            <a:ext cx="6850967" cy="4412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86313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31" r="15015"/>
          <a:stretch/>
        </p:blipFill>
        <p:spPr>
          <a:xfrm rot="10800000">
            <a:off x="21100" y="0"/>
            <a:ext cx="6147582" cy="6858000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6618847" y="770671"/>
            <a:ext cx="5106572" cy="2387600"/>
          </a:xfrm>
        </p:spPr>
        <p:txBody>
          <a:bodyPr/>
          <a:lstStyle/>
          <a:p>
            <a:r>
              <a:rPr lang="en-GB" dirty="0" smtClean="0">
                <a:latin typeface="Hand Of Sean (Demo)" pitchFamily="2" charset="0"/>
              </a:rPr>
              <a:t>Vision</a:t>
            </a:r>
            <a:endParaRPr lang="en-GB" dirty="0">
              <a:latin typeface="Hand Of Sean (Demo)" pitchFamily="2" charset="0"/>
            </a:endParaRP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6464103" y="3805309"/>
            <a:ext cx="5416061" cy="1655762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en-GB" sz="3200" dirty="0" smtClean="0">
                <a:latin typeface="Hand Of Sean (Demo)" pitchFamily="2" charset="0"/>
              </a:rPr>
              <a:t>‘The best start for every child.’</a:t>
            </a:r>
          </a:p>
        </p:txBody>
      </p:sp>
    </p:spTree>
    <p:extLst>
      <p:ext uri="{BB962C8B-B14F-4D97-AF65-F5344CB8AC3E}">
        <p14:creationId xmlns:p14="http://schemas.microsoft.com/office/powerpoint/2010/main" val="39011875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9772" y="672196"/>
            <a:ext cx="5805268" cy="2387600"/>
          </a:xfrm>
        </p:spPr>
        <p:txBody>
          <a:bodyPr/>
          <a:lstStyle/>
          <a:p>
            <a:r>
              <a:rPr lang="en-GB" dirty="0" smtClean="0">
                <a:latin typeface="Hand Of Sean (Demo)" pitchFamily="2" charset="0"/>
              </a:rPr>
              <a:t>Mission</a:t>
            </a:r>
            <a:endParaRPr lang="en-GB" dirty="0">
              <a:latin typeface="Hand Of Sean (Demo)" pitchFamily="2" charset="0"/>
            </a:endParaRPr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>
          <a:xfrm>
            <a:off x="492369" y="3602038"/>
            <a:ext cx="5317588" cy="2433002"/>
          </a:xfrm>
        </p:spPr>
        <p:txBody>
          <a:bodyPr>
            <a:normAutofit/>
          </a:bodyPr>
          <a:lstStyle/>
          <a:p>
            <a:r>
              <a:rPr lang="en-GB" dirty="0">
                <a:latin typeface="Hand Of Sean (Demo)" pitchFamily="2" charset="0"/>
              </a:rPr>
              <a:t>‘We deliver life changing support to under 5’s with additional </a:t>
            </a:r>
            <a:r>
              <a:rPr lang="en-GB" dirty="0" smtClean="0">
                <a:latin typeface="Hand Of Sean (Demo)" pitchFamily="2" charset="0"/>
              </a:rPr>
              <a:t>needs &amp; disabilities </a:t>
            </a:r>
            <a:r>
              <a:rPr lang="en-GB" dirty="0">
                <a:latin typeface="Hand Of Sean (Demo)" pitchFamily="2" charset="0"/>
              </a:rPr>
              <a:t>and their families, </a:t>
            </a:r>
            <a:r>
              <a:rPr lang="en-GB" dirty="0" smtClean="0">
                <a:latin typeface="Hand Of Sean (Demo)" pitchFamily="2" charset="0"/>
              </a:rPr>
              <a:t>by providing </a:t>
            </a:r>
            <a:r>
              <a:rPr lang="en-GB" dirty="0">
                <a:latin typeface="Hand Of Sean (Demo)" pitchFamily="2" charset="0"/>
              </a:rPr>
              <a:t>specialist learning </a:t>
            </a:r>
            <a:r>
              <a:rPr lang="en-GB" dirty="0" smtClean="0">
                <a:latin typeface="Hand Of Sean (Demo)" pitchFamily="2" charset="0"/>
              </a:rPr>
              <a:t>through </a:t>
            </a:r>
            <a:r>
              <a:rPr lang="en-GB" dirty="0">
                <a:latin typeface="Hand Of Sean (Demo)" pitchFamily="2" charset="0"/>
              </a:rPr>
              <a:t>play, family support &amp; training, and advice to mainstream settings.’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31"/>
          <a:stretch/>
        </p:blipFill>
        <p:spPr>
          <a:xfrm rot="16200000">
            <a:off x="5799104" y="465104"/>
            <a:ext cx="6858000" cy="5927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98374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43866" y="365125"/>
            <a:ext cx="6809934" cy="1325563"/>
          </a:xfrm>
        </p:spPr>
        <p:txBody>
          <a:bodyPr/>
          <a:lstStyle/>
          <a:p>
            <a:r>
              <a:rPr lang="en-GB" dirty="0" smtClean="0">
                <a:latin typeface="Hand Of Sean (Demo)" pitchFamily="2" charset="0"/>
              </a:rPr>
              <a:t>Our Core Services</a:t>
            </a:r>
            <a:endParaRPr lang="en-GB" dirty="0">
              <a:latin typeface="Hand Of Sean (Demo)" pitchFamily="2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43865" y="2205452"/>
            <a:ext cx="7329268" cy="4351338"/>
          </a:xfrm>
        </p:spPr>
        <p:txBody>
          <a:bodyPr>
            <a:normAutofit fontScale="92500" lnSpcReduction="10000"/>
          </a:bodyPr>
          <a:lstStyle/>
          <a:p>
            <a:r>
              <a:rPr lang="en-GB" sz="3200" u="sng" dirty="0" smtClean="0"/>
              <a:t>Activities for Children</a:t>
            </a:r>
            <a:r>
              <a:rPr lang="en-GB" sz="3200" dirty="0" smtClean="0"/>
              <a:t> - Learning Through Play (LTP) sessions for children with additional needs &amp; disabilities, including those with complex medical needs and life limiting conditions.</a:t>
            </a:r>
          </a:p>
          <a:p>
            <a:r>
              <a:rPr lang="en-GB" sz="3200" u="sng" dirty="0" smtClean="0"/>
              <a:t>Support for families </a:t>
            </a:r>
            <a:r>
              <a:rPr lang="en-GB" sz="3200" dirty="0" smtClean="0"/>
              <a:t>- listening, signposting, supporting at meetings, joint sessions with professionals, home visits, stay &amp; play.</a:t>
            </a:r>
          </a:p>
          <a:p>
            <a:r>
              <a:rPr lang="en-GB" sz="3200" u="sng" dirty="0" smtClean="0"/>
              <a:t>Providing advice to mainstream settings</a:t>
            </a:r>
            <a:r>
              <a:rPr lang="en-GB" sz="3200" dirty="0" smtClean="0"/>
              <a:t>. PASS service, visits, training for practitioners.</a:t>
            </a:r>
          </a:p>
          <a:p>
            <a:endParaRPr lang="en-GB" sz="3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586" b="6241"/>
          <a:stretch/>
        </p:blipFill>
        <p:spPr>
          <a:xfrm rot="5400000">
            <a:off x="-1452490" y="1452489"/>
            <a:ext cx="6858000" cy="3953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91075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365125"/>
            <a:ext cx="5535638" cy="1325563"/>
          </a:xfrm>
        </p:spPr>
        <p:txBody>
          <a:bodyPr/>
          <a:lstStyle/>
          <a:p>
            <a:r>
              <a:rPr lang="en-GB" dirty="0" smtClean="0">
                <a:latin typeface="Hand Of Sean (Demo)" pitchFamily="2" charset="0"/>
              </a:rPr>
              <a:t>Our Core Values</a:t>
            </a:r>
            <a:endParaRPr lang="en-GB" dirty="0">
              <a:latin typeface="Hand Of Sean (Demo)" pitchFamily="2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5751" y="1690688"/>
            <a:ext cx="6115050" cy="4900612"/>
          </a:xfrm>
        </p:spPr>
        <p:txBody>
          <a:bodyPr>
            <a:normAutofit fontScale="92500" lnSpcReduction="10000"/>
          </a:bodyPr>
          <a:lstStyle/>
          <a:p>
            <a:endParaRPr lang="en-GB" dirty="0" smtClean="0"/>
          </a:p>
          <a:p>
            <a:r>
              <a:rPr lang="en-GB" dirty="0" smtClean="0"/>
              <a:t>We seek </a:t>
            </a:r>
            <a:r>
              <a:rPr lang="en-GB" b="1" i="1" dirty="0"/>
              <a:t>excellence </a:t>
            </a:r>
            <a:r>
              <a:rPr lang="en-GB" dirty="0"/>
              <a:t>in all we </a:t>
            </a:r>
            <a:r>
              <a:rPr lang="en-GB" dirty="0" smtClean="0"/>
              <a:t>do through continuous learning and improvement.</a:t>
            </a:r>
            <a:endParaRPr lang="en-GB" dirty="0"/>
          </a:p>
          <a:p>
            <a:pPr marL="0" indent="0">
              <a:buNone/>
            </a:pPr>
            <a:r>
              <a:rPr lang="en-GB" dirty="0"/>
              <a:t>• </a:t>
            </a:r>
            <a:r>
              <a:rPr lang="en-GB" dirty="0" smtClean="0"/>
              <a:t>We </a:t>
            </a:r>
            <a:r>
              <a:rPr lang="en-GB" b="1" i="1" dirty="0"/>
              <a:t>care </a:t>
            </a:r>
            <a:r>
              <a:rPr lang="en-GB" dirty="0"/>
              <a:t>for each other, our children and their </a:t>
            </a:r>
            <a:r>
              <a:rPr lang="en-GB" dirty="0" smtClean="0"/>
              <a:t>families.</a:t>
            </a:r>
            <a:endParaRPr lang="en-GB" dirty="0"/>
          </a:p>
          <a:p>
            <a:pPr marL="0" indent="0">
              <a:buNone/>
            </a:pPr>
            <a:r>
              <a:rPr lang="en-GB" dirty="0"/>
              <a:t>• We </a:t>
            </a:r>
            <a:r>
              <a:rPr lang="en-GB" dirty="0" smtClean="0"/>
              <a:t>promote </a:t>
            </a:r>
            <a:r>
              <a:rPr lang="en-GB" b="1" i="1" dirty="0" smtClean="0"/>
              <a:t>development</a:t>
            </a:r>
            <a:r>
              <a:rPr lang="en-GB" dirty="0" smtClean="0"/>
              <a:t> of </a:t>
            </a:r>
            <a:r>
              <a:rPr lang="en-GB" dirty="0"/>
              <a:t>children, families </a:t>
            </a:r>
            <a:r>
              <a:rPr lang="en-GB" dirty="0" smtClean="0"/>
              <a:t>&amp; our team in a stimulating environment.</a:t>
            </a:r>
            <a:endParaRPr lang="en-GB" dirty="0"/>
          </a:p>
          <a:p>
            <a:pPr marL="0" indent="0">
              <a:buNone/>
            </a:pPr>
            <a:r>
              <a:rPr lang="en-GB" dirty="0"/>
              <a:t>• We work with </a:t>
            </a:r>
            <a:r>
              <a:rPr lang="en-GB" b="1" i="1" dirty="0" smtClean="0"/>
              <a:t>integrity</a:t>
            </a:r>
            <a:r>
              <a:rPr lang="en-GB" i="1" dirty="0" smtClean="0"/>
              <a:t>,</a:t>
            </a:r>
            <a:r>
              <a:rPr lang="en-GB" b="1" i="1" dirty="0" smtClean="0"/>
              <a:t> </a:t>
            </a:r>
            <a:r>
              <a:rPr lang="en-GB" dirty="0" smtClean="0"/>
              <a:t>sharing resources and expertise for best outcomes.</a:t>
            </a:r>
            <a:endParaRPr lang="en-GB" b="1" dirty="0"/>
          </a:p>
          <a:p>
            <a:pPr marL="0" indent="0">
              <a:buNone/>
            </a:pPr>
            <a:r>
              <a:rPr lang="en-GB" dirty="0"/>
              <a:t>• We </a:t>
            </a:r>
            <a:r>
              <a:rPr lang="en-GB" b="1" i="1" dirty="0" smtClean="0"/>
              <a:t>empower</a:t>
            </a:r>
            <a:r>
              <a:rPr lang="en-GB" dirty="0" smtClean="0"/>
              <a:t> children and families to make their own choices.</a:t>
            </a:r>
            <a:endParaRPr lang="en-GB" i="1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54" r="5255"/>
          <a:stretch/>
        </p:blipFill>
        <p:spPr>
          <a:xfrm>
            <a:off x="6648450" y="0"/>
            <a:ext cx="55435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8266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90900" y="365125"/>
            <a:ext cx="8515350" cy="1325563"/>
          </a:xfrm>
        </p:spPr>
        <p:txBody>
          <a:bodyPr/>
          <a:lstStyle/>
          <a:p>
            <a:r>
              <a:rPr lang="en-GB" dirty="0" smtClean="0">
                <a:latin typeface="Hand Of Sean (Demo)" pitchFamily="2" charset="0"/>
              </a:rPr>
              <a:t>Our Unique Selling Points</a:t>
            </a:r>
            <a:endParaRPr lang="en-GB" dirty="0">
              <a:latin typeface="Hand Of Sean (Demo)" pitchFamily="2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90900" y="1690688"/>
            <a:ext cx="8515350" cy="4936441"/>
          </a:xfrm>
        </p:spPr>
        <p:txBody>
          <a:bodyPr>
            <a:normAutofit/>
          </a:bodyPr>
          <a:lstStyle/>
          <a:p>
            <a:r>
              <a:rPr lang="en-GB" dirty="0" smtClean="0"/>
              <a:t>Preventative role in reducing gap between children with SEND and their peers, allowing more to enter mainstream education - we use specialist early intervention to build greater inclusion.</a:t>
            </a:r>
          </a:p>
          <a:p>
            <a:r>
              <a:rPr lang="en-GB" dirty="0" smtClean="0"/>
              <a:t>Spreading good practice around meaningful inclusion - a local charity with a national impact.</a:t>
            </a:r>
          </a:p>
          <a:p>
            <a:r>
              <a:rPr lang="en-GB" dirty="0" smtClean="0"/>
              <a:t>Much-needed regular respite for parents of children with SEND in the early years.</a:t>
            </a:r>
          </a:p>
          <a:p>
            <a:r>
              <a:rPr lang="en-GB" dirty="0" smtClean="0"/>
              <a:t>Ability to include children with complex medical &amp; life limiting conditions who have been excluded elsewhere.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132" b="20620"/>
          <a:stretch/>
        </p:blipFill>
        <p:spPr>
          <a:xfrm rot="5400000">
            <a:off x="-1885950" y="1885950"/>
            <a:ext cx="6858000" cy="3086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352132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4305" y="252583"/>
            <a:ext cx="10515600" cy="1325563"/>
          </a:xfrm>
        </p:spPr>
        <p:txBody>
          <a:bodyPr/>
          <a:lstStyle/>
          <a:p>
            <a:r>
              <a:rPr lang="en-GB" dirty="0" smtClean="0">
                <a:latin typeface="Hand Of Sean (Demo)" pitchFamily="2" charset="0"/>
              </a:rPr>
              <a:t>Our Objectives</a:t>
            </a:r>
            <a:endParaRPr lang="en-GB" dirty="0">
              <a:latin typeface="Hand Of Sean (Demo)" pitchFamily="2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7650" y="1690688"/>
            <a:ext cx="5924550" cy="4881562"/>
          </a:xfrm>
        </p:spPr>
        <p:txBody>
          <a:bodyPr>
            <a:noAutofit/>
          </a:bodyPr>
          <a:lstStyle/>
          <a:p>
            <a:r>
              <a:rPr lang="en-GB" dirty="0"/>
              <a:t>Ensure every child transitions to the best educational option for them when they leave Dingley’s Promise.</a:t>
            </a:r>
          </a:p>
          <a:p>
            <a:r>
              <a:rPr lang="en-GB" dirty="0"/>
              <a:t>Ensure all of the families’ needs are met by effectively networking and </a:t>
            </a:r>
            <a:r>
              <a:rPr lang="en-GB" dirty="0" smtClean="0"/>
              <a:t>signposting</a:t>
            </a:r>
            <a:r>
              <a:rPr lang="en-GB" dirty="0"/>
              <a:t>.</a:t>
            </a:r>
          </a:p>
          <a:p>
            <a:r>
              <a:rPr lang="en-GB" dirty="0" smtClean="0"/>
              <a:t>Reach </a:t>
            </a:r>
            <a:r>
              <a:rPr lang="en-GB" dirty="0"/>
              <a:t>as many children as </a:t>
            </a:r>
            <a:r>
              <a:rPr lang="en-GB" dirty="0" smtClean="0"/>
              <a:t>possible through direct services and building wider inclusion.</a:t>
            </a:r>
          </a:p>
          <a:p>
            <a:r>
              <a:rPr lang="en-GB" dirty="0" smtClean="0"/>
              <a:t>Ensure staff wellbeing is at the core of what we do.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83" r="21875"/>
          <a:stretch/>
        </p:blipFill>
        <p:spPr>
          <a:xfrm rot="10800000">
            <a:off x="6457951" y="1"/>
            <a:ext cx="5734049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308278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 smtClean="0">
                <a:latin typeface="Hand Of Sean (Demo)" pitchFamily="2" charset="0"/>
              </a:rPr>
              <a:t>Our Development Strategy</a:t>
            </a:r>
            <a:endParaRPr lang="en-GB" dirty="0">
              <a:latin typeface="Hand Of Sean (Demo)" pitchFamily="2" charset="0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839788" y="1545249"/>
            <a:ext cx="5157787" cy="1105265"/>
          </a:xfrm>
        </p:spPr>
        <p:txBody>
          <a:bodyPr>
            <a:normAutofit/>
          </a:bodyPr>
          <a:lstStyle/>
          <a:p>
            <a:r>
              <a:rPr lang="en-GB" dirty="0"/>
              <a:t>Ensure every child transitions to the best educational option for them when they leave Dingley’s Promise.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839788" y="2740464"/>
            <a:ext cx="5157787" cy="3684588"/>
          </a:xfrm>
        </p:spPr>
        <p:txBody>
          <a:bodyPr>
            <a:normAutofit lnSpcReduction="10000"/>
          </a:bodyPr>
          <a:lstStyle/>
          <a:p>
            <a:r>
              <a:rPr lang="en-GB" dirty="0" smtClean="0"/>
              <a:t>Establish clear entry/ exit criteria to ensure a targeted programme for each child.</a:t>
            </a:r>
          </a:p>
          <a:p>
            <a:r>
              <a:rPr lang="en-GB" dirty="0" smtClean="0"/>
              <a:t>PASS to support mainstream settings to be able to accept our children. </a:t>
            </a:r>
          </a:p>
          <a:p>
            <a:r>
              <a:rPr lang="en-GB" dirty="0" smtClean="0"/>
              <a:t>Actively develop partnerships with schools for effective transitions.</a:t>
            </a:r>
            <a:endParaRPr lang="en-GB" dirty="0"/>
          </a:p>
          <a:p>
            <a:endParaRPr lang="en-GB" dirty="0" smtClean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3"/>
          </p:nvPr>
        </p:nvSpPr>
        <p:spPr>
          <a:xfrm>
            <a:off x="6172200" y="1545249"/>
            <a:ext cx="5419578" cy="1070169"/>
          </a:xfrm>
        </p:spPr>
        <p:txBody>
          <a:bodyPr>
            <a:normAutofit lnSpcReduction="10000"/>
          </a:bodyPr>
          <a:lstStyle/>
          <a:p>
            <a:r>
              <a:rPr lang="en-GB" dirty="0"/>
              <a:t>Ensure all of the families’ needs are met by effectively networking and signposting.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quarter" idx="4"/>
          </p:nvPr>
        </p:nvSpPr>
        <p:spPr>
          <a:xfrm>
            <a:off x="6172200" y="2661846"/>
            <a:ext cx="5183188" cy="3684588"/>
          </a:xfrm>
        </p:spPr>
        <p:txBody>
          <a:bodyPr>
            <a:normAutofit/>
          </a:bodyPr>
          <a:lstStyle/>
          <a:p>
            <a:r>
              <a:rPr lang="en-GB" dirty="0" smtClean="0"/>
              <a:t>Support families to access shared provision and to access their 30 hours if eligible</a:t>
            </a:r>
          </a:p>
          <a:p>
            <a:r>
              <a:rPr lang="en-GB" dirty="0" smtClean="0"/>
              <a:t>Actively build complimentary partnerships with service providers – local and national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1373069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>
                <a:latin typeface="Hand Of Sean (Demo)" pitchFamily="2" charset="0"/>
              </a:rPr>
              <a:t>Our Development Strategy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839788" y="1545249"/>
            <a:ext cx="5157787" cy="1105265"/>
          </a:xfrm>
        </p:spPr>
        <p:txBody>
          <a:bodyPr>
            <a:normAutofit/>
          </a:bodyPr>
          <a:lstStyle/>
          <a:p>
            <a:r>
              <a:rPr lang="en-GB" dirty="0" smtClean="0"/>
              <a:t>Reach as many children as possible through direct services</a:t>
            </a:r>
            <a:endParaRPr lang="en-GB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731520" y="2740464"/>
            <a:ext cx="5266055" cy="3684588"/>
          </a:xfrm>
        </p:spPr>
        <p:txBody>
          <a:bodyPr>
            <a:normAutofit/>
          </a:bodyPr>
          <a:lstStyle/>
          <a:p>
            <a:r>
              <a:rPr lang="en-GB" dirty="0"/>
              <a:t>Expand to </a:t>
            </a:r>
            <a:r>
              <a:rPr lang="en-GB" dirty="0" smtClean="0"/>
              <a:t>at least one </a:t>
            </a:r>
            <a:r>
              <a:rPr lang="en-GB" dirty="0"/>
              <a:t>new county</a:t>
            </a:r>
          </a:p>
          <a:p>
            <a:r>
              <a:rPr lang="en-GB" dirty="0"/>
              <a:t>Expand open access </a:t>
            </a:r>
            <a:r>
              <a:rPr lang="en-GB" dirty="0" smtClean="0"/>
              <a:t>services, establishing external sessions in addition to Centre-based</a:t>
            </a:r>
            <a:endParaRPr lang="en-GB" dirty="0"/>
          </a:p>
          <a:p>
            <a:endParaRPr lang="en-GB" dirty="0" smtClean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4"/>
          </p:nvPr>
        </p:nvSpPr>
        <p:spPr>
          <a:xfrm>
            <a:off x="6172200" y="2740464"/>
            <a:ext cx="5183188" cy="3684588"/>
          </a:xfrm>
        </p:spPr>
        <p:txBody>
          <a:bodyPr>
            <a:normAutofit/>
          </a:bodyPr>
          <a:lstStyle/>
          <a:p>
            <a:r>
              <a:rPr lang="en-GB" dirty="0"/>
              <a:t>Promote our model nationally</a:t>
            </a:r>
          </a:p>
          <a:p>
            <a:r>
              <a:rPr lang="en-GB" dirty="0"/>
              <a:t>Establish HQ/ hub to lead change</a:t>
            </a:r>
          </a:p>
          <a:p>
            <a:r>
              <a:rPr lang="en-GB" dirty="0"/>
              <a:t>Establish trading subsidiary to run training offer</a:t>
            </a:r>
          </a:p>
          <a:p>
            <a:r>
              <a:rPr lang="en-GB" dirty="0"/>
              <a:t>Support others looking to set up a similar service</a:t>
            </a:r>
          </a:p>
          <a:p>
            <a:endParaRPr lang="en-GB" dirty="0"/>
          </a:p>
        </p:txBody>
      </p:sp>
      <p:sp>
        <p:nvSpPr>
          <p:cNvPr id="9" name="Text Placeholder 4"/>
          <p:cNvSpPr txBox="1">
            <a:spLocks/>
          </p:cNvSpPr>
          <p:nvPr/>
        </p:nvSpPr>
        <p:spPr>
          <a:xfrm>
            <a:off x="6297614" y="1545248"/>
            <a:ext cx="5157787" cy="110526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 smtClean="0"/>
              <a:t>Reach as many children as possible through building wider inclusion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7804937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10292</TotalTime>
  <Words>748</Words>
  <Application>Microsoft Office PowerPoint</Application>
  <PresentationFormat>Widescreen</PresentationFormat>
  <Paragraphs>65</Paragraphs>
  <Slides>11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6" baseType="lpstr">
      <vt:lpstr>Arial</vt:lpstr>
      <vt:lpstr>Calibri</vt:lpstr>
      <vt:lpstr>Calibri Light</vt:lpstr>
      <vt:lpstr>Hand Of Sean (Demo)</vt:lpstr>
      <vt:lpstr>Office Theme</vt:lpstr>
      <vt:lpstr> Business Strategy</vt:lpstr>
      <vt:lpstr>Vision</vt:lpstr>
      <vt:lpstr>Mission</vt:lpstr>
      <vt:lpstr>Our Core Services</vt:lpstr>
      <vt:lpstr>Our Core Values</vt:lpstr>
      <vt:lpstr>Our Unique Selling Points</vt:lpstr>
      <vt:lpstr>Our Objectives</vt:lpstr>
      <vt:lpstr>Our Development Strategy</vt:lpstr>
      <vt:lpstr>Our Development Strategy</vt:lpstr>
      <vt:lpstr>Our Development Strategy</vt:lpstr>
      <vt:lpstr>Expected impact by 2020</vt:lpstr>
    </vt:vector>
  </TitlesOfParts>
  <Company>Hewlett-Packard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Dingley Business Planning Meeting</dc:title>
  <dc:creator>Admin Dingley</dc:creator>
  <cp:lastModifiedBy>Janice Powell</cp:lastModifiedBy>
  <cp:revision>112</cp:revision>
  <cp:lastPrinted>2017-09-21T09:51:50Z</cp:lastPrinted>
  <dcterms:created xsi:type="dcterms:W3CDTF">2015-06-29T11:34:13Z</dcterms:created>
  <dcterms:modified xsi:type="dcterms:W3CDTF">2017-12-21T14:58:24Z</dcterms:modified>
</cp:coreProperties>
</file>